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4"/>
  </p:sldMasterIdLst>
  <p:notesMasterIdLst>
    <p:notesMasterId r:id="rId25"/>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x="7772400" cy="10058400"/>
  <p:notesSz cx="6858000" cy="9144000"/>
  <p:embeddedFontLst>
    <p:embeddedFont>
      <p:font typeface="Montserrat" pitchFamily="2" charset="77"/>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5CA9"/>
    <a:srgbClr val="212121"/>
    <a:srgbClr val="EDEF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1D81DB-E90A-910F-C19A-FDA731794605}" v="2" dt="2024-01-08T15:06:10.824"/>
  </p1510:revLst>
</p1510:revInfo>
</file>

<file path=ppt/tableStyles.xml><?xml version="1.0" encoding="utf-8"?>
<a:tblStyleLst xmlns:a="http://schemas.openxmlformats.org/drawingml/2006/main" def="{11C99E3A-0548-4718-B115-B0E0DBF58BD9}">
  <a:tblStyle styleId="{11C99E3A-0548-4718-B115-B0E0DBF58BD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85"/>
    <p:restoredTop sz="94719"/>
  </p:normalViewPr>
  <p:slideViewPr>
    <p:cSldViewPr snapToGrid="0">
      <p:cViewPr varScale="1">
        <p:scale>
          <a:sx n="101" d="100"/>
          <a:sy n="101" d="100"/>
        </p:scale>
        <p:origin x="1520" y="200"/>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grid Sjostrand" userId="S::isjostrand@medcerts.com::a1a3a311-2fbe-4c22-848a-dd6bea9a5ca8" providerId="AD" clId="Web-{071D81DB-E90A-910F-C19A-FDA731794605}"/>
    <pc:docChg chg="modSld">
      <pc:chgData name="Ingrid Sjostrand" userId="S::isjostrand@medcerts.com::a1a3a311-2fbe-4c22-848a-dd6bea9a5ca8" providerId="AD" clId="Web-{071D81DB-E90A-910F-C19A-FDA731794605}" dt="2024-01-08T15:06:10.824" v="1" actId="20577"/>
      <pc:docMkLst>
        <pc:docMk/>
      </pc:docMkLst>
      <pc:sldChg chg="modSp">
        <pc:chgData name="Ingrid Sjostrand" userId="S::isjostrand@medcerts.com::a1a3a311-2fbe-4c22-848a-dd6bea9a5ca8" providerId="AD" clId="Web-{071D81DB-E90A-910F-C19A-FDA731794605}" dt="2024-01-08T15:06:10.824" v="1" actId="20577"/>
        <pc:sldMkLst>
          <pc:docMk/>
          <pc:sldMk cId="0" sldId="268"/>
        </pc:sldMkLst>
        <pc:spChg chg="mod">
          <ac:chgData name="Ingrid Sjostrand" userId="S::isjostrand@medcerts.com::a1a3a311-2fbe-4c22-848a-dd6bea9a5ca8" providerId="AD" clId="Web-{071D81DB-E90A-910F-C19A-FDA731794605}" dt="2024-01-08T15:06:10.824" v="1" actId="20577"/>
          <ac:spMkLst>
            <pc:docMk/>
            <pc:sldMk cId="0" sldId="268"/>
            <ac:spMk id="18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652ec42f3e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652ec42f3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73ffe2fbd9_0_11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73ffe2fbd9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1ecbf66025_0_8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1ecbf66025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1ecbf66025_0_1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1ecbf6602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ac17e0c71f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ac17e0c71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73ffe2fbd9_0_15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73ffe2fbd9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73ffe2fbd9_0_17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73ffe2fbd9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1ecbf65e68_0_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1ecbf65e6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1ecbf66025_0_136: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1ecbf66025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1ecbf66025_0_146: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11ecbf66025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73ffe2fbd9_0_21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73ffe2fbd9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73ffe2fbd9_0_15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73ffe2fbd9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73ffe2fbd9_0_21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73ffe2fbd9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73ffe2fbd9_0_33: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73ffe2fbd9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6589e9130d_0_92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6589e9130d_0_9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73ffe2fbd9_0_5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73ffe2fbd9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73ffe2fbd9_0_6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73ffe2fbd9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73ffe2fbd9_0_9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73ffe2fbd9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64a5c75120_1_6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64a5c75120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0a48717cf0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0a48717cf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64952" y="1456058"/>
            <a:ext cx="7242600" cy="4014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64945" y="5542289"/>
            <a:ext cx="7242600" cy="1550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64945" y="2163089"/>
            <a:ext cx="7242600" cy="38397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64945" y="6164351"/>
            <a:ext cx="7242600" cy="25437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64945" y="4206107"/>
            <a:ext cx="7242600" cy="164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64945" y="2253729"/>
            <a:ext cx="7242600" cy="6681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64945"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107540"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64945" y="1086507"/>
            <a:ext cx="2386800" cy="14778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64945" y="2717440"/>
            <a:ext cx="2386800" cy="6217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16713" y="880293"/>
            <a:ext cx="5412600" cy="7999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25675" y="2411542"/>
            <a:ext cx="3438300" cy="2898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25675" y="5481569"/>
            <a:ext cx="3438300" cy="2415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198575" y="1415969"/>
            <a:ext cx="3261300" cy="7226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64945" y="8273124"/>
            <a:ext cx="5099100" cy="11832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myhspa.org/certification/get-certified/crcst-application.html#CRCSTExamContent"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info.medcerts.com/clinical-site"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29854"/>
          <a:stretch/>
        </p:blipFill>
        <p:spPr>
          <a:xfrm>
            <a:off x="0" y="0"/>
            <a:ext cx="7772400" cy="8178053"/>
          </a:xfrm>
          <a:prstGeom prst="rect">
            <a:avLst/>
          </a:prstGeom>
          <a:noFill/>
          <a:ln>
            <a:noFill/>
          </a:ln>
        </p:spPr>
      </p:pic>
      <p:sp>
        <p:nvSpPr>
          <p:cNvPr id="55" name="Google Shape;55;p13"/>
          <p:cNvSpPr/>
          <p:nvPr/>
        </p:nvSpPr>
        <p:spPr>
          <a:xfrm>
            <a:off x="-91200" y="-35950"/>
            <a:ext cx="7863600" cy="8214000"/>
          </a:xfrm>
          <a:prstGeom prst="rect">
            <a:avLst/>
          </a:prstGeom>
          <a:solidFill>
            <a:srgbClr val="465CA9">
              <a:alpha val="75280"/>
            </a:srgbClr>
          </a:solidFill>
          <a:ln w="9525" cap="flat" cmpd="sng">
            <a:solidFill>
              <a:srgbClr val="465C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txBox="1">
            <a:spLocks noGrp="1"/>
          </p:cNvSpPr>
          <p:nvPr>
            <p:ph type="ctrTitle"/>
          </p:nvPr>
        </p:nvSpPr>
        <p:spPr>
          <a:xfrm>
            <a:off x="219300" y="2844171"/>
            <a:ext cx="7242600" cy="176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700" b="1">
                <a:solidFill>
                  <a:srgbClr val="FFFFFF"/>
                </a:solidFill>
                <a:latin typeface="Montserrat"/>
                <a:ea typeface="Montserrat"/>
                <a:cs typeface="Montserrat"/>
                <a:sym typeface="Montserrat"/>
              </a:rPr>
              <a:t>Surgical/Sterile Processing Technician</a:t>
            </a:r>
            <a:endParaRPr sz="4700" b="1">
              <a:solidFill>
                <a:srgbClr val="FFFFFF"/>
              </a:solidFill>
              <a:latin typeface="Montserrat"/>
              <a:ea typeface="Montserrat"/>
              <a:cs typeface="Montserrat"/>
              <a:sym typeface="Montserrat"/>
            </a:endParaRPr>
          </a:p>
        </p:txBody>
      </p:sp>
      <p:sp>
        <p:nvSpPr>
          <p:cNvPr id="57" name="Google Shape;57;p13"/>
          <p:cNvSpPr txBox="1">
            <a:spLocks noGrp="1"/>
          </p:cNvSpPr>
          <p:nvPr>
            <p:ph type="subTitle" idx="1"/>
          </p:nvPr>
        </p:nvSpPr>
        <p:spPr>
          <a:xfrm>
            <a:off x="300825" y="4429544"/>
            <a:ext cx="7242600" cy="70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a:solidFill>
                  <a:schemeClr val="lt1"/>
                </a:solidFill>
                <a:latin typeface="Montserrat"/>
                <a:ea typeface="Montserrat"/>
                <a:cs typeface="Montserrat"/>
                <a:sym typeface="Montserrat"/>
              </a:rPr>
              <a:t>Program Guide</a:t>
            </a:r>
            <a:endParaRPr sz="2400">
              <a:solidFill>
                <a:srgbClr val="FFFFFF"/>
              </a:solidFill>
              <a:latin typeface="Montserrat"/>
              <a:ea typeface="Montserrat"/>
              <a:cs typeface="Montserrat"/>
              <a:sym typeface="Montserrat"/>
            </a:endParaRPr>
          </a:p>
        </p:txBody>
      </p:sp>
      <p:sp>
        <p:nvSpPr>
          <p:cNvPr id="58" name="Google Shape;58;p13"/>
          <p:cNvSpPr txBox="1">
            <a:spLocks noGrp="1"/>
          </p:cNvSpPr>
          <p:nvPr>
            <p:ph type="subTitle" idx="1"/>
          </p:nvPr>
        </p:nvSpPr>
        <p:spPr>
          <a:xfrm>
            <a:off x="264950" y="8437630"/>
            <a:ext cx="7242600" cy="1314600"/>
          </a:xfrm>
          <a:prstGeom prst="rect">
            <a:avLst/>
          </a:prstGeom>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1800" dirty="0">
                <a:solidFill>
                  <a:schemeClr val="dk1"/>
                </a:solidFill>
                <a:latin typeface="Montserrat"/>
                <a:ea typeface="Montserrat"/>
                <a:cs typeface="Montserrat"/>
                <a:sym typeface="Montserrat"/>
              </a:rPr>
              <a:t>Prepared For: [Insert </a:t>
            </a:r>
            <a:r>
              <a:rPr lang="en" sz="1800" dirty="0" err="1">
                <a:solidFill>
                  <a:schemeClr val="dk1"/>
                </a:solidFill>
                <a:latin typeface="Montserrat"/>
                <a:ea typeface="Montserrat"/>
                <a:cs typeface="Montserrat"/>
                <a:sym typeface="Montserrat"/>
              </a:rPr>
              <a:t>StudentName</a:t>
            </a:r>
            <a:r>
              <a:rPr lang="en" sz="1800" dirty="0">
                <a:solidFill>
                  <a:schemeClr val="dk1"/>
                </a:solidFill>
                <a:latin typeface="Montserrat"/>
                <a:ea typeface="Montserrat"/>
                <a:cs typeface="Montserrat"/>
                <a:sym typeface="Montserrat"/>
              </a:rPr>
              <a:t>]</a:t>
            </a:r>
            <a:endParaRPr sz="1800" dirty="0">
              <a:solidFill>
                <a:schemeClr val="dk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800" dirty="0">
                <a:solidFill>
                  <a:schemeClr val="dk1"/>
                </a:solidFill>
                <a:latin typeface="Montserrat"/>
                <a:ea typeface="Montserrat"/>
                <a:cs typeface="Montserrat"/>
                <a:sym typeface="Montserrat"/>
              </a:rPr>
              <a:t>Estimated Start Date: [Insert Date]</a:t>
            </a:r>
            <a:endParaRPr sz="1800" dirty="0">
              <a:solidFill>
                <a:schemeClr val="dk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800" dirty="0">
                <a:solidFill>
                  <a:schemeClr val="dk1"/>
                </a:solidFill>
                <a:latin typeface="Montserrat"/>
                <a:ea typeface="Montserrat"/>
                <a:cs typeface="Montserrat"/>
                <a:sym typeface="Montserrat"/>
              </a:rPr>
              <a:t>Program Cost: $6,000.00</a:t>
            </a:r>
            <a:endParaRPr sz="1800" dirty="0">
              <a:solidFill>
                <a:schemeClr val="dk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800" dirty="0">
                <a:solidFill>
                  <a:schemeClr val="dk1"/>
                </a:solidFill>
                <a:latin typeface="Montserrat"/>
                <a:ea typeface="Montserrat"/>
                <a:cs typeface="Montserrat"/>
                <a:sym typeface="Montserrat"/>
              </a:rPr>
              <a:t>Program Code: ST-9000</a:t>
            </a:r>
            <a:endParaRPr sz="1800" dirty="0">
              <a:solidFill>
                <a:schemeClr val="dk1"/>
              </a:solidFill>
              <a:latin typeface="Montserrat"/>
              <a:ea typeface="Montserrat"/>
              <a:cs typeface="Montserrat"/>
              <a:sym typeface="Montserrat"/>
            </a:endParaRPr>
          </a:p>
        </p:txBody>
      </p:sp>
      <p:pic>
        <p:nvPicPr>
          <p:cNvPr id="59" name="Google Shape;59;p13"/>
          <p:cNvPicPr preferRelativeResize="0"/>
          <p:nvPr/>
        </p:nvPicPr>
        <p:blipFill>
          <a:blip r:embed="rId4"/>
          <a:srcRect/>
          <a:stretch/>
        </p:blipFill>
        <p:spPr>
          <a:xfrm>
            <a:off x="2288594" y="228600"/>
            <a:ext cx="3267062" cy="8951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2"/>
          <p:cNvSpPr/>
          <p:nvPr/>
        </p:nvSpPr>
        <p:spPr>
          <a:xfrm>
            <a:off x="283950" y="6310721"/>
            <a:ext cx="7204500" cy="2147480"/>
          </a:xfrm>
          <a:prstGeom prst="roundRect">
            <a:avLst>
              <a:gd name="adj" fmla="val 4055"/>
            </a:avLst>
          </a:prstGeom>
          <a:solidFill>
            <a:srgbClr val="EDEF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2"/>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700" b="1">
                <a:latin typeface="Montserrat"/>
                <a:ea typeface="Montserrat"/>
                <a:cs typeface="Montserrat"/>
                <a:sym typeface="Montserrat"/>
              </a:rPr>
              <a:t>HI-1014: Introduction to Human Anatomy and Medical Terminology</a:t>
            </a:r>
            <a:endParaRPr sz="2700" b="1">
              <a:latin typeface="Montserrat"/>
              <a:ea typeface="Montserrat"/>
              <a:cs typeface="Montserrat"/>
              <a:sym typeface="Montserrat"/>
            </a:endParaRPr>
          </a:p>
        </p:txBody>
      </p:sp>
      <p:sp>
        <p:nvSpPr>
          <p:cNvPr id="155" name="Google Shape;155;p22"/>
          <p:cNvSpPr txBox="1">
            <a:spLocks noGrp="1"/>
          </p:cNvSpPr>
          <p:nvPr>
            <p:ph type="body" idx="1"/>
          </p:nvPr>
        </p:nvSpPr>
        <p:spPr>
          <a:xfrm>
            <a:off x="208950" y="1412725"/>
            <a:ext cx="7242600" cy="4761498"/>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dirty="0">
                <a:solidFill>
                  <a:srgbClr val="465CA9"/>
                </a:solidFill>
                <a:latin typeface="Montserrat"/>
                <a:ea typeface="Montserrat"/>
                <a:cs typeface="Montserrat"/>
                <a:sym typeface="Montserrat"/>
              </a:rPr>
              <a:t>Description</a:t>
            </a:r>
            <a:endParaRPr b="1" dirty="0">
              <a:solidFill>
                <a:srgbClr val="465CA9"/>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dirty="0">
                <a:solidFill>
                  <a:schemeClr val="tx1"/>
                </a:solidFill>
                <a:latin typeface="Montserrat"/>
                <a:ea typeface="Montserrat"/>
                <a:cs typeface="Montserrat"/>
                <a:sym typeface="Montserrat"/>
              </a:rPr>
              <a:t>In this Introduction to Human Anatomy &amp; Medical Terminology course, you will uncover the wonderful diversity of the 11 body systems while learning about the medical language that is used to describe them, and the translation of medical records used in the field of healthcare. Within the Anatomy &amp; Physiology section of each Lesson, students will gain comprehensive knowledge of the structure and function of the various organs and systems of the human body. Major diseases and conditions will be presented and explained in the section on Pathology. Throughout each Lesson, the roots of terms are explained to help students understand how medical terminology works in all areas of healthcare and to increase their knowledge and understanding of the material discussed.</a:t>
            </a: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solidFill>
                  <a:schemeClr val="tx1"/>
                </a:solidFill>
                <a:latin typeface="Montserrat"/>
                <a:ea typeface="Montserrat"/>
                <a:cs typeface="Montserrat"/>
                <a:sym typeface="Montserrat"/>
              </a:rPr>
              <a:t>This module will provide you with a better understanding and working knowledge of medicine that is required in dictation and translation of medical records used for multiple purposes and job duties in the medical field. Modules include: Introduction to Medical Terminology; Introduction to Anatomy, Physiology and Pathology; Cells – The Foundation of Life; The Human Body; Integumentary System; Skeletal System; Muscular System; Nervous System; Special Senses; Endocrine System; Cardiovascular System; Blood and Immune Systems; Respiratory System; Digestive System; Urinary System; and Reproductive System.</a:t>
            </a:r>
            <a:endParaRPr sz="1100" dirty="0">
              <a:solidFill>
                <a:schemeClr val="tx1"/>
              </a:solidFill>
              <a:latin typeface="Montserrat"/>
              <a:ea typeface="Montserrat"/>
              <a:cs typeface="Montserrat"/>
              <a:sym typeface="Montserrat"/>
            </a:endParaRPr>
          </a:p>
        </p:txBody>
      </p:sp>
      <p:cxnSp>
        <p:nvCxnSpPr>
          <p:cNvPr id="156" name="Google Shape;156;p22"/>
          <p:cNvCxnSpPr/>
          <p:nvPr/>
        </p:nvCxnSpPr>
        <p:spPr>
          <a:xfrm>
            <a:off x="320850" y="1412725"/>
            <a:ext cx="7130700" cy="0"/>
          </a:xfrm>
          <a:prstGeom prst="straightConnector1">
            <a:avLst/>
          </a:prstGeom>
          <a:noFill/>
          <a:ln w="28575" cap="flat" cmpd="sng">
            <a:solidFill>
              <a:srgbClr val="465CA9"/>
            </a:solidFill>
            <a:prstDash val="solid"/>
            <a:round/>
            <a:headEnd type="none" w="med" len="med"/>
            <a:tailEnd type="none" w="med" len="med"/>
          </a:ln>
        </p:spPr>
      </p:cxnSp>
      <p:sp>
        <p:nvSpPr>
          <p:cNvPr id="158" name="Google Shape;158;p22"/>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22"/>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10</a:t>
            </a:fld>
            <a:endParaRPr b="1">
              <a:latin typeface="Montserrat"/>
              <a:ea typeface="Montserrat"/>
              <a:cs typeface="Montserrat"/>
              <a:sym typeface="Montserrat"/>
            </a:endParaRPr>
          </a:p>
        </p:txBody>
      </p:sp>
      <p:pic>
        <p:nvPicPr>
          <p:cNvPr id="2" name="Picture 1" descr="A black background with white text&#10;&#10;Description automatically generated">
            <a:extLst>
              <a:ext uri="{FF2B5EF4-FFF2-40B4-BE49-F238E27FC236}">
                <a16:creationId xmlns:a16="http://schemas.microsoft.com/office/drawing/2014/main" id="{C01FEE17-2F34-47CA-17A8-365A5EFB9752}"/>
              </a:ext>
            </a:extLst>
          </p:cNvPr>
          <p:cNvPicPr>
            <a:picLocks noChangeAspect="1"/>
          </p:cNvPicPr>
          <p:nvPr/>
        </p:nvPicPr>
        <p:blipFill>
          <a:blip r:embed="rId3"/>
          <a:stretch>
            <a:fillRect/>
          </a:stretch>
        </p:blipFill>
        <p:spPr>
          <a:xfrm>
            <a:off x="320850" y="9334500"/>
            <a:ext cx="1749908" cy="475975"/>
          </a:xfrm>
          <a:prstGeom prst="rect">
            <a:avLst/>
          </a:prstGeom>
        </p:spPr>
      </p:pic>
      <p:sp>
        <p:nvSpPr>
          <p:cNvPr id="3" name="Google Shape;155;p22">
            <a:extLst>
              <a:ext uri="{FF2B5EF4-FFF2-40B4-BE49-F238E27FC236}">
                <a16:creationId xmlns:a16="http://schemas.microsoft.com/office/drawing/2014/main" id="{D418D8C9-D413-E0EC-708A-3A6541AE294D}"/>
              </a:ext>
            </a:extLst>
          </p:cNvPr>
          <p:cNvSpPr txBox="1">
            <a:spLocks/>
          </p:cNvSpPr>
          <p:nvPr/>
        </p:nvSpPr>
        <p:spPr>
          <a:xfrm>
            <a:off x="391000" y="6250105"/>
            <a:ext cx="7242600" cy="22080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13000"/>
              </a:lnSpc>
              <a:spcBef>
                <a:spcPts val="1200"/>
              </a:spcBef>
              <a:buFont typeface="Arial"/>
              <a:buNone/>
            </a:pPr>
            <a:r>
              <a:rPr lang="en-US" b="1" dirty="0">
                <a:solidFill>
                  <a:srgbClr val="465CA9"/>
                </a:solidFill>
                <a:latin typeface="Montserrat"/>
                <a:ea typeface="Montserrat"/>
                <a:cs typeface="Montserrat"/>
                <a:sym typeface="Montserrat"/>
              </a:rPr>
              <a:t>Course Objectives</a:t>
            </a:r>
            <a:endParaRPr lang="en-US" sz="1200" b="1" dirty="0">
              <a:solidFill>
                <a:srgbClr val="465CA9"/>
              </a:solidFill>
              <a:latin typeface="Montserrat"/>
              <a:ea typeface="Montserrat"/>
              <a:cs typeface="Montserrat"/>
              <a:sym typeface="Montserrat"/>
            </a:endParaRPr>
          </a:p>
          <a:p>
            <a:pPr indent="-298450">
              <a:lnSpc>
                <a:spcPct val="150000"/>
              </a:lnSpc>
              <a:spcBef>
                <a:spcPts val="1200"/>
              </a:spcBef>
              <a:buSzPts val="1100"/>
              <a:buFont typeface="Montserrat"/>
              <a:buChar char="●"/>
            </a:pPr>
            <a:r>
              <a:rPr lang="en-US" sz="1100" dirty="0">
                <a:solidFill>
                  <a:schemeClr val="tx1"/>
                </a:solidFill>
                <a:latin typeface="Montserrat"/>
                <a:ea typeface="Montserrat"/>
                <a:cs typeface="Montserrat"/>
                <a:sym typeface="Montserrat"/>
              </a:rPr>
              <a:t>Recognize the structure and function of the 11 body systems and their organs</a:t>
            </a:r>
          </a:p>
          <a:p>
            <a:pPr indent="-298450">
              <a:lnSpc>
                <a:spcPct val="150000"/>
              </a:lnSpc>
              <a:buSzPts val="1100"/>
              <a:buFont typeface="Montserrat"/>
              <a:buChar char="●"/>
            </a:pPr>
            <a:r>
              <a:rPr lang="en-US" sz="1100" dirty="0">
                <a:solidFill>
                  <a:schemeClr val="tx1"/>
                </a:solidFill>
                <a:latin typeface="Montserrat"/>
                <a:ea typeface="Montserrat"/>
                <a:cs typeface="Montserrat"/>
                <a:sym typeface="Montserrat"/>
              </a:rPr>
              <a:t>Understand the medical language that is used to describe those systems</a:t>
            </a:r>
          </a:p>
          <a:p>
            <a:pPr indent="-298450">
              <a:lnSpc>
                <a:spcPct val="150000"/>
              </a:lnSpc>
              <a:buSzPts val="1100"/>
              <a:buFont typeface="Montserrat"/>
              <a:buChar char="●"/>
            </a:pPr>
            <a:r>
              <a:rPr lang="en-US" sz="1100" dirty="0">
                <a:solidFill>
                  <a:schemeClr val="tx1"/>
                </a:solidFill>
                <a:latin typeface="Montserrat"/>
                <a:ea typeface="Montserrat"/>
                <a:cs typeface="Montserrat"/>
                <a:sym typeface="Montserrat"/>
              </a:rPr>
              <a:t>Analyze and understand medical terms by breaking down their word components</a:t>
            </a:r>
          </a:p>
          <a:p>
            <a:pPr indent="-298450">
              <a:lnSpc>
                <a:spcPct val="150000"/>
              </a:lnSpc>
              <a:buSzPts val="1100"/>
              <a:buFont typeface="Montserrat"/>
              <a:buChar char="●"/>
            </a:pPr>
            <a:r>
              <a:rPr lang="en-US" sz="1100" dirty="0">
                <a:solidFill>
                  <a:schemeClr val="tx1"/>
                </a:solidFill>
                <a:latin typeface="Montserrat"/>
                <a:ea typeface="Montserrat"/>
                <a:cs typeface="Montserrat"/>
                <a:sym typeface="Montserrat"/>
              </a:rPr>
              <a:t>Appreciate the major diseases and conditions related to the human body</a:t>
            </a:r>
          </a:p>
          <a:p>
            <a:pPr indent="-298450">
              <a:lnSpc>
                <a:spcPct val="150000"/>
              </a:lnSpc>
              <a:buSzPts val="1100"/>
              <a:buFont typeface="Montserrat"/>
              <a:buChar char="●"/>
            </a:pPr>
            <a:r>
              <a:rPr lang="en-US" sz="1100" dirty="0">
                <a:solidFill>
                  <a:schemeClr val="tx1"/>
                </a:solidFill>
                <a:latin typeface="Montserrat"/>
                <a:ea typeface="Montserrat"/>
                <a:cs typeface="Montserrat"/>
                <a:sym typeface="Montserrat"/>
              </a:rPr>
              <a:t>Apply your knowledge within the healthcare setting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3"/>
          <p:cNvSpPr/>
          <p:nvPr/>
        </p:nvSpPr>
        <p:spPr>
          <a:xfrm>
            <a:off x="304150" y="5207788"/>
            <a:ext cx="7130700" cy="4025899"/>
          </a:xfrm>
          <a:prstGeom prst="roundRect">
            <a:avLst>
              <a:gd name="adj" fmla="val 4055"/>
            </a:avLst>
          </a:prstGeom>
          <a:solidFill>
            <a:srgbClr val="EDEF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3"/>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HI-6014: Sterile Processing</a:t>
            </a:r>
            <a:endParaRPr b="1">
              <a:latin typeface="Montserrat"/>
              <a:ea typeface="Montserrat"/>
              <a:cs typeface="Montserrat"/>
              <a:sym typeface="Montserrat"/>
            </a:endParaRPr>
          </a:p>
        </p:txBody>
      </p:sp>
      <p:sp>
        <p:nvSpPr>
          <p:cNvPr id="166" name="Google Shape;166;p23"/>
          <p:cNvSpPr txBox="1">
            <a:spLocks noGrp="1"/>
          </p:cNvSpPr>
          <p:nvPr>
            <p:ph type="body" idx="1"/>
          </p:nvPr>
        </p:nvSpPr>
        <p:spPr>
          <a:xfrm>
            <a:off x="208950" y="1139775"/>
            <a:ext cx="7242600" cy="43563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dirty="0">
                <a:solidFill>
                  <a:srgbClr val="465CA9"/>
                </a:solidFill>
                <a:latin typeface="Montserrat"/>
                <a:ea typeface="Montserrat"/>
                <a:cs typeface="Montserrat"/>
                <a:sym typeface="Montserrat"/>
              </a:rPr>
              <a:t>Description</a:t>
            </a:r>
            <a:endParaRPr b="1" dirty="0">
              <a:solidFill>
                <a:srgbClr val="465CA9"/>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dirty="0">
                <a:solidFill>
                  <a:srgbClr val="212121"/>
                </a:solidFill>
                <a:latin typeface="Montserrat"/>
                <a:ea typeface="Montserrat"/>
                <a:cs typeface="Montserrat"/>
                <a:sym typeface="Montserrat"/>
              </a:rPr>
              <a:t>Sterile Processing is a comprehensive course with insight into the role of the professional central service technician as a member of the healthcare team. Video-based lessons include topics of infection control with performance of cleaning, decontamination, disinfection, inspection, packaging and sterilization tasks for reusable basic and complex surgical instruments or devices. The central service department’s role in ancillary department support, customer service, teamwork and task priorities will be a key focus. Inventory management, recordkeeping and quality control will be addressed in relationship to the responsibilities of the successful central service technician.</a:t>
            </a:r>
            <a:endParaRPr sz="1100" dirty="0">
              <a:solidFill>
                <a:srgbClr val="21212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rgbClr val="212121"/>
              </a:solidFill>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solidFill>
                  <a:srgbClr val="212121"/>
                </a:solidFill>
                <a:latin typeface="Montserrat"/>
                <a:ea typeface="Montserrat"/>
                <a:cs typeface="Montserrat"/>
                <a:sym typeface="Montserrat"/>
              </a:rPr>
              <a:t>In this course, students are exposed to a variety of eLearning elements that allow for hands-on interaction with the screen for an engaging education. An immersive environment and interactivities will provide the student opportunities to practice key skills performed as a central service technician. In addition to video-based instruction and 3D environments, a variety of other learning methods are utilized for engagement, entertainment and inspiration throughout training.</a:t>
            </a:r>
            <a:endParaRPr sz="1100" dirty="0">
              <a:solidFill>
                <a:srgbClr val="212121"/>
              </a:solidFill>
              <a:latin typeface="Montserrat"/>
              <a:ea typeface="Montserrat"/>
              <a:cs typeface="Montserrat"/>
              <a:sym typeface="Montserrat"/>
            </a:endParaRPr>
          </a:p>
        </p:txBody>
      </p:sp>
      <p:cxnSp>
        <p:nvCxnSpPr>
          <p:cNvPr id="167" name="Google Shape;167;p23"/>
          <p:cNvCxnSpPr/>
          <p:nvPr/>
        </p:nvCxnSpPr>
        <p:spPr>
          <a:xfrm>
            <a:off x="320850" y="1139775"/>
            <a:ext cx="7130700" cy="0"/>
          </a:xfrm>
          <a:prstGeom prst="straightConnector1">
            <a:avLst/>
          </a:prstGeom>
          <a:noFill/>
          <a:ln w="28575" cap="flat" cmpd="sng">
            <a:solidFill>
              <a:srgbClr val="465CA9"/>
            </a:solidFill>
            <a:prstDash val="solid"/>
            <a:round/>
            <a:headEnd type="none" w="med" len="med"/>
            <a:tailEnd type="none" w="med" len="med"/>
          </a:ln>
        </p:spPr>
      </p:cxnSp>
      <p:sp>
        <p:nvSpPr>
          <p:cNvPr id="169" name="Google Shape;169;p23"/>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23"/>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pic>
        <p:nvPicPr>
          <p:cNvPr id="2" name="Picture 1" descr="A black background with white text&#10;&#10;Description automatically generated">
            <a:extLst>
              <a:ext uri="{FF2B5EF4-FFF2-40B4-BE49-F238E27FC236}">
                <a16:creationId xmlns:a16="http://schemas.microsoft.com/office/drawing/2014/main" id="{7FF319F4-C81E-5B7B-3B9F-636FA5EB1AC8}"/>
              </a:ext>
            </a:extLst>
          </p:cNvPr>
          <p:cNvPicPr>
            <a:picLocks noChangeAspect="1"/>
          </p:cNvPicPr>
          <p:nvPr/>
        </p:nvPicPr>
        <p:blipFill>
          <a:blip r:embed="rId3"/>
          <a:stretch>
            <a:fillRect/>
          </a:stretch>
        </p:blipFill>
        <p:spPr>
          <a:xfrm>
            <a:off x="320850" y="9334500"/>
            <a:ext cx="1749908" cy="475975"/>
          </a:xfrm>
          <a:prstGeom prst="rect">
            <a:avLst/>
          </a:prstGeom>
        </p:spPr>
      </p:pic>
      <p:sp>
        <p:nvSpPr>
          <p:cNvPr id="3" name="Google Shape;166;p23">
            <a:extLst>
              <a:ext uri="{FF2B5EF4-FFF2-40B4-BE49-F238E27FC236}">
                <a16:creationId xmlns:a16="http://schemas.microsoft.com/office/drawing/2014/main" id="{22B03561-8B32-E717-96FA-F13E8D09D1CB}"/>
              </a:ext>
            </a:extLst>
          </p:cNvPr>
          <p:cNvSpPr txBox="1">
            <a:spLocks/>
          </p:cNvSpPr>
          <p:nvPr/>
        </p:nvSpPr>
        <p:spPr>
          <a:xfrm>
            <a:off x="445825" y="5198313"/>
            <a:ext cx="6880750" cy="380302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13000"/>
              </a:lnSpc>
              <a:spcBef>
                <a:spcPts val="1200"/>
              </a:spcBef>
              <a:buFont typeface="Arial"/>
              <a:buNone/>
            </a:pPr>
            <a:r>
              <a:rPr lang="en-US" sz="1600" b="1" dirty="0">
                <a:solidFill>
                  <a:srgbClr val="465CA9"/>
                </a:solidFill>
                <a:latin typeface="Montserrat"/>
                <a:ea typeface="Montserrat"/>
                <a:cs typeface="Montserrat"/>
                <a:sym typeface="Montserrat"/>
              </a:rPr>
              <a:t>Course Objectives</a:t>
            </a:r>
            <a:endParaRPr lang="en-US" sz="1000" b="1" dirty="0">
              <a:solidFill>
                <a:srgbClr val="465CA9"/>
              </a:solidFill>
              <a:latin typeface="Montserrat"/>
              <a:ea typeface="Montserrat"/>
              <a:cs typeface="Montserrat"/>
              <a:sym typeface="Montserrat"/>
            </a:endParaRPr>
          </a:p>
          <a:p>
            <a:pPr indent="-295275">
              <a:lnSpc>
                <a:spcPct val="150000"/>
              </a:lnSpc>
              <a:spcBef>
                <a:spcPts val="1200"/>
              </a:spcBef>
              <a:buSzPts val="1050"/>
              <a:buFont typeface="Montserrat"/>
              <a:buChar char="●"/>
            </a:pPr>
            <a:r>
              <a:rPr lang="en-US" sz="1050" dirty="0">
                <a:solidFill>
                  <a:srgbClr val="212121"/>
                </a:solidFill>
                <a:latin typeface="Montserrat"/>
                <a:ea typeface="Montserrat"/>
                <a:cs typeface="Montserrat"/>
                <a:sym typeface="Montserrat"/>
              </a:rPr>
              <a:t>Accumulate basic knowledge and skills required of the effective Central Service Technician</a:t>
            </a:r>
          </a:p>
          <a:p>
            <a:pPr indent="-295275">
              <a:lnSpc>
                <a:spcPct val="150000"/>
              </a:lnSpc>
              <a:buSzPts val="1050"/>
              <a:buFont typeface="Montserrat"/>
              <a:buChar char="●"/>
            </a:pPr>
            <a:r>
              <a:rPr lang="en-US" sz="1050" dirty="0">
                <a:solidFill>
                  <a:srgbClr val="212121"/>
                </a:solidFill>
                <a:latin typeface="Montserrat"/>
                <a:ea typeface="Montserrat"/>
                <a:cs typeface="Montserrat"/>
                <a:sym typeface="Montserrat"/>
              </a:rPr>
              <a:t>Adhere to OSHA, patient safety, infection control and bloodborne pathogen standard requirements</a:t>
            </a:r>
          </a:p>
          <a:p>
            <a:pPr indent="-295275">
              <a:lnSpc>
                <a:spcPct val="150000"/>
              </a:lnSpc>
              <a:buSzPts val="1050"/>
              <a:buFont typeface="Montserrat"/>
              <a:buChar char="●"/>
            </a:pPr>
            <a:r>
              <a:rPr lang="en-US" sz="1050" dirty="0">
                <a:solidFill>
                  <a:srgbClr val="212121"/>
                </a:solidFill>
                <a:latin typeface="Montserrat"/>
                <a:ea typeface="Montserrat"/>
                <a:cs typeface="Montserrat"/>
                <a:sym typeface="Montserrat"/>
              </a:rPr>
              <a:t>Demonstrate cleaning, decontamination, disinfection, preparation, packaging and sterilization tasks</a:t>
            </a:r>
          </a:p>
          <a:p>
            <a:pPr indent="-295275">
              <a:lnSpc>
                <a:spcPct val="150000"/>
              </a:lnSpc>
              <a:buSzPts val="1050"/>
              <a:buFont typeface="Montserrat"/>
              <a:buChar char="●"/>
            </a:pPr>
            <a:r>
              <a:rPr lang="en-US" sz="1050" dirty="0">
                <a:solidFill>
                  <a:srgbClr val="212121"/>
                </a:solidFill>
                <a:latin typeface="Montserrat"/>
                <a:ea typeface="Montserrat"/>
                <a:cs typeface="Montserrat"/>
                <a:sym typeface="Montserrat"/>
              </a:rPr>
              <a:t>Identify inventory management, sterile storage, and transport procedures with quality control and assurance</a:t>
            </a:r>
          </a:p>
          <a:p>
            <a:pPr indent="-295275">
              <a:lnSpc>
                <a:spcPct val="150000"/>
              </a:lnSpc>
              <a:buSzPts val="1050"/>
              <a:buFont typeface="Montserrat"/>
              <a:buChar char="●"/>
            </a:pPr>
            <a:r>
              <a:rPr lang="en-US" sz="1050" dirty="0">
                <a:solidFill>
                  <a:srgbClr val="212121"/>
                </a:solidFill>
                <a:latin typeface="Montserrat"/>
                <a:ea typeface="Montserrat"/>
                <a:cs typeface="Montserrat"/>
                <a:sym typeface="Montserrat"/>
              </a:rPr>
              <a:t>Discuss accuracy and completeness of data entry, incident reporting and records management</a:t>
            </a:r>
          </a:p>
          <a:p>
            <a:pPr indent="-295275">
              <a:lnSpc>
                <a:spcPct val="150000"/>
              </a:lnSpc>
              <a:buSzPts val="1050"/>
              <a:buFont typeface="Montserrat"/>
              <a:buChar char="●"/>
            </a:pPr>
            <a:r>
              <a:rPr lang="en-US" sz="1050" dirty="0">
                <a:solidFill>
                  <a:srgbClr val="212121"/>
                </a:solidFill>
                <a:latin typeface="Montserrat"/>
                <a:ea typeface="Montserrat"/>
                <a:cs typeface="Montserrat"/>
                <a:sym typeface="Montserrat"/>
              </a:rPr>
              <a:t>Explain effective customer service, teamwork, work groups and task priorities for the Central Service Department</a:t>
            </a:r>
          </a:p>
          <a:p>
            <a:pPr indent="-295275">
              <a:lnSpc>
                <a:spcPct val="150000"/>
              </a:lnSpc>
              <a:buSzPts val="1050"/>
              <a:buFont typeface="Montserrat"/>
              <a:buChar char="●"/>
            </a:pPr>
            <a:r>
              <a:rPr lang="en-US" sz="1050" dirty="0">
                <a:solidFill>
                  <a:srgbClr val="212121"/>
                </a:solidFill>
                <a:latin typeface="Montserrat"/>
                <a:ea typeface="Montserrat"/>
                <a:cs typeface="Montserrat"/>
                <a:sym typeface="Montserrat"/>
              </a:rPr>
              <a:t>To prepare students for the Certified Registered Central Service Technician (CRCST) certification exam sponsored by the Healthcare Sterile Processing Association (HSPA).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4"/>
          <p:cNvSpPr/>
          <p:nvPr/>
        </p:nvSpPr>
        <p:spPr>
          <a:xfrm>
            <a:off x="264900" y="5991376"/>
            <a:ext cx="7242600" cy="3076424"/>
          </a:xfrm>
          <a:prstGeom prst="roundRect">
            <a:avLst>
              <a:gd name="adj" fmla="val 4055"/>
            </a:avLst>
          </a:prstGeom>
          <a:solidFill>
            <a:srgbClr val="EDEF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4"/>
          <p:cNvSpPr txBox="1">
            <a:spLocks noGrp="1"/>
          </p:cNvSpPr>
          <p:nvPr>
            <p:ph type="body" idx="1"/>
          </p:nvPr>
        </p:nvSpPr>
        <p:spPr>
          <a:xfrm>
            <a:off x="208950" y="1054000"/>
            <a:ext cx="7242600" cy="4848476"/>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dirty="0">
                <a:solidFill>
                  <a:srgbClr val="465CA9"/>
                </a:solidFill>
                <a:latin typeface="Montserrat"/>
                <a:ea typeface="Montserrat"/>
                <a:cs typeface="Montserrat"/>
                <a:sym typeface="Montserrat"/>
              </a:rPr>
              <a:t>Description</a:t>
            </a:r>
            <a:endParaRPr b="1" dirty="0">
              <a:solidFill>
                <a:srgbClr val="465CA9"/>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dirty="0">
                <a:solidFill>
                  <a:schemeClr val="tx1"/>
                </a:solidFill>
                <a:latin typeface="Montserrat"/>
                <a:ea typeface="Montserrat"/>
                <a:cs typeface="Montserrat"/>
                <a:sym typeface="Montserrat"/>
              </a:rPr>
              <a:t>Surgical Technology is a comprehensive course with insight and focus on the role of the Surgical Technologist. The course provides foundational knowledge required of a clinical allied healthcare professional, and has been designed to prepare students to achieve the status of Tech in Surgery- Certified. Emphasis is placed on preoperative, intraoperative, and postoperative duties and related knowledge. This course includes topics related to infection control, use of personal protection equipment (PPE), sterile technique, decontamination and sterilization standards, and surgical instrumentation and equipment. It also addresses surgical pharmacology, aspects of medical law related to the healthcare setting, support of the operative patient, and safety in the operating room.</a:t>
            </a: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solidFill>
                  <a:schemeClr val="tx1"/>
                </a:solidFill>
                <a:latin typeface="Montserrat"/>
                <a:ea typeface="Montserrat"/>
                <a:cs typeface="Montserrat"/>
                <a:sym typeface="Montserrat"/>
              </a:rPr>
              <a:t>In this course, students are exposed to a variety of eLearning elements that allow hands-on interaction with the screen of an engaging education. In addition to video-based instruction that provides foundational knowledge, a variety of other learning methods are utilized for engagement, entertainment, and inspiration throughout training. These include interactive skill activities, game-based learning, an immersive environment for critical thinking skills, and hands-on simulations providing the student opportunities to interact within the operating setting while assisting the surgeon, which are key skills for a Surgical Technologist.  </a:t>
            </a:r>
            <a:endParaRPr sz="1100" dirty="0">
              <a:solidFill>
                <a:schemeClr val="tx1"/>
              </a:solidFill>
              <a:latin typeface="Montserrat"/>
              <a:ea typeface="Montserrat"/>
              <a:cs typeface="Montserrat"/>
              <a:sym typeface="Montserrat"/>
            </a:endParaRPr>
          </a:p>
        </p:txBody>
      </p:sp>
      <p:sp>
        <p:nvSpPr>
          <p:cNvPr id="177" name="Google Shape;177;p24"/>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HI-6016: Surgical Technology</a:t>
            </a:r>
            <a:endParaRPr b="1">
              <a:latin typeface="Montserrat"/>
              <a:ea typeface="Montserrat"/>
              <a:cs typeface="Montserrat"/>
              <a:sym typeface="Montserrat"/>
            </a:endParaRPr>
          </a:p>
        </p:txBody>
      </p:sp>
      <p:cxnSp>
        <p:nvCxnSpPr>
          <p:cNvPr id="178" name="Google Shape;178;p24"/>
          <p:cNvCxnSpPr/>
          <p:nvPr/>
        </p:nvCxnSpPr>
        <p:spPr>
          <a:xfrm>
            <a:off x="208950" y="1142900"/>
            <a:ext cx="7130700" cy="0"/>
          </a:xfrm>
          <a:prstGeom prst="straightConnector1">
            <a:avLst/>
          </a:prstGeom>
          <a:noFill/>
          <a:ln w="28575" cap="flat" cmpd="sng">
            <a:solidFill>
              <a:srgbClr val="465CA9"/>
            </a:solidFill>
            <a:prstDash val="solid"/>
            <a:round/>
            <a:headEnd type="none" w="med" len="med"/>
            <a:tailEnd type="none" w="med" len="med"/>
          </a:ln>
        </p:spPr>
      </p:cxnSp>
      <p:sp>
        <p:nvSpPr>
          <p:cNvPr id="180" name="Google Shape;180;p24"/>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24"/>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12</a:t>
            </a:fld>
            <a:endParaRPr b="1">
              <a:latin typeface="Montserrat"/>
              <a:ea typeface="Montserrat"/>
              <a:cs typeface="Montserrat"/>
              <a:sym typeface="Montserrat"/>
            </a:endParaRPr>
          </a:p>
        </p:txBody>
      </p:sp>
      <p:pic>
        <p:nvPicPr>
          <p:cNvPr id="2" name="Picture 1" descr="A black background with white text&#10;&#10;Description automatically generated">
            <a:extLst>
              <a:ext uri="{FF2B5EF4-FFF2-40B4-BE49-F238E27FC236}">
                <a16:creationId xmlns:a16="http://schemas.microsoft.com/office/drawing/2014/main" id="{1B3BFE39-712A-7705-6CFD-172FFBD45463}"/>
              </a:ext>
            </a:extLst>
          </p:cNvPr>
          <p:cNvPicPr>
            <a:picLocks noChangeAspect="1"/>
          </p:cNvPicPr>
          <p:nvPr/>
        </p:nvPicPr>
        <p:blipFill>
          <a:blip r:embed="rId3"/>
          <a:stretch>
            <a:fillRect/>
          </a:stretch>
        </p:blipFill>
        <p:spPr>
          <a:xfrm>
            <a:off x="320850" y="9334500"/>
            <a:ext cx="1749908" cy="475975"/>
          </a:xfrm>
          <a:prstGeom prst="rect">
            <a:avLst/>
          </a:prstGeom>
        </p:spPr>
      </p:pic>
      <p:sp>
        <p:nvSpPr>
          <p:cNvPr id="3" name="Google Shape;176;p24">
            <a:extLst>
              <a:ext uri="{FF2B5EF4-FFF2-40B4-BE49-F238E27FC236}">
                <a16:creationId xmlns:a16="http://schemas.microsoft.com/office/drawing/2014/main" id="{9F680434-50C5-98F8-97E2-6C2A61A0038B}"/>
              </a:ext>
            </a:extLst>
          </p:cNvPr>
          <p:cNvSpPr txBox="1">
            <a:spLocks/>
          </p:cNvSpPr>
          <p:nvPr/>
        </p:nvSpPr>
        <p:spPr>
          <a:xfrm>
            <a:off x="391000" y="5911650"/>
            <a:ext cx="6948650" cy="328635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13000"/>
              </a:lnSpc>
              <a:spcBef>
                <a:spcPts val="1200"/>
              </a:spcBef>
              <a:buFont typeface="Arial"/>
              <a:buNone/>
            </a:pPr>
            <a:r>
              <a:rPr lang="en-US" b="1" dirty="0">
                <a:solidFill>
                  <a:srgbClr val="465CA9"/>
                </a:solidFill>
                <a:latin typeface="Montserrat"/>
                <a:ea typeface="Montserrat"/>
                <a:cs typeface="Montserrat"/>
                <a:sym typeface="Montserrat"/>
              </a:rPr>
              <a:t>Course Objectives</a:t>
            </a:r>
            <a:endParaRPr lang="en-US" sz="1200" b="1" dirty="0">
              <a:solidFill>
                <a:srgbClr val="465CA9"/>
              </a:solidFill>
              <a:latin typeface="Montserrat"/>
              <a:ea typeface="Montserrat"/>
              <a:cs typeface="Montserrat"/>
              <a:sym typeface="Montserrat"/>
            </a:endParaRPr>
          </a:p>
          <a:p>
            <a:pPr indent="-298450">
              <a:lnSpc>
                <a:spcPct val="150000"/>
              </a:lnSpc>
              <a:spcBef>
                <a:spcPts val="1200"/>
              </a:spcBef>
              <a:buSzPts val="1100"/>
              <a:buFont typeface="Montserrat"/>
              <a:buChar char="●"/>
            </a:pPr>
            <a:r>
              <a:rPr lang="en-US" sz="1100" dirty="0">
                <a:solidFill>
                  <a:schemeClr val="tx1"/>
                </a:solidFill>
                <a:latin typeface="Montserrat"/>
                <a:ea typeface="Montserrat"/>
                <a:cs typeface="Montserrat"/>
                <a:sym typeface="Montserrat"/>
              </a:rPr>
              <a:t>To provide students with the skills and knowledge for the competent, entry-level Surgical Technologist</a:t>
            </a:r>
          </a:p>
          <a:p>
            <a:pPr indent="-298450">
              <a:lnSpc>
                <a:spcPct val="150000"/>
              </a:lnSpc>
              <a:buSzPts val="1100"/>
              <a:buFont typeface="Montserrat"/>
              <a:buChar char="●"/>
            </a:pPr>
            <a:r>
              <a:rPr lang="en-US" sz="1100" dirty="0">
                <a:solidFill>
                  <a:schemeClr val="tx1"/>
                </a:solidFill>
                <a:latin typeface="Montserrat"/>
                <a:ea typeface="Montserrat"/>
                <a:cs typeface="Montserrat"/>
                <a:sym typeface="Montserrat"/>
              </a:rPr>
              <a:t>To familiarize students with the instrumentation and equipment used in the operating room</a:t>
            </a:r>
          </a:p>
          <a:p>
            <a:pPr indent="-298450">
              <a:lnSpc>
                <a:spcPct val="150000"/>
              </a:lnSpc>
              <a:buSzPts val="1100"/>
              <a:buFont typeface="Montserrat"/>
              <a:buChar char="●"/>
            </a:pPr>
            <a:r>
              <a:rPr lang="en-US" sz="1100" dirty="0">
                <a:solidFill>
                  <a:schemeClr val="tx1"/>
                </a:solidFill>
                <a:latin typeface="Montserrat"/>
                <a:ea typeface="Montserrat"/>
                <a:cs typeface="Montserrat"/>
                <a:sym typeface="Montserrat"/>
              </a:rPr>
              <a:t>To develop a strong surgical conscience accountability, and understanding of actions</a:t>
            </a:r>
          </a:p>
          <a:p>
            <a:pPr indent="-298450">
              <a:lnSpc>
                <a:spcPct val="150000"/>
              </a:lnSpc>
              <a:buSzPts val="1100"/>
              <a:buFont typeface="Montserrat"/>
              <a:buChar char="●"/>
            </a:pPr>
            <a:r>
              <a:rPr lang="en-US" sz="1100" dirty="0">
                <a:solidFill>
                  <a:schemeClr val="tx1"/>
                </a:solidFill>
                <a:latin typeface="Montserrat"/>
                <a:ea typeface="Montserrat"/>
                <a:cs typeface="Montserrat"/>
                <a:sym typeface="Montserrat"/>
              </a:rPr>
              <a:t>To instill appropriate  ethical, professional, and respectful values while providing patient care</a:t>
            </a:r>
          </a:p>
          <a:p>
            <a:pPr indent="-298450">
              <a:lnSpc>
                <a:spcPct val="150000"/>
              </a:lnSpc>
              <a:buSzPts val="1100"/>
              <a:buFont typeface="Montserrat"/>
              <a:buChar char="●"/>
            </a:pPr>
            <a:r>
              <a:rPr lang="en-US" sz="1100" dirty="0">
                <a:solidFill>
                  <a:schemeClr val="tx1"/>
                </a:solidFill>
                <a:latin typeface="Montserrat"/>
                <a:ea typeface="Montserrat"/>
                <a:cs typeface="Montserrat"/>
                <a:sym typeface="Montserrat"/>
              </a:rPr>
              <a:t>To prepare students for the Tech In Surgery (TS-C) certification exam sponsored by the National Center for Competency Testing (NCCT)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5"/>
          <p:cNvSpPr txBox="1">
            <a:spLocks noGrp="1"/>
          </p:cNvSpPr>
          <p:nvPr>
            <p:ph type="body" idx="1"/>
          </p:nvPr>
        </p:nvSpPr>
        <p:spPr>
          <a:xfrm>
            <a:off x="264900" y="1121525"/>
            <a:ext cx="7242600" cy="8843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600" dirty="0">
                <a:solidFill>
                  <a:schemeClr val="tx1"/>
                </a:solidFill>
                <a:latin typeface="Montserrat"/>
                <a:ea typeface="Montserrat"/>
                <a:cs typeface="Montserrat"/>
                <a:sym typeface="Montserrat"/>
              </a:rPr>
              <a:t>To be eligible for the TS-C certification, graduates must complete CASE DOCUMENTATION. </a:t>
            </a:r>
            <a:endParaRPr sz="16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r>
              <a:rPr lang="en" sz="1600" b="1" dirty="0">
                <a:solidFill>
                  <a:srgbClr val="465CA9"/>
                </a:solidFill>
                <a:latin typeface="Montserrat"/>
                <a:ea typeface="Montserrat"/>
                <a:cs typeface="Montserrat"/>
                <a:sym typeface="Montserrat"/>
              </a:rPr>
              <a:t>Case documentation requires:</a:t>
            </a:r>
            <a:endParaRPr sz="1100" dirty="0">
              <a:solidFill>
                <a:srgbClr val="465CA9"/>
              </a:solidFill>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solidFill>
                  <a:schemeClr val="tx1"/>
                </a:solidFill>
                <a:latin typeface="Montserrat"/>
                <a:ea typeface="Montserrat"/>
                <a:cs typeface="Montserrat"/>
                <a:sym typeface="Montserrat"/>
              </a:rPr>
              <a:t>A minimum of 125 surgical cases, including:</a:t>
            </a:r>
            <a:endParaRPr sz="1100" dirty="0">
              <a:solidFill>
                <a:schemeClr val="tx1"/>
              </a:solidFill>
              <a:latin typeface="Montserrat"/>
              <a:ea typeface="Montserrat"/>
              <a:cs typeface="Montserrat"/>
              <a:sym typeface="Montserrat"/>
            </a:endParaRPr>
          </a:p>
          <a:p>
            <a:pPr marL="914400" lvl="1" indent="-298450" algn="l" rtl="0">
              <a:lnSpc>
                <a:spcPct val="150000"/>
              </a:lnSpc>
              <a:spcBef>
                <a:spcPts val="0"/>
              </a:spcBef>
              <a:spcAft>
                <a:spcPts val="0"/>
              </a:spcAft>
              <a:buSzPts val="1100"/>
              <a:buFont typeface="Montserrat"/>
              <a:buChar char="○"/>
            </a:pPr>
            <a:r>
              <a:rPr lang="en" sz="1100" dirty="0">
                <a:solidFill>
                  <a:schemeClr val="tx1"/>
                </a:solidFill>
                <a:latin typeface="Montserrat"/>
                <a:ea typeface="Montserrat"/>
                <a:cs typeface="Montserrat"/>
                <a:sym typeface="Montserrat"/>
              </a:rPr>
              <a:t>A minimum of 30 scrubs in general surgery (with a maximum of 50)</a:t>
            </a:r>
            <a:endParaRPr sz="1100" dirty="0">
              <a:solidFill>
                <a:schemeClr val="tx1"/>
              </a:solidFill>
              <a:latin typeface="Montserrat"/>
              <a:ea typeface="Montserrat"/>
              <a:cs typeface="Montserrat"/>
              <a:sym typeface="Montserrat"/>
            </a:endParaRPr>
          </a:p>
          <a:p>
            <a:pPr marL="914400" lvl="1" indent="-298450" algn="l" rtl="0">
              <a:lnSpc>
                <a:spcPct val="150000"/>
              </a:lnSpc>
              <a:spcBef>
                <a:spcPts val="0"/>
              </a:spcBef>
              <a:spcAft>
                <a:spcPts val="0"/>
              </a:spcAft>
              <a:buSzPts val="1100"/>
              <a:buFont typeface="Montserrat"/>
              <a:buChar char="○"/>
            </a:pPr>
            <a:r>
              <a:rPr lang="en" sz="1100" dirty="0">
                <a:solidFill>
                  <a:schemeClr val="tx1"/>
                </a:solidFill>
                <a:latin typeface="Montserrat"/>
                <a:ea typeface="Montserrat"/>
                <a:cs typeface="Montserrat"/>
                <a:sym typeface="Montserrat"/>
              </a:rPr>
              <a:t>A minimum of 75 scrubs in at least (3) three of the following areas: Gynecology, Genitourinary, Cardiovascular, Neurosurgery, Obstetrics. Thoracic, Peripheral Vascular, Ophthalmology, Otorhinolaryngology, Plastic/Reconstructive, other (specify). </a:t>
            </a:r>
            <a:endParaRPr sz="1100" dirty="0">
              <a:solidFill>
                <a:schemeClr val="tx1"/>
              </a:solidFill>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solidFill>
                  <a:schemeClr val="tx1"/>
                </a:solidFill>
                <a:latin typeface="Montserrat"/>
                <a:ea typeface="Montserrat"/>
                <a:cs typeface="Montserrat"/>
                <a:sym typeface="Montserrat"/>
              </a:rPr>
              <a:t>At least 90 of the 125 cases must be 1</a:t>
            </a:r>
            <a:r>
              <a:rPr lang="en" sz="1100" i="1" dirty="0">
                <a:solidFill>
                  <a:schemeClr val="tx1"/>
                </a:solidFill>
                <a:latin typeface="Montserrat"/>
                <a:ea typeface="Montserrat"/>
                <a:cs typeface="Montserrat"/>
                <a:sym typeface="Montserrat"/>
              </a:rPr>
              <a:t>st</a:t>
            </a:r>
            <a:r>
              <a:rPr lang="en" sz="1100" dirty="0">
                <a:solidFill>
                  <a:schemeClr val="tx1"/>
                </a:solidFill>
                <a:latin typeface="Montserrat"/>
                <a:ea typeface="Montserrat"/>
                <a:cs typeface="Montserrat"/>
                <a:sym typeface="Montserrat"/>
              </a:rPr>
              <a:t> scrub cases. </a:t>
            </a: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chemeClr val="tx1"/>
              </a:solidFill>
            </a:endParaRPr>
          </a:p>
          <a:p>
            <a:pPr marL="0" lvl="0" indent="0" algn="l" rtl="0">
              <a:lnSpc>
                <a:spcPct val="150000"/>
              </a:lnSpc>
              <a:spcBef>
                <a:spcPts val="0"/>
              </a:spcBef>
              <a:spcAft>
                <a:spcPts val="0"/>
              </a:spcAft>
              <a:buNone/>
            </a:pPr>
            <a:r>
              <a:rPr lang="en" sz="1200" b="1" i="1" dirty="0">
                <a:solidFill>
                  <a:srgbClr val="465CA9"/>
                </a:solidFill>
              </a:rPr>
              <a:t>Students are responsible for locating and securing a site to fulfill the clinical requirements of the program. MedCerts cannot guarantee placement to complete this clinical requirement.</a:t>
            </a:r>
            <a:endParaRPr sz="1200" b="1" i="1" dirty="0">
              <a:solidFill>
                <a:srgbClr val="465CA9"/>
              </a:solidFill>
            </a:endParaRPr>
          </a:p>
          <a:p>
            <a:pPr marL="0" lvl="0" indent="0" algn="l" rtl="0">
              <a:lnSpc>
                <a:spcPct val="150000"/>
              </a:lnSpc>
              <a:spcBef>
                <a:spcPts val="0"/>
              </a:spcBef>
              <a:spcAft>
                <a:spcPts val="0"/>
              </a:spcAft>
              <a:buNone/>
            </a:pPr>
            <a:endParaRPr sz="1200" b="1" i="1" dirty="0">
              <a:solidFill>
                <a:srgbClr val="465CA9"/>
              </a:solidFill>
            </a:endParaRPr>
          </a:p>
          <a:p>
            <a:pPr marL="0" lvl="0" indent="0" algn="l" rtl="0">
              <a:lnSpc>
                <a:spcPct val="150000"/>
              </a:lnSpc>
              <a:spcBef>
                <a:spcPts val="0"/>
              </a:spcBef>
              <a:spcAft>
                <a:spcPts val="0"/>
              </a:spcAft>
              <a:buClr>
                <a:schemeClr val="dk1"/>
              </a:buClr>
              <a:buSzPts val="1100"/>
              <a:buFont typeface="Arial"/>
              <a:buNone/>
            </a:pPr>
            <a:r>
              <a:rPr lang="en" b="1" dirty="0">
                <a:solidFill>
                  <a:srgbClr val="465CA9"/>
                </a:solidFill>
                <a:latin typeface="Montserrat"/>
                <a:ea typeface="Montserrat"/>
                <a:cs typeface="Montserrat"/>
                <a:sym typeface="Montserrat"/>
              </a:rPr>
              <a:t>Career Services and Job Search Support</a:t>
            </a:r>
            <a:endParaRPr sz="1200" dirty="0">
              <a:solidFill>
                <a:srgbClr val="465CA9"/>
              </a:solidFill>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dirty="0">
                <a:solidFill>
                  <a:schemeClr val="tx1"/>
                </a:solidFill>
                <a:latin typeface="Montserrat"/>
                <a:ea typeface="Montserrat"/>
                <a:cs typeface="Montserrat"/>
                <a:sym typeface="Montserrat"/>
              </a:rPr>
              <a:t>The MedCerts Career Services Team works with local, regional and national employers to identify potential employment opportunities, as well as sites to complete clinical requirements, as needed. While we can’t guarantee employment, our goal is to prepare you for a successful job search with skills you can use throughout your career. </a:t>
            </a: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lang="en" sz="1100" i="1"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i="1" dirty="0">
                <a:solidFill>
                  <a:schemeClr val="tx1"/>
                </a:solidFill>
                <a:latin typeface="Montserrat"/>
                <a:ea typeface="Montserrat"/>
                <a:cs typeface="Montserrat"/>
                <a:sym typeface="Montserrat"/>
              </a:rPr>
              <a:t>*MedCerts does not guarantee employment or clinical site placement.</a:t>
            </a:r>
            <a:endParaRPr sz="1200" b="1" i="1" dirty="0">
              <a:solidFill>
                <a:schemeClr val="tx1"/>
              </a:solidFill>
            </a:endParaRPr>
          </a:p>
          <a:p>
            <a:pPr marL="0" lvl="0" indent="0" algn="l" rtl="0">
              <a:lnSpc>
                <a:spcPct val="150000"/>
              </a:lnSpc>
              <a:spcBef>
                <a:spcPts val="0"/>
              </a:spcBef>
              <a:spcAft>
                <a:spcPts val="0"/>
              </a:spcAft>
              <a:buClr>
                <a:schemeClr val="dk1"/>
              </a:buClr>
              <a:buSzPts val="1100"/>
              <a:buFont typeface="Arial"/>
              <a:buNone/>
            </a:pPr>
            <a:endParaRPr sz="1100" dirty="0">
              <a:latin typeface="Montserrat"/>
              <a:ea typeface="Montserrat"/>
              <a:cs typeface="Montserrat"/>
              <a:sym typeface="Montserrat"/>
            </a:endParaRPr>
          </a:p>
        </p:txBody>
      </p:sp>
      <p:sp>
        <p:nvSpPr>
          <p:cNvPr id="187" name="Google Shape;187;p25"/>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Experiential/Clinical Component</a:t>
            </a:r>
            <a:endParaRPr sz="1400" b="1">
              <a:latin typeface="Montserrat"/>
              <a:ea typeface="Montserrat"/>
              <a:cs typeface="Montserrat"/>
              <a:sym typeface="Montserrat"/>
            </a:endParaRPr>
          </a:p>
        </p:txBody>
      </p:sp>
      <p:cxnSp>
        <p:nvCxnSpPr>
          <p:cNvPr id="188" name="Google Shape;188;p25"/>
          <p:cNvCxnSpPr/>
          <p:nvPr/>
        </p:nvCxnSpPr>
        <p:spPr>
          <a:xfrm>
            <a:off x="320850" y="1031725"/>
            <a:ext cx="7130700" cy="0"/>
          </a:xfrm>
          <a:prstGeom prst="straightConnector1">
            <a:avLst/>
          </a:prstGeom>
          <a:noFill/>
          <a:ln w="28575" cap="flat" cmpd="sng">
            <a:solidFill>
              <a:srgbClr val="465CA9"/>
            </a:solidFill>
            <a:prstDash val="solid"/>
            <a:round/>
            <a:headEnd type="none" w="med" len="med"/>
            <a:tailEnd type="none" w="med" len="med"/>
          </a:ln>
        </p:spPr>
      </p:cxnSp>
      <p:sp>
        <p:nvSpPr>
          <p:cNvPr id="189" name="Google Shape;189;p25"/>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25"/>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pic>
        <p:nvPicPr>
          <p:cNvPr id="2" name="Picture 1" descr="A black background with white text&#10;&#10;Description automatically generated">
            <a:extLst>
              <a:ext uri="{FF2B5EF4-FFF2-40B4-BE49-F238E27FC236}">
                <a16:creationId xmlns:a16="http://schemas.microsoft.com/office/drawing/2014/main" id="{FD6C922E-AC3D-7CBB-0802-F25D19693948}"/>
              </a:ext>
            </a:extLst>
          </p:cNvPr>
          <p:cNvPicPr>
            <a:picLocks noChangeAspect="1"/>
          </p:cNvPicPr>
          <p:nvPr/>
        </p:nvPicPr>
        <p:blipFill>
          <a:blip r:embed="rId3"/>
          <a:stretch>
            <a:fillRect/>
          </a:stretch>
        </p:blipFill>
        <p:spPr>
          <a:xfrm>
            <a:off x="320850" y="9334500"/>
            <a:ext cx="1749908" cy="47597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26"/>
          <p:cNvPicPr preferRelativeResize="0"/>
          <p:nvPr/>
        </p:nvPicPr>
        <p:blipFill rotWithShape="1">
          <a:blip r:embed="rId3">
            <a:alphaModFix/>
          </a:blip>
          <a:srcRect t="4554" b="4545"/>
          <a:stretch/>
        </p:blipFill>
        <p:spPr>
          <a:xfrm>
            <a:off x="0" y="0"/>
            <a:ext cx="7772397" cy="10058403"/>
          </a:xfrm>
          <a:prstGeom prst="rect">
            <a:avLst/>
          </a:prstGeom>
          <a:noFill/>
          <a:ln>
            <a:noFill/>
          </a:ln>
        </p:spPr>
      </p:pic>
      <p:sp>
        <p:nvSpPr>
          <p:cNvPr id="197" name="Google Shape;197;p26"/>
          <p:cNvSpPr/>
          <p:nvPr/>
        </p:nvSpPr>
        <p:spPr>
          <a:xfrm>
            <a:off x="-75" y="-35925"/>
            <a:ext cx="7772400" cy="10094400"/>
          </a:xfrm>
          <a:prstGeom prst="rect">
            <a:avLst/>
          </a:prstGeom>
          <a:solidFill>
            <a:srgbClr val="465CA9">
              <a:alpha val="75280"/>
            </a:srgbClr>
          </a:solidFill>
          <a:ln w="9525" cap="flat" cmpd="sng">
            <a:solidFill>
              <a:srgbClr val="465C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6"/>
          <p:cNvSpPr txBox="1">
            <a:spLocks noGrp="1"/>
          </p:cNvSpPr>
          <p:nvPr>
            <p:ph type="ctrTitle"/>
          </p:nvPr>
        </p:nvSpPr>
        <p:spPr>
          <a:xfrm>
            <a:off x="264900" y="7061921"/>
            <a:ext cx="7242600" cy="1760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800" b="1" dirty="0">
                <a:solidFill>
                  <a:srgbClr val="FFFFFF"/>
                </a:solidFill>
                <a:latin typeface="Montserrat"/>
                <a:ea typeface="Montserrat"/>
                <a:cs typeface="Montserrat"/>
                <a:sym typeface="Montserrat"/>
              </a:rPr>
              <a:t>Eligible Program Certifications</a:t>
            </a:r>
            <a:endParaRPr sz="4800" b="1" dirty="0">
              <a:solidFill>
                <a:srgbClr val="FFFFFF"/>
              </a:solidFill>
              <a:latin typeface="Montserrat"/>
              <a:ea typeface="Montserrat"/>
              <a:cs typeface="Montserrat"/>
              <a:sym typeface="Montserrat"/>
            </a:endParaRPr>
          </a:p>
        </p:txBody>
      </p:sp>
      <p:pic>
        <p:nvPicPr>
          <p:cNvPr id="2" name="Picture 1" descr="A black and white logo&#10;&#10;Description automatically generated">
            <a:extLst>
              <a:ext uri="{FF2B5EF4-FFF2-40B4-BE49-F238E27FC236}">
                <a16:creationId xmlns:a16="http://schemas.microsoft.com/office/drawing/2014/main" id="{3C5EC3B5-F757-C113-934C-43A393FE5BB5}"/>
              </a:ext>
            </a:extLst>
          </p:cNvPr>
          <p:cNvPicPr>
            <a:picLocks noChangeAspect="1"/>
          </p:cNvPicPr>
          <p:nvPr/>
        </p:nvPicPr>
        <p:blipFill>
          <a:blip r:embed="rId4"/>
          <a:stretch>
            <a:fillRect/>
          </a:stretch>
        </p:blipFill>
        <p:spPr>
          <a:xfrm>
            <a:off x="264900" y="9040301"/>
            <a:ext cx="2415088" cy="66173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7"/>
          <p:cNvSpPr txBox="1">
            <a:spLocks noGrp="1"/>
          </p:cNvSpPr>
          <p:nvPr>
            <p:ph type="title"/>
          </p:nvPr>
        </p:nvSpPr>
        <p:spPr>
          <a:xfrm>
            <a:off x="208950" y="349125"/>
            <a:ext cx="74592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b="1">
                <a:latin typeface="Montserrat"/>
                <a:ea typeface="Montserrat"/>
                <a:cs typeface="Montserrat"/>
                <a:sym typeface="Montserrat"/>
              </a:rPr>
              <a:t>Tech in Surgery- Certified (TS-C) </a:t>
            </a:r>
            <a:endParaRPr sz="2500" b="1">
              <a:latin typeface="Montserrat"/>
              <a:ea typeface="Montserrat"/>
              <a:cs typeface="Montserrat"/>
              <a:sym typeface="Montserrat"/>
            </a:endParaRPr>
          </a:p>
        </p:txBody>
      </p:sp>
      <p:sp>
        <p:nvSpPr>
          <p:cNvPr id="205" name="Google Shape;205;p27"/>
          <p:cNvSpPr txBox="1">
            <a:spLocks noGrp="1"/>
          </p:cNvSpPr>
          <p:nvPr>
            <p:ph type="body" idx="1"/>
          </p:nvPr>
        </p:nvSpPr>
        <p:spPr>
          <a:xfrm>
            <a:off x="208950" y="1116102"/>
            <a:ext cx="7242600" cy="8458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dirty="0">
                <a:solidFill>
                  <a:schemeClr val="tx1"/>
                </a:solidFill>
                <a:latin typeface="Montserrat"/>
                <a:ea typeface="Montserrat"/>
                <a:cs typeface="Montserrat"/>
                <a:sym typeface="Montserrat"/>
              </a:rPr>
              <a:t>The Tech in Surgery- Certified (TS-C) credential is offered through the National Center for Competency Testing (NCCT). Established in 1989, National Center for Competency Testing (NCCT) is an independent credentialing organization that has tested more than 500,000 healthcare professional and instructors throughout the United States. </a:t>
            </a: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solidFill>
                  <a:schemeClr val="tx1"/>
                </a:solidFill>
                <a:latin typeface="Montserrat"/>
                <a:ea typeface="Montserrat"/>
                <a:cs typeface="Montserrat"/>
                <a:sym typeface="Montserrat"/>
              </a:rPr>
              <a:t>Obtaining TS-C Certification demonstrates knowledge in several science and medical topics, surgical technician skill areas, and safety regulations. The TS-C exam covers topics such as medical terminology, asepsis and infection control, pharmacology, OSHA regulations, surgical knowledge, and other career skills. After passing the exam and becoming certified, the TS-C certification must be renewed each year through continuing education, some of which is offered by the NCCT.</a:t>
            </a: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solidFill>
                  <a:schemeClr val="tx1"/>
                </a:solidFill>
                <a:latin typeface="Montserrat"/>
                <a:ea typeface="Montserrat"/>
                <a:cs typeface="Montserrat"/>
                <a:sym typeface="Montserrat"/>
              </a:rPr>
              <a:t>The test covers the following topics:</a:t>
            </a: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solidFill>
                  <a:schemeClr val="tx1"/>
                </a:solidFill>
                <a:latin typeface="Montserrat"/>
                <a:ea typeface="Montserrat"/>
                <a:cs typeface="Montserrat"/>
                <a:sym typeface="Montserrat"/>
              </a:rPr>
              <a:t>The TS-C exam contains 175 scored items, 25 unscored pretest items, and candidates are allowed four (4) hours to complete the examination. This certification examination is comprised of 95-98% standard, 4-option multiple-choice items and 2-5% alternative items (e.g., Drag and Drop, Multi-select, Hotspot).</a:t>
            </a: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solidFill>
                  <a:schemeClr val="tx1"/>
                </a:solidFill>
                <a:latin typeface="Montserrat"/>
                <a:ea typeface="Montserrat"/>
                <a:cs typeface="Montserrat"/>
                <a:sym typeface="Montserrat"/>
              </a:rPr>
              <a:t>The TS-C exam can be taken remotely via online remote proctoring. </a:t>
            </a:r>
            <a:endParaRPr sz="1100" dirty="0">
              <a:solidFill>
                <a:schemeClr val="tx1"/>
              </a:solidFill>
              <a:latin typeface="Montserrat"/>
              <a:ea typeface="Montserrat"/>
              <a:cs typeface="Montserrat"/>
              <a:sym typeface="Montserrat"/>
            </a:endParaRPr>
          </a:p>
        </p:txBody>
      </p:sp>
      <p:cxnSp>
        <p:nvCxnSpPr>
          <p:cNvPr id="206" name="Google Shape;206;p27"/>
          <p:cNvCxnSpPr/>
          <p:nvPr/>
        </p:nvCxnSpPr>
        <p:spPr>
          <a:xfrm>
            <a:off x="320850" y="1031725"/>
            <a:ext cx="7130700" cy="0"/>
          </a:xfrm>
          <a:prstGeom prst="straightConnector1">
            <a:avLst/>
          </a:prstGeom>
          <a:noFill/>
          <a:ln w="28575" cap="flat" cmpd="sng">
            <a:solidFill>
              <a:srgbClr val="465CA9"/>
            </a:solidFill>
            <a:prstDash val="solid"/>
            <a:round/>
            <a:headEnd type="none" w="med" len="med"/>
            <a:tailEnd type="none" w="med" len="med"/>
          </a:ln>
        </p:spPr>
      </p:cxnSp>
      <p:sp>
        <p:nvSpPr>
          <p:cNvPr id="208" name="Google Shape;208;p27"/>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27"/>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15</a:t>
            </a:fld>
            <a:endParaRPr b="1">
              <a:latin typeface="Montserrat"/>
              <a:ea typeface="Montserrat"/>
              <a:cs typeface="Montserrat"/>
              <a:sym typeface="Montserrat"/>
            </a:endParaRPr>
          </a:p>
        </p:txBody>
      </p:sp>
      <p:graphicFrame>
        <p:nvGraphicFramePr>
          <p:cNvPr id="210" name="Google Shape;210;p27"/>
          <p:cNvGraphicFramePr/>
          <p:nvPr>
            <p:extLst>
              <p:ext uri="{D42A27DB-BD31-4B8C-83A1-F6EECF244321}">
                <p14:modId xmlns:p14="http://schemas.microsoft.com/office/powerpoint/2010/main" val="3213650157"/>
              </p:ext>
            </p:extLst>
          </p:nvPr>
        </p:nvGraphicFramePr>
        <p:xfrm>
          <a:off x="320850" y="4456775"/>
          <a:ext cx="6880750" cy="2748775"/>
        </p:xfrm>
        <a:graphic>
          <a:graphicData uri="http://schemas.openxmlformats.org/drawingml/2006/table">
            <a:tbl>
              <a:tblPr>
                <a:noFill/>
                <a:tableStyleId>{11C99E3A-0548-4718-B115-B0E0DBF58BD9}</a:tableStyleId>
              </a:tblPr>
              <a:tblGrid>
                <a:gridCol w="3440375">
                  <a:extLst>
                    <a:ext uri="{9D8B030D-6E8A-4147-A177-3AD203B41FA5}">
                      <a16:colId xmlns:a16="http://schemas.microsoft.com/office/drawing/2014/main" val="20000"/>
                    </a:ext>
                  </a:extLst>
                </a:gridCol>
                <a:gridCol w="3440375">
                  <a:extLst>
                    <a:ext uri="{9D8B030D-6E8A-4147-A177-3AD203B41FA5}">
                      <a16:colId xmlns:a16="http://schemas.microsoft.com/office/drawing/2014/main" val="20001"/>
                    </a:ext>
                  </a:extLst>
                </a:gridCol>
              </a:tblGrid>
              <a:tr h="2748775">
                <a:tc>
                  <a:txBody>
                    <a:bodyPr/>
                    <a:lstStyle/>
                    <a:p>
                      <a:pPr marL="457200" lvl="0" indent="-298450" algn="l" rtl="0">
                        <a:lnSpc>
                          <a:spcPct val="150000"/>
                        </a:lnSpc>
                        <a:spcBef>
                          <a:spcPts val="0"/>
                        </a:spcBef>
                        <a:spcAft>
                          <a:spcPts val="0"/>
                        </a:spcAft>
                        <a:buClr>
                          <a:schemeClr val="dk2"/>
                        </a:buClr>
                        <a:buSzPts val="1100"/>
                        <a:buFont typeface="Montserrat"/>
                        <a:buChar char="●"/>
                      </a:pPr>
                      <a:r>
                        <a:rPr lang="en" sz="1100" dirty="0">
                          <a:solidFill>
                            <a:schemeClr val="tx1"/>
                          </a:solidFill>
                          <a:latin typeface="Montserrat"/>
                          <a:ea typeface="Montserrat"/>
                          <a:cs typeface="Montserrat"/>
                          <a:sym typeface="Montserrat"/>
                        </a:rPr>
                        <a:t>Setting up surgical procedure</a:t>
                      </a:r>
                      <a:endParaRPr sz="1100" dirty="0">
                        <a:solidFill>
                          <a:schemeClr val="tx1"/>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dirty="0">
                          <a:solidFill>
                            <a:schemeClr val="tx1"/>
                          </a:solidFill>
                          <a:latin typeface="Montserrat"/>
                          <a:ea typeface="Montserrat"/>
                          <a:cs typeface="Montserrat"/>
                          <a:sym typeface="Montserrat"/>
                        </a:rPr>
                        <a:t>Executing patient safety</a:t>
                      </a:r>
                      <a:endParaRPr sz="1100" dirty="0">
                        <a:solidFill>
                          <a:schemeClr val="tx1"/>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dirty="0">
                          <a:solidFill>
                            <a:schemeClr val="tx1"/>
                          </a:solidFill>
                          <a:latin typeface="Montserrat"/>
                          <a:ea typeface="Montserrat"/>
                          <a:cs typeface="Montserrat"/>
                          <a:sym typeface="Montserrat"/>
                        </a:rPr>
                        <a:t>Assessing the integrity and sterility of items</a:t>
                      </a:r>
                      <a:endParaRPr sz="1100" dirty="0">
                        <a:solidFill>
                          <a:schemeClr val="tx1"/>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dirty="0">
                          <a:solidFill>
                            <a:schemeClr val="tx1"/>
                          </a:solidFill>
                          <a:latin typeface="Montserrat"/>
                          <a:ea typeface="Montserrat"/>
                          <a:cs typeface="Montserrat"/>
                          <a:sym typeface="Montserrat"/>
                        </a:rPr>
                        <a:t>Utilizing preference cards</a:t>
                      </a:r>
                      <a:endParaRPr sz="1100" dirty="0">
                        <a:solidFill>
                          <a:schemeClr val="tx1"/>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dirty="0">
                          <a:solidFill>
                            <a:schemeClr val="tx1"/>
                          </a:solidFill>
                          <a:latin typeface="Montserrat"/>
                          <a:ea typeface="Montserrat"/>
                          <a:cs typeface="Montserrat"/>
                          <a:sym typeface="Montserrat"/>
                        </a:rPr>
                        <a:t>Documenting unusual events</a:t>
                      </a:r>
                      <a:endParaRPr sz="1100" dirty="0">
                        <a:solidFill>
                          <a:schemeClr val="tx1"/>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dirty="0">
                          <a:solidFill>
                            <a:schemeClr val="tx1"/>
                          </a:solidFill>
                          <a:latin typeface="Montserrat"/>
                          <a:ea typeface="Montserrat"/>
                          <a:cs typeface="Montserrat"/>
                          <a:sym typeface="Montserrat"/>
                        </a:rPr>
                        <a:t>Understanding environmental safety </a:t>
                      </a:r>
                      <a:endParaRPr sz="1100" dirty="0">
                        <a:solidFill>
                          <a:schemeClr val="tx1"/>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dirty="0">
                          <a:solidFill>
                            <a:schemeClr val="tx1"/>
                          </a:solidFill>
                          <a:latin typeface="Montserrat"/>
                          <a:ea typeface="Montserrat"/>
                          <a:cs typeface="Montserrat"/>
                          <a:sym typeface="Montserrat"/>
                        </a:rPr>
                        <a:t>Preparing the operating room</a:t>
                      </a:r>
                      <a:endParaRPr sz="1100" dirty="0">
                        <a:solidFill>
                          <a:schemeClr val="tx1"/>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dirty="0">
                          <a:solidFill>
                            <a:schemeClr val="tx1"/>
                          </a:solidFill>
                          <a:latin typeface="Montserrat"/>
                          <a:ea typeface="Montserrat"/>
                          <a:cs typeface="Montserrat"/>
                          <a:sym typeface="Montserrat"/>
                        </a:rPr>
                        <a:t>Documentation</a:t>
                      </a:r>
                      <a:endParaRPr sz="1100" dirty="0">
                        <a:solidFill>
                          <a:schemeClr val="tx1"/>
                        </a:solidFill>
                        <a:latin typeface="Montserrat"/>
                        <a:ea typeface="Montserrat"/>
                        <a:cs typeface="Montserrat"/>
                        <a:sym typeface="Montserrat"/>
                      </a:endParaRPr>
                    </a:p>
                  </a:txBody>
                  <a:tcPr marL="91425" marR="91425" marT="91425" marB="91425"/>
                </a:tc>
                <a:tc>
                  <a:txBody>
                    <a:bodyPr/>
                    <a:lstStyle/>
                    <a:p>
                      <a:pPr marL="457200" lvl="0" indent="-298450" algn="l" rtl="0">
                        <a:lnSpc>
                          <a:spcPct val="150000"/>
                        </a:lnSpc>
                        <a:spcBef>
                          <a:spcPts val="0"/>
                        </a:spcBef>
                        <a:spcAft>
                          <a:spcPts val="0"/>
                        </a:spcAft>
                        <a:buClr>
                          <a:schemeClr val="dk2"/>
                        </a:buClr>
                        <a:buSzPts val="1100"/>
                        <a:buFont typeface="Montserrat"/>
                        <a:buChar char="●"/>
                      </a:pPr>
                      <a:r>
                        <a:rPr lang="en" sz="1100" dirty="0">
                          <a:solidFill>
                            <a:schemeClr val="tx1"/>
                          </a:solidFill>
                          <a:latin typeface="Montserrat"/>
                          <a:ea typeface="Montserrat"/>
                          <a:cs typeface="Montserrat"/>
                          <a:sym typeface="Montserrat"/>
                        </a:rPr>
                        <a:t>Applying sterile technique</a:t>
                      </a:r>
                      <a:endParaRPr sz="1100" dirty="0">
                        <a:solidFill>
                          <a:schemeClr val="tx1"/>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dirty="0">
                          <a:solidFill>
                            <a:schemeClr val="tx1"/>
                          </a:solidFill>
                          <a:latin typeface="Montserrat"/>
                          <a:ea typeface="Montserrat"/>
                          <a:cs typeface="Montserrat"/>
                          <a:sym typeface="Montserrat"/>
                        </a:rPr>
                        <a:t>Supporting the needs of the surgeon</a:t>
                      </a:r>
                      <a:endParaRPr sz="1100" dirty="0">
                        <a:solidFill>
                          <a:schemeClr val="tx1"/>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dirty="0">
                          <a:solidFill>
                            <a:schemeClr val="tx1"/>
                          </a:solidFill>
                          <a:latin typeface="Montserrat"/>
                          <a:ea typeface="Montserrat"/>
                          <a:cs typeface="Montserrat"/>
                          <a:sym typeface="Montserrat"/>
                        </a:rPr>
                        <a:t>Executing end of procedure tasks</a:t>
                      </a:r>
                      <a:endParaRPr sz="1100" dirty="0">
                        <a:solidFill>
                          <a:schemeClr val="tx1"/>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dirty="0">
                          <a:solidFill>
                            <a:schemeClr val="tx1"/>
                          </a:solidFill>
                          <a:latin typeface="Montserrat"/>
                          <a:ea typeface="Montserrat"/>
                          <a:cs typeface="Montserrat"/>
                          <a:sym typeface="Montserrat"/>
                        </a:rPr>
                        <a:t>Preparing supplies</a:t>
                      </a:r>
                      <a:endParaRPr sz="1100" dirty="0">
                        <a:solidFill>
                          <a:schemeClr val="tx1"/>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dirty="0">
                          <a:solidFill>
                            <a:schemeClr val="tx1"/>
                          </a:solidFill>
                          <a:latin typeface="Montserrat"/>
                          <a:ea typeface="Montserrat"/>
                          <a:cs typeface="Montserrat"/>
                          <a:sym typeface="Montserrat"/>
                        </a:rPr>
                        <a:t>Recognizing post-operative complications</a:t>
                      </a:r>
                      <a:endParaRPr sz="1100" dirty="0">
                        <a:solidFill>
                          <a:schemeClr val="tx1"/>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dirty="0">
                          <a:solidFill>
                            <a:schemeClr val="tx1"/>
                          </a:solidFill>
                          <a:latin typeface="Montserrat"/>
                          <a:ea typeface="Montserrat"/>
                          <a:cs typeface="Montserrat"/>
                          <a:sym typeface="Montserrat"/>
                        </a:rPr>
                        <a:t>Executing end-of-case procedures</a:t>
                      </a:r>
                      <a:endParaRPr sz="1100" dirty="0">
                        <a:solidFill>
                          <a:schemeClr val="tx1"/>
                        </a:solidFill>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0"/>
                  </a:ext>
                </a:extLst>
              </a:tr>
            </a:tbl>
          </a:graphicData>
        </a:graphic>
      </p:graphicFrame>
      <p:pic>
        <p:nvPicPr>
          <p:cNvPr id="2" name="Picture 1" descr="A black background with white text&#10;&#10;Description automatically generated">
            <a:extLst>
              <a:ext uri="{FF2B5EF4-FFF2-40B4-BE49-F238E27FC236}">
                <a16:creationId xmlns:a16="http://schemas.microsoft.com/office/drawing/2014/main" id="{7710ABFD-059C-A314-E064-002ACF80502E}"/>
              </a:ext>
            </a:extLst>
          </p:cNvPr>
          <p:cNvPicPr>
            <a:picLocks noChangeAspect="1"/>
          </p:cNvPicPr>
          <p:nvPr/>
        </p:nvPicPr>
        <p:blipFill>
          <a:blip r:embed="rId3"/>
          <a:stretch>
            <a:fillRect/>
          </a:stretch>
        </p:blipFill>
        <p:spPr>
          <a:xfrm>
            <a:off x="320850" y="9334500"/>
            <a:ext cx="1749908" cy="47597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8"/>
          <p:cNvSpPr txBox="1">
            <a:spLocks noGrp="1"/>
          </p:cNvSpPr>
          <p:nvPr>
            <p:ph type="title"/>
          </p:nvPr>
        </p:nvSpPr>
        <p:spPr>
          <a:xfrm>
            <a:off x="208950" y="349125"/>
            <a:ext cx="74592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500" b="1">
                <a:latin typeface="Montserrat"/>
                <a:ea typeface="Montserrat"/>
                <a:cs typeface="Montserrat"/>
                <a:sym typeface="Montserrat"/>
              </a:rPr>
              <a:t>Tech in Surgery- Certified (TS-C) </a:t>
            </a:r>
            <a:r>
              <a:rPr lang="en" sz="1700" b="1">
                <a:latin typeface="Montserrat"/>
                <a:ea typeface="Montserrat"/>
                <a:cs typeface="Montserrat"/>
                <a:sym typeface="Montserrat"/>
              </a:rPr>
              <a:t>cont.</a:t>
            </a:r>
            <a:endParaRPr sz="1700" b="1">
              <a:latin typeface="Montserrat"/>
              <a:ea typeface="Montserrat"/>
              <a:cs typeface="Montserrat"/>
              <a:sym typeface="Montserrat"/>
            </a:endParaRPr>
          </a:p>
        </p:txBody>
      </p:sp>
      <p:sp>
        <p:nvSpPr>
          <p:cNvPr id="216" name="Google Shape;216;p28"/>
          <p:cNvSpPr txBox="1">
            <a:spLocks noGrp="1"/>
          </p:cNvSpPr>
          <p:nvPr>
            <p:ph type="body" idx="1"/>
          </p:nvPr>
        </p:nvSpPr>
        <p:spPr>
          <a:xfrm>
            <a:off x="208950" y="1116100"/>
            <a:ext cx="7242600" cy="31680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1100" dirty="0">
                <a:solidFill>
                  <a:schemeClr val="tx1"/>
                </a:solidFill>
                <a:latin typeface="Montserrat"/>
                <a:ea typeface="Montserrat"/>
                <a:cs typeface="Montserrat"/>
                <a:sym typeface="Montserrat"/>
              </a:rPr>
              <a:t>The MedCerts Surgical Technologist program is approved by the NCCT on a state x state basis. To be eligible for certification by NCCT, the student must reside in a state where MedCerts is licensed or otherwise authorized to operate as a school/ In the case of an employer partnership, the employer’s physical presence may be substituted.</a:t>
            </a: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solidFill>
                  <a:schemeClr val="tx1"/>
                </a:solidFill>
                <a:latin typeface="Montserrat"/>
                <a:ea typeface="Montserrat"/>
                <a:cs typeface="Montserrat"/>
                <a:sym typeface="Montserrat"/>
              </a:rPr>
              <a:t>IMPORTANT: Graduates who attempt to pass the TS-C exam must complete CASE DOCUMENTATION within two (2) years of the test date. Case documentation requires a minimum of 125 surgical cases including a minimum of 50 scrubs in general surgery; a minimum of 20 scrubs in orthopedic surgery; and a minimum of 55 scrubs in at least two of the following areas: Gynecology, Genitourinary, Cardiovascular, Neurosurgery, Obstetrics, Thoracic, Peripheral Vascular, Ophthalmology, Otorhinolaryngology, Plastic/Reconstructive, other (specify). </a:t>
            </a: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dirty="0">
              <a:solidFill>
                <a:schemeClr val="tx1"/>
              </a:solidFill>
              <a:latin typeface="Montserrat"/>
              <a:ea typeface="Montserrat"/>
              <a:cs typeface="Montserrat"/>
              <a:sym typeface="Montserrat"/>
            </a:endParaRPr>
          </a:p>
        </p:txBody>
      </p:sp>
      <p:cxnSp>
        <p:nvCxnSpPr>
          <p:cNvPr id="217" name="Google Shape;217;p28"/>
          <p:cNvCxnSpPr/>
          <p:nvPr/>
        </p:nvCxnSpPr>
        <p:spPr>
          <a:xfrm>
            <a:off x="320850" y="1031725"/>
            <a:ext cx="7130700" cy="0"/>
          </a:xfrm>
          <a:prstGeom prst="straightConnector1">
            <a:avLst/>
          </a:prstGeom>
          <a:noFill/>
          <a:ln w="28575" cap="flat" cmpd="sng">
            <a:solidFill>
              <a:srgbClr val="465CA9"/>
            </a:solidFill>
            <a:prstDash val="solid"/>
            <a:round/>
            <a:headEnd type="none" w="med" len="med"/>
            <a:tailEnd type="none" w="med" len="med"/>
          </a:ln>
        </p:spPr>
      </p:cxnSp>
      <p:sp>
        <p:nvSpPr>
          <p:cNvPr id="219" name="Google Shape;219;p28"/>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p28"/>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16</a:t>
            </a:fld>
            <a:endParaRPr b="1">
              <a:latin typeface="Montserrat"/>
              <a:ea typeface="Montserrat"/>
              <a:cs typeface="Montserrat"/>
              <a:sym typeface="Montserrat"/>
            </a:endParaRPr>
          </a:p>
        </p:txBody>
      </p:sp>
      <p:sp>
        <p:nvSpPr>
          <p:cNvPr id="224" name="Google Shape;224;p28"/>
          <p:cNvSpPr txBox="1"/>
          <p:nvPr/>
        </p:nvSpPr>
        <p:spPr>
          <a:xfrm>
            <a:off x="208950" y="3989500"/>
            <a:ext cx="4979100" cy="33387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600" b="1" dirty="0">
                <a:solidFill>
                  <a:schemeClr val="tx1"/>
                </a:solidFill>
                <a:latin typeface="Montserrat"/>
                <a:ea typeface="Montserrat"/>
                <a:cs typeface="Montserrat"/>
                <a:sym typeface="Montserrat"/>
              </a:rPr>
              <a:t>TS-C Credentialing Exam Details</a:t>
            </a:r>
            <a:endParaRPr sz="1600" b="1"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r>
              <a:rPr lang="en" sz="1200" b="1" dirty="0">
                <a:solidFill>
                  <a:schemeClr val="tx1"/>
                </a:solidFill>
                <a:latin typeface="Montserrat"/>
                <a:ea typeface="Montserrat"/>
                <a:cs typeface="Montserrat"/>
                <a:sym typeface="Montserrat"/>
              </a:rPr>
              <a:t>Issuing Authority: </a:t>
            </a:r>
            <a:r>
              <a:rPr lang="en" sz="1200" dirty="0">
                <a:solidFill>
                  <a:schemeClr val="tx1"/>
                </a:solidFill>
                <a:latin typeface="Montserrat"/>
                <a:ea typeface="Montserrat"/>
                <a:cs typeface="Montserrat"/>
                <a:sym typeface="Montserrat"/>
              </a:rPr>
              <a:t>NCCT</a:t>
            </a:r>
            <a:endParaRPr sz="12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r>
              <a:rPr lang="en" sz="1200" b="1" dirty="0">
                <a:solidFill>
                  <a:schemeClr val="tx1"/>
                </a:solidFill>
                <a:latin typeface="Montserrat"/>
                <a:ea typeface="Montserrat"/>
                <a:cs typeface="Montserrat"/>
                <a:sym typeface="Montserrat"/>
              </a:rPr>
              <a:t>Restrictions: </a:t>
            </a:r>
            <a:r>
              <a:rPr lang="en" sz="1200" dirty="0">
                <a:solidFill>
                  <a:schemeClr val="tx1"/>
                </a:solidFill>
                <a:latin typeface="Montserrat"/>
                <a:ea typeface="Montserrat"/>
                <a:cs typeface="Montserrat"/>
                <a:sym typeface="Montserrat"/>
              </a:rPr>
              <a:t>High School Graduate or Equivalent</a:t>
            </a:r>
            <a:endParaRPr sz="12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r>
              <a:rPr lang="en" sz="1200" b="1" dirty="0">
                <a:solidFill>
                  <a:schemeClr val="tx1"/>
                </a:solidFill>
                <a:latin typeface="Montserrat"/>
                <a:ea typeface="Montserrat"/>
                <a:cs typeface="Montserrat"/>
                <a:sym typeface="Montserrat"/>
              </a:rPr>
              <a:t>Accreditation:</a:t>
            </a:r>
            <a:r>
              <a:rPr lang="en" sz="1200" dirty="0">
                <a:solidFill>
                  <a:schemeClr val="tx1"/>
                </a:solidFill>
                <a:latin typeface="Montserrat"/>
                <a:ea typeface="Montserrat"/>
                <a:cs typeface="Montserrat"/>
                <a:sym typeface="Montserrat"/>
              </a:rPr>
              <a:t> Accredited by NCCA</a:t>
            </a:r>
            <a:endParaRPr sz="12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r>
              <a:rPr lang="en" sz="1200" b="1" dirty="0">
                <a:solidFill>
                  <a:schemeClr val="tx1"/>
                </a:solidFill>
                <a:latin typeface="Montserrat"/>
                <a:ea typeface="Montserrat"/>
                <a:cs typeface="Montserrat"/>
                <a:sym typeface="Montserrat"/>
              </a:rPr>
              <a:t>Number of Questions:</a:t>
            </a:r>
            <a:r>
              <a:rPr lang="en" sz="1200" dirty="0">
                <a:solidFill>
                  <a:schemeClr val="tx1"/>
                </a:solidFill>
                <a:latin typeface="Montserrat"/>
                <a:ea typeface="Montserrat"/>
                <a:cs typeface="Montserrat"/>
                <a:sym typeface="Montserrat"/>
              </a:rPr>
              <a:t> 175 Scored Questions, 25 Unscored</a:t>
            </a:r>
            <a:endParaRPr sz="12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r>
              <a:rPr lang="en" sz="1200" b="1" dirty="0">
                <a:solidFill>
                  <a:schemeClr val="tx1"/>
                </a:solidFill>
                <a:latin typeface="Montserrat"/>
                <a:ea typeface="Montserrat"/>
                <a:cs typeface="Montserrat"/>
                <a:sym typeface="Montserrat"/>
              </a:rPr>
              <a:t>Minimum Passing Score: </a:t>
            </a:r>
            <a:r>
              <a:rPr lang="en" sz="1200" dirty="0">
                <a:solidFill>
                  <a:schemeClr val="tx1"/>
                </a:solidFill>
                <a:latin typeface="Montserrat"/>
                <a:ea typeface="Montserrat"/>
                <a:cs typeface="Montserrat"/>
                <a:sym typeface="Montserrat"/>
              </a:rPr>
              <a:t>70%</a:t>
            </a:r>
            <a:endParaRPr sz="12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r>
              <a:rPr lang="en" sz="1200" b="1" dirty="0">
                <a:solidFill>
                  <a:schemeClr val="tx1"/>
                </a:solidFill>
                <a:latin typeface="Montserrat"/>
                <a:ea typeface="Montserrat"/>
                <a:cs typeface="Montserrat"/>
                <a:sym typeface="Montserrat"/>
              </a:rPr>
              <a:t>Exam Time: </a:t>
            </a:r>
            <a:r>
              <a:rPr lang="en" sz="1200" dirty="0">
                <a:solidFill>
                  <a:schemeClr val="tx1"/>
                </a:solidFill>
                <a:latin typeface="Montserrat"/>
                <a:ea typeface="Montserrat"/>
                <a:cs typeface="Montserrat"/>
                <a:sym typeface="Montserrat"/>
              </a:rPr>
              <a:t>4 Hours</a:t>
            </a:r>
            <a:endParaRPr sz="12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r>
              <a:rPr lang="en" sz="1200" b="1" dirty="0">
                <a:solidFill>
                  <a:schemeClr val="tx1"/>
                </a:solidFill>
                <a:latin typeface="Montserrat"/>
                <a:ea typeface="Montserrat"/>
                <a:cs typeface="Montserrat"/>
                <a:sym typeface="Montserrat"/>
              </a:rPr>
              <a:t>Exam Cost:</a:t>
            </a:r>
            <a:r>
              <a:rPr lang="en" sz="1200" dirty="0">
                <a:solidFill>
                  <a:schemeClr val="tx1"/>
                </a:solidFill>
                <a:latin typeface="Montserrat"/>
                <a:ea typeface="Montserrat"/>
                <a:cs typeface="Montserrat"/>
                <a:sym typeface="Montserrat"/>
              </a:rPr>
              <a:t> $155 plus $29 Remote Proctoring Fee</a:t>
            </a:r>
            <a:endParaRPr sz="12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r>
              <a:rPr lang="en" sz="1200" b="1" dirty="0">
                <a:solidFill>
                  <a:schemeClr val="tx1"/>
                </a:solidFill>
                <a:latin typeface="Montserrat"/>
                <a:ea typeface="Montserrat"/>
                <a:cs typeface="Montserrat"/>
                <a:sym typeface="Montserrat"/>
              </a:rPr>
              <a:t>Exam Type:</a:t>
            </a:r>
            <a:r>
              <a:rPr lang="en" sz="1200" dirty="0">
                <a:solidFill>
                  <a:schemeClr val="tx1"/>
                </a:solidFill>
                <a:latin typeface="Montserrat"/>
                <a:ea typeface="Montserrat"/>
                <a:cs typeface="Montserrat"/>
                <a:sym typeface="Montserrat"/>
              </a:rPr>
              <a:t> Computer Based</a:t>
            </a:r>
            <a:endParaRPr sz="12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r>
              <a:rPr lang="en" sz="1200" b="1" dirty="0">
                <a:solidFill>
                  <a:schemeClr val="tx1"/>
                </a:solidFill>
                <a:latin typeface="Montserrat"/>
                <a:ea typeface="Montserrat"/>
                <a:cs typeface="Montserrat"/>
                <a:sym typeface="Montserrat"/>
              </a:rPr>
              <a:t>Testing Site:</a:t>
            </a:r>
            <a:r>
              <a:rPr lang="en" sz="1200" dirty="0">
                <a:solidFill>
                  <a:schemeClr val="tx1"/>
                </a:solidFill>
                <a:latin typeface="Montserrat"/>
                <a:ea typeface="Montserrat"/>
                <a:cs typeface="Montserrat"/>
                <a:sym typeface="Montserrat"/>
              </a:rPr>
              <a:t> Home- Remote Proctored</a:t>
            </a:r>
            <a:endParaRPr sz="12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r>
              <a:rPr lang="en" sz="1200" b="1" dirty="0">
                <a:solidFill>
                  <a:schemeClr val="tx1"/>
                </a:solidFill>
                <a:latin typeface="Montserrat"/>
                <a:ea typeface="Montserrat"/>
                <a:cs typeface="Montserrat"/>
                <a:sym typeface="Montserrat"/>
              </a:rPr>
              <a:t>Renewal Due:</a:t>
            </a:r>
            <a:r>
              <a:rPr lang="en" sz="1200" dirty="0">
                <a:solidFill>
                  <a:schemeClr val="tx1"/>
                </a:solidFill>
                <a:latin typeface="Montserrat"/>
                <a:ea typeface="Montserrat"/>
                <a:cs typeface="Montserrat"/>
                <a:sym typeface="Montserrat"/>
              </a:rPr>
              <a:t> Recertification Required Yearly</a:t>
            </a:r>
            <a:endParaRPr sz="12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r>
              <a:rPr lang="en" sz="1200" b="1" dirty="0">
                <a:solidFill>
                  <a:schemeClr val="tx1"/>
                </a:solidFill>
                <a:latin typeface="Montserrat"/>
                <a:ea typeface="Montserrat"/>
                <a:cs typeface="Montserrat"/>
                <a:sym typeface="Montserrat"/>
              </a:rPr>
              <a:t>CE?:</a:t>
            </a:r>
            <a:r>
              <a:rPr lang="en" sz="1200" dirty="0">
                <a:solidFill>
                  <a:schemeClr val="tx1"/>
                </a:solidFill>
                <a:latin typeface="Montserrat"/>
                <a:ea typeface="Montserrat"/>
                <a:cs typeface="Montserrat"/>
                <a:sym typeface="Montserrat"/>
              </a:rPr>
              <a:t> Yes- 14 CEs annually</a:t>
            </a:r>
            <a:endParaRPr sz="12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0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chemeClr val="tx1"/>
              </a:solidFill>
              <a:latin typeface="Montserrat"/>
              <a:ea typeface="Montserrat"/>
              <a:cs typeface="Montserrat"/>
              <a:sym typeface="Montserrat"/>
            </a:endParaRPr>
          </a:p>
        </p:txBody>
      </p:sp>
      <p:pic>
        <p:nvPicPr>
          <p:cNvPr id="2" name="Picture 1" descr="A black background with white text&#10;&#10;Description automatically generated">
            <a:extLst>
              <a:ext uri="{FF2B5EF4-FFF2-40B4-BE49-F238E27FC236}">
                <a16:creationId xmlns:a16="http://schemas.microsoft.com/office/drawing/2014/main" id="{827482CA-66A7-67E3-9297-2A36E2350F7A}"/>
              </a:ext>
            </a:extLst>
          </p:cNvPr>
          <p:cNvPicPr>
            <a:picLocks noChangeAspect="1"/>
          </p:cNvPicPr>
          <p:nvPr/>
        </p:nvPicPr>
        <p:blipFill>
          <a:blip r:embed="rId3"/>
          <a:stretch>
            <a:fillRect/>
          </a:stretch>
        </p:blipFill>
        <p:spPr>
          <a:xfrm>
            <a:off x="320850" y="9334500"/>
            <a:ext cx="1749908" cy="47597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9"/>
          <p:cNvSpPr txBox="1">
            <a:spLocks noGrp="1"/>
          </p:cNvSpPr>
          <p:nvPr>
            <p:ph type="title"/>
          </p:nvPr>
        </p:nvSpPr>
        <p:spPr>
          <a:xfrm>
            <a:off x="208950" y="301500"/>
            <a:ext cx="74592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a:latin typeface="Montserrat"/>
                <a:ea typeface="Montserrat"/>
                <a:cs typeface="Montserrat"/>
                <a:sym typeface="Montserrat"/>
              </a:rPr>
              <a:t>Certified Registered Central Service Technician- Certified (CRCST)</a:t>
            </a:r>
            <a:endParaRPr sz="2000" b="1">
              <a:latin typeface="Montserrat"/>
              <a:ea typeface="Montserrat"/>
              <a:cs typeface="Montserrat"/>
              <a:sym typeface="Montserrat"/>
            </a:endParaRPr>
          </a:p>
        </p:txBody>
      </p:sp>
      <p:sp>
        <p:nvSpPr>
          <p:cNvPr id="230" name="Google Shape;230;p29"/>
          <p:cNvSpPr txBox="1">
            <a:spLocks noGrp="1"/>
          </p:cNvSpPr>
          <p:nvPr>
            <p:ph type="body" idx="1"/>
          </p:nvPr>
        </p:nvSpPr>
        <p:spPr>
          <a:xfrm>
            <a:off x="208950" y="1163975"/>
            <a:ext cx="7242600" cy="8410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dirty="0">
                <a:solidFill>
                  <a:schemeClr val="tx1"/>
                </a:solidFill>
                <a:latin typeface="Montserrat"/>
                <a:ea typeface="Montserrat"/>
                <a:cs typeface="Montserrat"/>
                <a:sym typeface="Montserrat"/>
              </a:rPr>
              <a:t>Founded in 1958, the Healthcare Sterile Processing Association (HSPA) is the only full-service Association for Central Sterile Supply Department professionals (formerly known as IAHCSMM). They represent more than 33,000 Central Service (CS) professionals who value the highest interest in education and certification. HSPA’s CRCST certification is accredited by both the American National Standards Institute (ANSI) and the National Commission for Certifying Agencies (NCCA).</a:t>
            </a: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r>
              <a:rPr lang="en" sz="1100" b="1" u="sng" dirty="0">
                <a:solidFill>
                  <a:schemeClr val="tx1"/>
                </a:solidFill>
                <a:latin typeface="Montserrat"/>
                <a:ea typeface="Montserrat"/>
                <a:cs typeface="Montserrat"/>
                <a:sym typeface="Montserrat"/>
              </a:rPr>
              <a:t>IMPORTANT: </a:t>
            </a:r>
            <a:r>
              <a:rPr lang="en" sz="1100" dirty="0">
                <a:solidFill>
                  <a:schemeClr val="tx1"/>
                </a:solidFill>
                <a:latin typeface="Montserrat"/>
                <a:ea typeface="Montserrat"/>
                <a:cs typeface="Montserrat"/>
                <a:sym typeface="Montserrat"/>
              </a:rPr>
              <a:t>400 Hours of Hands-On Experience is REQUIRED for CRCST certification. Students may attempt the CRCST exam before completing the required hours, but they must submit the documentation of hands-on experience, completed on a paid or volunteer basis, within six months of passing the exam. During that six-month period, individuals will be considered provisionally certified. If that experience is not completed and documented within the allotted six-month period, the certification will be revoked, and the individual will need to retest in order to gain certification. </a:t>
            </a: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solidFill>
                  <a:schemeClr val="tx1"/>
                </a:solidFill>
                <a:latin typeface="Montserrat"/>
                <a:ea typeface="Montserrat"/>
                <a:cs typeface="Montserrat"/>
                <a:sym typeface="Montserrat"/>
              </a:rPr>
              <a:t>A one-time, two-month provisional extension may be available, if and only if the provisional certificate has already begun working or volunteering in a department before the provisional certification expires. The Supervisor/Manager/Educator of that department would need to contact HSPA to request an extension on the applicant’s behalf, prior to the provisional certification expiring. </a:t>
            </a: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solidFill>
                  <a:schemeClr val="tx1"/>
                </a:solidFill>
                <a:latin typeface="Montserrat"/>
                <a:ea typeface="Montserrat"/>
                <a:cs typeface="Montserrat"/>
                <a:sym typeface="Montserrat"/>
              </a:rPr>
              <a:t>The CRCST exam consists of questions covering the following seven (7) knowledge domains:</a:t>
            </a: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chemeClr val="tx1"/>
              </a:solidFill>
              <a:latin typeface="Montserrat"/>
              <a:ea typeface="Montserrat"/>
              <a:cs typeface="Montserrat"/>
              <a:sym typeface="Montserrat"/>
            </a:endParaRPr>
          </a:p>
          <a:p>
            <a:pPr marL="457200" lvl="0" indent="-298450" algn="l" rtl="0">
              <a:lnSpc>
                <a:spcPct val="100000"/>
              </a:lnSpc>
              <a:spcBef>
                <a:spcPts val="0"/>
              </a:spcBef>
              <a:spcAft>
                <a:spcPts val="0"/>
              </a:spcAft>
              <a:buSzPts val="1100"/>
              <a:buFont typeface="Montserrat"/>
              <a:buChar char="●"/>
            </a:pPr>
            <a:r>
              <a:rPr lang="en" sz="1100" dirty="0">
                <a:solidFill>
                  <a:schemeClr val="tx1"/>
                </a:solidFill>
                <a:latin typeface="Montserrat"/>
                <a:ea typeface="Montserrat"/>
                <a:cs typeface="Montserrat"/>
                <a:sym typeface="Montserrat"/>
              </a:rPr>
              <a:t>Cleaning, Decontamination, and Disinfection</a:t>
            </a:r>
            <a:endParaRPr sz="1100" dirty="0">
              <a:solidFill>
                <a:schemeClr val="tx1"/>
              </a:solidFill>
              <a:latin typeface="Montserrat"/>
              <a:ea typeface="Montserrat"/>
              <a:cs typeface="Montserrat"/>
              <a:sym typeface="Montserrat"/>
            </a:endParaRPr>
          </a:p>
          <a:p>
            <a:pPr marL="457200" lvl="0" indent="-298450" algn="l" rtl="0">
              <a:lnSpc>
                <a:spcPct val="100000"/>
              </a:lnSpc>
              <a:spcBef>
                <a:spcPts val="0"/>
              </a:spcBef>
              <a:spcAft>
                <a:spcPts val="0"/>
              </a:spcAft>
              <a:buSzPts val="1100"/>
              <a:buFont typeface="Montserrat"/>
              <a:buChar char="●"/>
            </a:pPr>
            <a:r>
              <a:rPr lang="en" sz="1100" dirty="0">
                <a:solidFill>
                  <a:schemeClr val="tx1"/>
                </a:solidFill>
                <a:latin typeface="Montserrat"/>
                <a:ea typeface="Montserrat"/>
                <a:cs typeface="Montserrat"/>
                <a:sym typeface="Montserrat"/>
              </a:rPr>
              <a:t>Preparation and Packaging</a:t>
            </a:r>
            <a:endParaRPr sz="1100" dirty="0">
              <a:solidFill>
                <a:schemeClr val="tx1"/>
              </a:solidFill>
              <a:latin typeface="Montserrat"/>
              <a:ea typeface="Montserrat"/>
              <a:cs typeface="Montserrat"/>
              <a:sym typeface="Montserrat"/>
            </a:endParaRPr>
          </a:p>
          <a:p>
            <a:pPr marL="457200" lvl="0" indent="-298450" algn="l" rtl="0">
              <a:lnSpc>
                <a:spcPct val="100000"/>
              </a:lnSpc>
              <a:spcBef>
                <a:spcPts val="0"/>
              </a:spcBef>
              <a:spcAft>
                <a:spcPts val="0"/>
              </a:spcAft>
              <a:buSzPts val="1100"/>
              <a:buFont typeface="Montserrat"/>
              <a:buChar char="●"/>
            </a:pPr>
            <a:r>
              <a:rPr lang="en" sz="1100" dirty="0">
                <a:solidFill>
                  <a:schemeClr val="tx1"/>
                </a:solidFill>
                <a:latin typeface="Montserrat"/>
                <a:ea typeface="Montserrat"/>
                <a:cs typeface="Montserrat"/>
                <a:sym typeface="Montserrat"/>
              </a:rPr>
              <a:t>Sterilization Process</a:t>
            </a:r>
            <a:endParaRPr sz="1100" dirty="0">
              <a:solidFill>
                <a:schemeClr val="tx1"/>
              </a:solidFill>
              <a:latin typeface="Montserrat"/>
              <a:ea typeface="Montserrat"/>
              <a:cs typeface="Montserrat"/>
              <a:sym typeface="Montserrat"/>
            </a:endParaRPr>
          </a:p>
          <a:p>
            <a:pPr marL="457200" lvl="0" indent="-298450" algn="l" rtl="0">
              <a:lnSpc>
                <a:spcPct val="100000"/>
              </a:lnSpc>
              <a:spcBef>
                <a:spcPts val="0"/>
              </a:spcBef>
              <a:spcAft>
                <a:spcPts val="0"/>
              </a:spcAft>
              <a:buSzPts val="1100"/>
              <a:buFont typeface="Montserrat"/>
              <a:buChar char="●"/>
            </a:pPr>
            <a:r>
              <a:rPr lang="en" sz="1100" dirty="0">
                <a:solidFill>
                  <a:schemeClr val="tx1"/>
                </a:solidFill>
                <a:latin typeface="Montserrat"/>
                <a:ea typeface="Montserrat"/>
                <a:cs typeface="Montserrat"/>
                <a:sym typeface="Montserrat"/>
              </a:rPr>
              <a:t>Patient Care Equipment</a:t>
            </a:r>
            <a:endParaRPr sz="1100" dirty="0">
              <a:solidFill>
                <a:schemeClr val="tx1"/>
              </a:solidFill>
              <a:latin typeface="Montserrat"/>
              <a:ea typeface="Montserrat"/>
              <a:cs typeface="Montserrat"/>
              <a:sym typeface="Montserrat"/>
            </a:endParaRPr>
          </a:p>
          <a:p>
            <a:pPr marL="457200" lvl="0" indent="-298450" algn="l" rtl="0">
              <a:lnSpc>
                <a:spcPct val="100000"/>
              </a:lnSpc>
              <a:spcBef>
                <a:spcPts val="0"/>
              </a:spcBef>
              <a:spcAft>
                <a:spcPts val="0"/>
              </a:spcAft>
              <a:buSzPts val="1100"/>
              <a:buFont typeface="Montserrat"/>
              <a:buChar char="●"/>
            </a:pPr>
            <a:r>
              <a:rPr lang="en" sz="1100" dirty="0">
                <a:solidFill>
                  <a:schemeClr val="tx1"/>
                </a:solidFill>
                <a:latin typeface="Montserrat"/>
                <a:ea typeface="Montserrat"/>
                <a:cs typeface="Montserrat"/>
                <a:sym typeface="Montserrat"/>
              </a:rPr>
              <a:t>Sterile Storage and Inventory Management</a:t>
            </a:r>
            <a:endParaRPr sz="1100" dirty="0">
              <a:solidFill>
                <a:schemeClr val="tx1"/>
              </a:solidFill>
              <a:latin typeface="Montserrat"/>
              <a:ea typeface="Montserrat"/>
              <a:cs typeface="Montserrat"/>
              <a:sym typeface="Montserrat"/>
            </a:endParaRPr>
          </a:p>
          <a:p>
            <a:pPr marL="457200" lvl="0" indent="-298450" algn="l" rtl="0">
              <a:lnSpc>
                <a:spcPct val="100000"/>
              </a:lnSpc>
              <a:spcBef>
                <a:spcPts val="0"/>
              </a:spcBef>
              <a:spcAft>
                <a:spcPts val="0"/>
              </a:spcAft>
              <a:buSzPts val="1100"/>
              <a:buFont typeface="Montserrat"/>
              <a:buChar char="●"/>
            </a:pPr>
            <a:r>
              <a:rPr lang="en" sz="1100" dirty="0">
                <a:solidFill>
                  <a:schemeClr val="tx1"/>
                </a:solidFill>
                <a:latin typeface="Montserrat"/>
                <a:ea typeface="Montserrat"/>
                <a:cs typeface="Montserrat"/>
                <a:sym typeface="Montserrat"/>
              </a:rPr>
              <a:t>Documentation and Record Maintenance </a:t>
            </a:r>
            <a:endParaRPr sz="1100" dirty="0">
              <a:solidFill>
                <a:schemeClr val="tx1"/>
              </a:solidFill>
              <a:latin typeface="Montserrat"/>
              <a:ea typeface="Montserrat"/>
              <a:cs typeface="Montserrat"/>
              <a:sym typeface="Montserrat"/>
            </a:endParaRPr>
          </a:p>
          <a:p>
            <a:pPr marL="457200" lvl="0" indent="-298450" algn="l" rtl="0">
              <a:lnSpc>
                <a:spcPct val="100000"/>
              </a:lnSpc>
              <a:spcBef>
                <a:spcPts val="0"/>
              </a:spcBef>
              <a:spcAft>
                <a:spcPts val="0"/>
              </a:spcAft>
              <a:buSzPts val="1100"/>
              <a:buFont typeface="Montserrat"/>
              <a:buChar char="●"/>
            </a:pPr>
            <a:r>
              <a:rPr lang="en" sz="1100" dirty="0">
                <a:solidFill>
                  <a:schemeClr val="tx1"/>
                </a:solidFill>
                <a:latin typeface="Montserrat"/>
                <a:ea typeface="Montserrat"/>
                <a:cs typeface="Montserrat"/>
                <a:sym typeface="Montserrat"/>
              </a:rPr>
              <a:t>Customer Relations</a:t>
            </a: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solidFill>
                  <a:schemeClr val="tx1"/>
                </a:solidFill>
                <a:latin typeface="Montserrat"/>
                <a:ea typeface="Montserrat"/>
                <a:cs typeface="Montserrat"/>
                <a:sym typeface="Montserrat"/>
              </a:rPr>
              <a:t>Each of these domain is comprised of a series of sub-domains which further details the type and amount of content covered in each section, as well as its weight on the certification exam. Results for the exam will provide a Pass/Fail notice, as well as a section-by-section review for those who do not pass, which will detail if the test taker is at or below the required passing level of each domain. Please review the full </a:t>
            </a:r>
            <a:r>
              <a:rPr lang="en" sz="1100" u="sng" dirty="0">
                <a:solidFill>
                  <a:schemeClr val="tx1"/>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CRCST Exam Content Outline</a:t>
            </a:r>
            <a:r>
              <a:rPr lang="en" sz="1100" dirty="0">
                <a:solidFill>
                  <a:schemeClr val="tx1"/>
                </a:solidFill>
                <a:latin typeface="Montserrat"/>
                <a:ea typeface="Montserrat"/>
                <a:cs typeface="Montserrat"/>
                <a:sym typeface="Montserrat"/>
              </a:rPr>
              <a:t> for more information. </a:t>
            </a: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chemeClr val="tx1"/>
              </a:solidFill>
              <a:latin typeface="Montserrat"/>
              <a:ea typeface="Montserrat"/>
              <a:cs typeface="Montserrat"/>
              <a:sym typeface="Montserrat"/>
            </a:endParaRPr>
          </a:p>
        </p:txBody>
      </p:sp>
      <p:cxnSp>
        <p:nvCxnSpPr>
          <p:cNvPr id="231" name="Google Shape;231;p29"/>
          <p:cNvCxnSpPr/>
          <p:nvPr/>
        </p:nvCxnSpPr>
        <p:spPr>
          <a:xfrm>
            <a:off x="320850" y="1086113"/>
            <a:ext cx="7130700" cy="0"/>
          </a:xfrm>
          <a:prstGeom prst="straightConnector1">
            <a:avLst/>
          </a:prstGeom>
          <a:noFill/>
          <a:ln w="28575" cap="flat" cmpd="sng">
            <a:solidFill>
              <a:srgbClr val="465CA9"/>
            </a:solidFill>
            <a:prstDash val="solid"/>
            <a:round/>
            <a:headEnd type="none" w="med" len="med"/>
            <a:tailEnd type="none" w="med" len="med"/>
          </a:ln>
        </p:spPr>
      </p:cxnSp>
      <p:sp>
        <p:nvSpPr>
          <p:cNvPr id="233" name="Google Shape;233;p29"/>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 name="Google Shape;234;p29"/>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17</a:t>
            </a:fld>
            <a:endParaRPr b="1">
              <a:latin typeface="Montserrat"/>
              <a:ea typeface="Montserrat"/>
              <a:cs typeface="Montserrat"/>
              <a:sym typeface="Montserrat"/>
            </a:endParaRPr>
          </a:p>
        </p:txBody>
      </p:sp>
      <p:pic>
        <p:nvPicPr>
          <p:cNvPr id="2" name="Picture 1" descr="A black background with white text&#10;&#10;Description automatically generated">
            <a:extLst>
              <a:ext uri="{FF2B5EF4-FFF2-40B4-BE49-F238E27FC236}">
                <a16:creationId xmlns:a16="http://schemas.microsoft.com/office/drawing/2014/main" id="{3B455A6F-F3CE-AEC9-4272-A165601E420C}"/>
              </a:ext>
            </a:extLst>
          </p:cNvPr>
          <p:cNvPicPr>
            <a:picLocks noChangeAspect="1"/>
          </p:cNvPicPr>
          <p:nvPr/>
        </p:nvPicPr>
        <p:blipFill>
          <a:blip r:embed="rId4"/>
          <a:stretch>
            <a:fillRect/>
          </a:stretch>
        </p:blipFill>
        <p:spPr>
          <a:xfrm>
            <a:off x="320850" y="9334500"/>
            <a:ext cx="1749908" cy="47597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0"/>
          <p:cNvSpPr txBox="1">
            <a:spLocks noGrp="1"/>
          </p:cNvSpPr>
          <p:nvPr>
            <p:ph type="title"/>
          </p:nvPr>
        </p:nvSpPr>
        <p:spPr>
          <a:xfrm>
            <a:off x="208950" y="349125"/>
            <a:ext cx="74592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a:latin typeface="Montserrat"/>
                <a:ea typeface="Montserrat"/>
                <a:cs typeface="Montserrat"/>
                <a:sym typeface="Montserrat"/>
              </a:rPr>
              <a:t>Certified Registered Central Service Technician- Certified (CRCST) cont. </a:t>
            </a:r>
            <a:endParaRPr sz="2000" b="1">
              <a:latin typeface="Montserrat"/>
              <a:ea typeface="Montserrat"/>
              <a:cs typeface="Montserrat"/>
              <a:sym typeface="Montserrat"/>
            </a:endParaRPr>
          </a:p>
        </p:txBody>
      </p:sp>
      <p:cxnSp>
        <p:nvCxnSpPr>
          <p:cNvPr id="240" name="Google Shape;240;p30"/>
          <p:cNvCxnSpPr/>
          <p:nvPr/>
        </p:nvCxnSpPr>
        <p:spPr>
          <a:xfrm>
            <a:off x="320850" y="1276613"/>
            <a:ext cx="7130700" cy="0"/>
          </a:xfrm>
          <a:prstGeom prst="straightConnector1">
            <a:avLst/>
          </a:prstGeom>
          <a:noFill/>
          <a:ln w="28575" cap="flat" cmpd="sng">
            <a:solidFill>
              <a:srgbClr val="465CA9"/>
            </a:solidFill>
            <a:prstDash val="solid"/>
            <a:round/>
            <a:headEnd type="none" w="med" len="med"/>
            <a:tailEnd type="none" w="med" len="med"/>
          </a:ln>
        </p:spPr>
      </p:cxnSp>
      <p:sp>
        <p:nvSpPr>
          <p:cNvPr id="242" name="Google Shape;242;p30"/>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3" name="Google Shape;243;p30"/>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18</a:t>
            </a:fld>
            <a:endParaRPr b="1">
              <a:latin typeface="Montserrat"/>
              <a:ea typeface="Montserrat"/>
              <a:cs typeface="Montserrat"/>
              <a:sym typeface="Montserrat"/>
            </a:endParaRPr>
          </a:p>
        </p:txBody>
      </p:sp>
      <p:sp>
        <p:nvSpPr>
          <p:cNvPr id="247" name="Google Shape;247;p30"/>
          <p:cNvSpPr txBox="1"/>
          <p:nvPr/>
        </p:nvSpPr>
        <p:spPr>
          <a:xfrm>
            <a:off x="320850" y="1488758"/>
            <a:ext cx="5428200" cy="32541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600" b="1" dirty="0">
                <a:latin typeface="Montserrat"/>
                <a:ea typeface="Montserrat"/>
                <a:cs typeface="Montserrat"/>
                <a:sym typeface="Montserrat"/>
              </a:rPr>
              <a:t>CRCST Credentialing Exam Details</a:t>
            </a:r>
            <a:endParaRPr sz="1200" dirty="0">
              <a:latin typeface="Montserrat"/>
              <a:ea typeface="Montserrat"/>
              <a:cs typeface="Montserrat"/>
              <a:sym typeface="Montserrat"/>
            </a:endParaRPr>
          </a:p>
          <a:p>
            <a:pPr marL="0" lvl="0" indent="0" algn="l" rtl="0">
              <a:lnSpc>
                <a:spcPct val="150000"/>
              </a:lnSpc>
              <a:spcBef>
                <a:spcPts val="0"/>
              </a:spcBef>
              <a:spcAft>
                <a:spcPts val="0"/>
              </a:spcAft>
              <a:buNone/>
            </a:pPr>
            <a:r>
              <a:rPr lang="en" sz="1200" b="1" dirty="0">
                <a:latin typeface="Montserrat"/>
                <a:ea typeface="Montserrat"/>
                <a:cs typeface="Montserrat"/>
                <a:sym typeface="Montserrat"/>
              </a:rPr>
              <a:t>Number of Questions:</a:t>
            </a:r>
            <a:r>
              <a:rPr lang="en" sz="1200" dirty="0">
                <a:latin typeface="Montserrat"/>
                <a:ea typeface="Montserrat"/>
                <a:cs typeface="Montserrat"/>
                <a:sym typeface="Montserrat"/>
              </a:rPr>
              <a:t> </a:t>
            </a:r>
            <a:r>
              <a:rPr lang="en" sz="1200" dirty="0">
                <a:solidFill>
                  <a:schemeClr val="dk2"/>
                </a:solidFill>
                <a:latin typeface="Montserrat"/>
                <a:ea typeface="Montserrat"/>
                <a:cs typeface="Montserrat"/>
                <a:sym typeface="Montserrat"/>
              </a:rPr>
              <a:t>125 Scored Questions, 25 Unscored Pretest Questions.</a:t>
            </a:r>
            <a:endParaRPr sz="1200" dirty="0">
              <a:solidFill>
                <a:schemeClr val="dk2"/>
              </a:solidFill>
              <a:latin typeface="Montserrat"/>
              <a:ea typeface="Montserrat"/>
              <a:cs typeface="Montserrat"/>
              <a:sym typeface="Montserrat"/>
            </a:endParaRPr>
          </a:p>
          <a:p>
            <a:pPr marL="0" lvl="0" indent="0" algn="l" rtl="0">
              <a:lnSpc>
                <a:spcPct val="150000"/>
              </a:lnSpc>
              <a:spcBef>
                <a:spcPts val="0"/>
              </a:spcBef>
              <a:spcAft>
                <a:spcPts val="0"/>
              </a:spcAft>
              <a:buNone/>
            </a:pPr>
            <a:r>
              <a:rPr lang="en" sz="1200" b="1" dirty="0">
                <a:latin typeface="Montserrat"/>
                <a:ea typeface="Montserrat"/>
                <a:cs typeface="Montserrat"/>
                <a:sym typeface="Montserrat"/>
              </a:rPr>
              <a:t>Global Exam Pass Rate: </a:t>
            </a:r>
            <a:r>
              <a:rPr lang="en" sz="1200" dirty="0">
                <a:solidFill>
                  <a:schemeClr val="dk2"/>
                </a:solidFill>
                <a:latin typeface="Montserrat"/>
                <a:ea typeface="Montserrat"/>
                <a:cs typeface="Montserrat"/>
                <a:sym typeface="Montserrat"/>
              </a:rPr>
              <a:t>77% (2019)</a:t>
            </a:r>
            <a:endParaRPr sz="1200" dirty="0">
              <a:solidFill>
                <a:schemeClr val="dk2"/>
              </a:solidFill>
              <a:latin typeface="Montserrat"/>
              <a:ea typeface="Montserrat"/>
              <a:cs typeface="Montserrat"/>
              <a:sym typeface="Montserrat"/>
            </a:endParaRPr>
          </a:p>
          <a:p>
            <a:pPr marL="0" lvl="0" indent="0" algn="l" rtl="0">
              <a:lnSpc>
                <a:spcPct val="150000"/>
              </a:lnSpc>
              <a:spcBef>
                <a:spcPts val="0"/>
              </a:spcBef>
              <a:spcAft>
                <a:spcPts val="0"/>
              </a:spcAft>
              <a:buNone/>
            </a:pPr>
            <a:r>
              <a:rPr lang="en" sz="1200" b="1" dirty="0">
                <a:latin typeface="Montserrat"/>
                <a:ea typeface="Montserrat"/>
                <a:cs typeface="Montserrat"/>
                <a:sym typeface="Montserrat"/>
              </a:rPr>
              <a:t>Exam Time: </a:t>
            </a:r>
            <a:r>
              <a:rPr lang="en" sz="1200" dirty="0">
                <a:latin typeface="Montserrat"/>
                <a:ea typeface="Montserrat"/>
                <a:cs typeface="Montserrat"/>
                <a:sym typeface="Montserrat"/>
              </a:rPr>
              <a:t> </a:t>
            </a:r>
            <a:r>
              <a:rPr lang="en" sz="1200" dirty="0">
                <a:solidFill>
                  <a:schemeClr val="dk2"/>
                </a:solidFill>
                <a:latin typeface="Montserrat"/>
                <a:ea typeface="Montserrat"/>
                <a:cs typeface="Montserrat"/>
                <a:sym typeface="Montserrat"/>
              </a:rPr>
              <a:t>3 Hours</a:t>
            </a:r>
            <a:endParaRPr sz="1200" dirty="0">
              <a:solidFill>
                <a:schemeClr val="dk2"/>
              </a:solidFill>
              <a:latin typeface="Montserrat"/>
              <a:ea typeface="Montserrat"/>
              <a:cs typeface="Montserrat"/>
              <a:sym typeface="Montserrat"/>
            </a:endParaRPr>
          </a:p>
          <a:p>
            <a:pPr marL="0" lvl="0" indent="0" algn="l" rtl="0">
              <a:lnSpc>
                <a:spcPct val="150000"/>
              </a:lnSpc>
              <a:spcBef>
                <a:spcPts val="0"/>
              </a:spcBef>
              <a:spcAft>
                <a:spcPts val="0"/>
              </a:spcAft>
              <a:buNone/>
            </a:pPr>
            <a:r>
              <a:rPr lang="en" sz="1200" b="1" dirty="0">
                <a:latin typeface="Montserrat"/>
                <a:ea typeface="Montserrat"/>
                <a:cs typeface="Montserrat"/>
                <a:sym typeface="Montserrat"/>
              </a:rPr>
              <a:t>Exam Cost:</a:t>
            </a:r>
            <a:r>
              <a:rPr lang="en" sz="1200" dirty="0">
                <a:latin typeface="Montserrat"/>
                <a:ea typeface="Montserrat"/>
                <a:cs typeface="Montserrat"/>
                <a:sym typeface="Montserrat"/>
              </a:rPr>
              <a:t> </a:t>
            </a:r>
            <a:r>
              <a:rPr lang="en" sz="1200" dirty="0">
                <a:solidFill>
                  <a:schemeClr val="dk2"/>
                </a:solidFill>
                <a:latin typeface="Montserrat"/>
                <a:ea typeface="Montserrat"/>
                <a:cs typeface="Montserrat"/>
                <a:sym typeface="Montserrat"/>
              </a:rPr>
              <a:t>$125</a:t>
            </a:r>
            <a:endParaRPr sz="1200" dirty="0">
              <a:solidFill>
                <a:schemeClr val="dk2"/>
              </a:solidFill>
              <a:latin typeface="Montserrat"/>
              <a:ea typeface="Montserrat"/>
              <a:cs typeface="Montserrat"/>
              <a:sym typeface="Montserrat"/>
            </a:endParaRPr>
          </a:p>
          <a:p>
            <a:pPr marL="0" lvl="0" indent="0" algn="l" rtl="0">
              <a:lnSpc>
                <a:spcPct val="150000"/>
              </a:lnSpc>
              <a:spcBef>
                <a:spcPts val="0"/>
              </a:spcBef>
              <a:spcAft>
                <a:spcPts val="0"/>
              </a:spcAft>
              <a:buNone/>
            </a:pPr>
            <a:r>
              <a:rPr lang="en" sz="1200" b="1" dirty="0">
                <a:latin typeface="Montserrat"/>
                <a:ea typeface="Montserrat"/>
                <a:cs typeface="Montserrat"/>
                <a:sym typeface="Montserrat"/>
              </a:rPr>
              <a:t>Exam Type:</a:t>
            </a:r>
            <a:r>
              <a:rPr lang="en" sz="1200" dirty="0">
                <a:latin typeface="Montserrat"/>
                <a:ea typeface="Montserrat"/>
                <a:cs typeface="Montserrat"/>
                <a:sym typeface="Montserrat"/>
              </a:rPr>
              <a:t> </a:t>
            </a:r>
            <a:r>
              <a:rPr lang="en" sz="1200" dirty="0">
                <a:solidFill>
                  <a:schemeClr val="dk2"/>
                </a:solidFill>
                <a:latin typeface="Montserrat"/>
                <a:ea typeface="Montserrat"/>
                <a:cs typeface="Montserrat"/>
                <a:sym typeface="Montserrat"/>
              </a:rPr>
              <a:t>Computer-Based</a:t>
            </a:r>
            <a:endParaRPr sz="1200" dirty="0">
              <a:solidFill>
                <a:schemeClr val="dk2"/>
              </a:solidFill>
              <a:latin typeface="Montserrat"/>
              <a:ea typeface="Montserrat"/>
              <a:cs typeface="Montserrat"/>
              <a:sym typeface="Montserrat"/>
            </a:endParaRPr>
          </a:p>
          <a:p>
            <a:pPr marL="0" lvl="0" indent="0" algn="l" rtl="0">
              <a:lnSpc>
                <a:spcPct val="150000"/>
              </a:lnSpc>
              <a:spcBef>
                <a:spcPts val="0"/>
              </a:spcBef>
              <a:spcAft>
                <a:spcPts val="0"/>
              </a:spcAft>
              <a:buNone/>
            </a:pPr>
            <a:r>
              <a:rPr lang="en" sz="1200" b="1" dirty="0">
                <a:latin typeface="Montserrat"/>
                <a:ea typeface="Montserrat"/>
                <a:cs typeface="Montserrat"/>
                <a:sym typeface="Montserrat"/>
              </a:rPr>
              <a:t>Testing Site:</a:t>
            </a:r>
            <a:r>
              <a:rPr lang="en" sz="1200" dirty="0">
                <a:latin typeface="Montserrat"/>
                <a:ea typeface="Montserrat"/>
                <a:cs typeface="Montserrat"/>
                <a:sym typeface="Montserrat"/>
              </a:rPr>
              <a:t> </a:t>
            </a:r>
            <a:r>
              <a:rPr lang="en" sz="1200" dirty="0">
                <a:solidFill>
                  <a:schemeClr val="dk2"/>
                </a:solidFill>
                <a:latin typeface="Montserrat"/>
                <a:ea typeface="Montserrat"/>
                <a:cs typeface="Montserrat"/>
                <a:sym typeface="Montserrat"/>
              </a:rPr>
              <a:t>Exclusively at Prometric Testing Centers</a:t>
            </a:r>
            <a:endParaRPr sz="1200" dirty="0">
              <a:solidFill>
                <a:schemeClr val="dk2"/>
              </a:solidFill>
              <a:latin typeface="Montserrat"/>
              <a:ea typeface="Montserrat"/>
              <a:cs typeface="Montserrat"/>
              <a:sym typeface="Montserrat"/>
            </a:endParaRPr>
          </a:p>
          <a:p>
            <a:pPr marL="0" lvl="0" indent="0" algn="l" rtl="0">
              <a:lnSpc>
                <a:spcPct val="150000"/>
              </a:lnSpc>
              <a:spcBef>
                <a:spcPts val="0"/>
              </a:spcBef>
              <a:spcAft>
                <a:spcPts val="0"/>
              </a:spcAft>
              <a:buNone/>
            </a:pPr>
            <a:r>
              <a:rPr lang="en" sz="1200" b="1" dirty="0">
                <a:latin typeface="Montserrat"/>
                <a:ea typeface="Montserrat"/>
                <a:cs typeface="Montserrat"/>
                <a:sym typeface="Montserrat"/>
              </a:rPr>
              <a:t>Renewal Due:</a:t>
            </a:r>
            <a:r>
              <a:rPr lang="en" sz="1200" dirty="0">
                <a:latin typeface="Montserrat"/>
                <a:ea typeface="Montserrat"/>
                <a:cs typeface="Montserrat"/>
                <a:sym typeface="Montserrat"/>
              </a:rPr>
              <a:t> </a:t>
            </a:r>
            <a:r>
              <a:rPr lang="en" sz="1200" dirty="0">
                <a:solidFill>
                  <a:schemeClr val="dk2"/>
                </a:solidFill>
                <a:latin typeface="Montserrat"/>
                <a:ea typeface="Montserrat"/>
                <a:cs typeface="Montserrat"/>
                <a:sym typeface="Montserrat"/>
              </a:rPr>
              <a:t>Annually. $50 Renewal Fee and 12 CE Credits Required </a:t>
            </a:r>
            <a:endParaRPr sz="1200" dirty="0">
              <a:solidFill>
                <a:schemeClr val="dk2"/>
              </a:solidFill>
              <a:latin typeface="Montserrat"/>
              <a:ea typeface="Montserrat"/>
              <a:cs typeface="Montserrat"/>
              <a:sym typeface="Montserrat"/>
            </a:endParaRPr>
          </a:p>
          <a:p>
            <a:pPr marL="0" lvl="0" indent="0" algn="l" rtl="0">
              <a:lnSpc>
                <a:spcPct val="150000"/>
              </a:lnSpc>
              <a:spcBef>
                <a:spcPts val="0"/>
              </a:spcBef>
              <a:spcAft>
                <a:spcPts val="0"/>
              </a:spcAft>
              <a:buNone/>
            </a:pPr>
            <a:r>
              <a:rPr lang="en" sz="1200" b="1" dirty="0">
                <a:latin typeface="Montserrat"/>
                <a:ea typeface="Montserrat"/>
                <a:cs typeface="Montserrat"/>
                <a:sym typeface="Montserrat"/>
              </a:rPr>
              <a:t>Re-take: </a:t>
            </a:r>
            <a:r>
              <a:rPr lang="en" sz="1200" dirty="0">
                <a:solidFill>
                  <a:schemeClr val="dk2"/>
                </a:solidFill>
                <a:latin typeface="Montserrat"/>
                <a:ea typeface="Montserrat"/>
                <a:cs typeface="Montserrat"/>
                <a:sym typeface="Montserrat"/>
              </a:rPr>
              <a:t>Mandatory 6-week waiting period between attempts</a:t>
            </a:r>
            <a:endParaRPr sz="1200" dirty="0">
              <a:solidFill>
                <a:schemeClr val="dk2"/>
              </a:solidFill>
              <a:latin typeface="Montserrat"/>
              <a:ea typeface="Montserrat"/>
              <a:cs typeface="Montserrat"/>
              <a:sym typeface="Montserrat"/>
            </a:endParaRPr>
          </a:p>
          <a:p>
            <a:pPr marL="0" lvl="0" indent="0" algn="l" rtl="0">
              <a:lnSpc>
                <a:spcPct val="150000"/>
              </a:lnSpc>
              <a:spcBef>
                <a:spcPts val="0"/>
              </a:spcBef>
              <a:spcAft>
                <a:spcPts val="0"/>
              </a:spcAft>
              <a:buNone/>
            </a:pPr>
            <a:endParaRPr sz="1000" dirty="0">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latin typeface="Montserrat"/>
              <a:ea typeface="Montserrat"/>
              <a:cs typeface="Montserrat"/>
              <a:sym typeface="Montserrat"/>
            </a:endParaRPr>
          </a:p>
        </p:txBody>
      </p:sp>
      <p:pic>
        <p:nvPicPr>
          <p:cNvPr id="2" name="Picture 1" descr="A black background with white text&#10;&#10;Description automatically generated">
            <a:extLst>
              <a:ext uri="{FF2B5EF4-FFF2-40B4-BE49-F238E27FC236}">
                <a16:creationId xmlns:a16="http://schemas.microsoft.com/office/drawing/2014/main" id="{27BF6DCD-49C6-70AE-D24E-B24F9EFD2ECE}"/>
              </a:ext>
            </a:extLst>
          </p:cNvPr>
          <p:cNvPicPr>
            <a:picLocks noChangeAspect="1"/>
          </p:cNvPicPr>
          <p:nvPr/>
        </p:nvPicPr>
        <p:blipFill>
          <a:blip r:embed="rId3"/>
          <a:stretch>
            <a:fillRect/>
          </a:stretch>
        </p:blipFill>
        <p:spPr>
          <a:xfrm>
            <a:off x="320850" y="9334500"/>
            <a:ext cx="1749908" cy="47597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Google Shape;252;p31"/>
          <p:cNvPicPr preferRelativeResize="0"/>
          <p:nvPr/>
        </p:nvPicPr>
        <p:blipFill rotWithShape="1">
          <a:blip r:embed="rId3">
            <a:alphaModFix/>
          </a:blip>
          <a:srcRect t="6858" b="6867"/>
          <a:stretch/>
        </p:blipFill>
        <p:spPr>
          <a:xfrm>
            <a:off x="0" y="0"/>
            <a:ext cx="7772404" cy="10058396"/>
          </a:xfrm>
          <a:prstGeom prst="rect">
            <a:avLst/>
          </a:prstGeom>
          <a:noFill/>
          <a:ln>
            <a:noFill/>
          </a:ln>
        </p:spPr>
      </p:pic>
      <p:sp>
        <p:nvSpPr>
          <p:cNvPr id="253" name="Google Shape;253;p31"/>
          <p:cNvSpPr/>
          <p:nvPr/>
        </p:nvSpPr>
        <p:spPr>
          <a:xfrm>
            <a:off x="-75" y="-35925"/>
            <a:ext cx="7772400" cy="10094400"/>
          </a:xfrm>
          <a:prstGeom prst="rect">
            <a:avLst/>
          </a:prstGeom>
          <a:solidFill>
            <a:srgbClr val="465CA9">
              <a:alpha val="75280"/>
            </a:srgbClr>
          </a:solidFill>
          <a:ln w="9525" cap="flat" cmpd="sng">
            <a:solidFill>
              <a:srgbClr val="465C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1"/>
          <p:cNvSpPr txBox="1">
            <a:spLocks noGrp="1"/>
          </p:cNvSpPr>
          <p:nvPr>
            <p:ph type="ctrTitle"/>
          </p:nvPr>
        </p:nvSpPr>
        <p:spPr>
          <a:xfrm>
            <a:off x="264900" y="7280122"/>
            <a:ext cx="7242600" cy="1760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800" b="1" dirty="0">
                <a:solidFill>
                  <a:srgbClr val="FFFFFF"/>
                </a:solidFill>
                <a:latin typeface="Montserrat"/>
                <a:ea typeface="Montserrat"/>
                <a:cs typeface="Montserrat"/>
                <a:sym typeface="Montserrat"/>
              </a:rPr>
              <a:t>Potential Careers &amp; Job Outlook</a:t>
            </a:r>
            <a:endParaRPr sz="4800" b="1" dirty="0">
              <a:solidFill>
                <a:srgbClr val="FFFFFF"/>
              </a:solidFill>
              <a:latin typeface="Montserrat"/>
              <a:ea typeface="Montserrat"/>
              <a:cs typeface="Montserrat"/>
              <a:sym typeface="Montserrat"/>
            </a:endParaRPr>
          </a:p>
        </p:txBody>
      </p:sp>
      <p:pic>
        <p:nvPicPr>
          <p:cNvPr id="2" name="Picture 1" descr="A black and white logo&#10;&#10;Description automatically generated">
            <a:extLst>
              <a:ext uri="{FF2B5EF4-FFF2-40B4-BE49-F238E27FC236}">
                <a16:creationId xmlns:a16="http://schemas.microsoft.com/office/drawing/2014/main" id="{FFF4C7B3-07B0-B1B7-6DD9-D38509A3B893}"/>
              </a:ext>
            </a:extLst>
          </p:cNvPr>
          <p:cNvPicPr>
            <a:picLocks noChangeAspect="1"/>
          </p:cNvPicPr>
          <p:nvPr/>
        </p:nvPicPr>
        <p:blipFill>
          <a:blip r:embed="rId4"/>
          <a:stretch>
            <a:fillRect/>
          </a:stretch>
        </p:blipFill>
        <p:spPr>
          <a:xfrm>
            <a:off x="264900" y="9040301"/>
            <a:ext cx="2415088" cy="66173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4"/>
          <p:cNvPicPr preferRelativeResize="0"/>
          <p:nvPr/>
        </p:nvPicPr>
        <p:blipFill rotWithShape="1">
          <a:blip r:embed="rId3">
            <a:alphaModFix/>
          </a:blip>
          <a:srcRect t="6858" b="6867"/>
          <a:stretch/>
        </p:blipFill>
        <p:spPr>
          <a:xfrm>
            <a:off x="0" y="0"/>
            <a:ext cx="7772400" cy="10058400"/>
          </a:xfrm>
          <a:prstGeom prst="rect">
            <a:avLst/>
          </a:prstGeom>
          <a:noFill/>
          <a:ln>
            <a:noFill/>
          </a:ln>
        </p:spPr>
      </p:pic>
      <p:sp>
        <p:nvSpPr>
          <p:cNvPr id="65" name="Google Shape;65;p14"/>
          <p:cNvSpPr/>
          <p:nvPr/>
        </p:nvSpPr>
        <p:spPr>
          <a:xfrm>
            <a:off x="0" y="-36000"/>
            <a:ext cx="7812600" cy="10094400"/>
          </a:xfrm>
          <a:prstGeom prst="rect">
            <a:avLst/>
          </a:prstGeom>
          <a:solidFill>
            <a:srgbClr val="465CA9">
              <a:alpha val="75280"/>
            </a:srgbClr>
          </a:solidFill>
          <a:ln w="9525" cap="flat" cmpd="sng">
            <a:solidFill>
              <a:srgbClr val="465C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txBox="1">
            <a:spLocks noGrp="1"/>
          </p:cNvSpPr>
          <p:nvPr>
            <p:ph type="ctrTitle"/>
          </p:nvPr>
        </p:nvSpPr>
        <p:spPr>
          <a:xfrm>
            <a:off x="264900" y="6419725"/>
            <a:ext cx="7242600" cy="2584576"/>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700" b="1" dirty="0">
                <a:solidFill>
                  <a:schemeClr val="lt1"/>
                </a:solidFill>
                <a:latin typeface="Montserrat"/>
                <a:ea typeface="Montserrat"/>
                <a:cs typeface="Montserrat"/>
                <a:sym typeface="Montserrat"/>
              </a:rPr>
              <a:t>Surgical/Sterile Processing Technician</a:t>
            </a:r>
            <a:endParaRPr sz="4700" b="1" dirty="0">
              <a:solidFill>
                <a:schemeClr val="lt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 sz="4700" b="1" dirty="0">
                <a:solidFill>
                  <a:schemeClr val="lt1"/>
                </a:solidFill>
                <a:latin typeface="Montserrat"/>
                <a:ea typeface="Montserrat"/>
                <a:cs typeface="Montserrat"/>
                <a:sym typeface="Montserrat"/>
              </a:rPr>
              <a:t>Details</a:t>
            </a:r>
            <a:endParaRPr sz="4700" b="1" dirty="0">
              <a:solidFill>
                <a:schemeClr val="lt1"/>
              </a:solidFill>
              <a:latin typeface="Montserrat"/>
              <a:ea typeface="Montserrat"/>
              <a:cs typeface="Montserrat"/>
              <a:sym typeface="Montserrat"/>
            </a:endParaRPr>
          </a:p>
        </p:txBody>
      </p:sp>
      <p:pic>
        <p:nvPicPr>
          <p:cNvPr id="3" name="Picture 2" descr="A black and white logo&#10;&#10;Description automatically generated">
            <a:extLst>
              <a:ext uri="{FF2B5EF4-FFF2-40B4-BE49-F238E27FC236}">
                <a16:creationId xmlns:a16="http://schemas.microsoft.com/office/drawing/2014/main" id="{F7C8EC40-2354-2F42-6657-DDC95826ED44}"/>
              </a:ext>
            </a:extLst>
          </p:cNvPr>
          <p:cNvPicPr>
            <a:picLocks noChangeAspect="1"/>
          </p:cNvPicPr>
          <p:nvPr/>
        </p:nvPicPr>
        <p:blipFill>
          <a:blip r:embed="rId4"/>
          <a:stretch>
            <a:fillRect/>
          </a:stretch>
        </p:blipFill>
        <p:spPr>
          <a:xfrm>
            <a:off x="264900" y="9040301"/>
            <a:ext cx="2415088" cy="66173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2"/>
          <p:cNvSpPr txBox="1">
            <a:spLocks noGrp="1"/>
          </p:cNvSpPr>
          <p:nvPr>
            <p:ph type="body" idx="1"/>
          </p:nvPr>
        </p:nvSpPr>
        <p:spPr>
          <a:xfrm>
            <a:off x="264900" y="1095213"/>
            <a:ext cx="7242600" cy="8038125"/>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dirty="0">
                <a:solidFill>
                  <a:schemeClr val="tx1"/>
                </a:solidFill>
                <a:latin typeface="Montserrat"/>
                <a:ea typeface="Montserrat"/>
                <a:cs typeface="Montserrat"/>
                <a:sym typeface="Montserrat"/>
              </a:rPr>
              <a:t>There is not specific job/wage data available for an individual working as Surgical Technician while also performing function of a Sterile Processing Technician. Therefore, the salary data presented here is based on Surgical Technician data from </a:t>
            </a:r>
            <a:r>
              <a:rPr lang="en" sz="1100" dirty="0" err="1">
                <a:solidFill>
                  <a:schemeClr val="tx1"/>
                </a:solidFill>
                <a:latin typeface="Montserrat"/>
                <a:ea typeface="Montserrat"/>
                <a:cs typeface="Montserrat"/>
                <a:sym typeface="Montserrat"/>
              </a:rPr>
              <a:t>bls.gov</a:t>
            </a:r>
            <a:r>
              <a:rPr lang="en" sz="1100" dirty="0">
                <a:solidFill>
                  <a:schemeClr val="tx1"/>
                </a:solidFill>
                <a:latin typeface="Montserrat"/>
                <a:ea typeface="Montserrat"/>
                <a:cs typeface="Montserrat"/>
                <a:sym typeface="Montserrat"/>
              </a:rPr>
              <a:t> and Burning Glass.</a:t>
            </a: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solidFill>
                  <a:schemeClr val="tx1"/>
                </a:solidFill>
                <a:latin typeface="Montserrat"/>
                <a:ea typeface="Montserrat"/>
                <a:cs typeface="Montserrat"/>
                <a:sym typeface="Montserrat"/>
              </a:rPr>
              <a:t>75 percent of Surgical Techs earned a healthy average salary of between $33,000 and $58,000. Surgical Technologists made a median salary of $49,710 in 2020. The best-paid 25 percent made $60,980 that year, while the lowest-paid 25 percent made $41,010. </a:t>
            </a: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solidFill>
                  <a:schemeClr val="tx1"/>
                </a:solidFill>
                <a:latin typeface="Montserrat"/>
                <a:ea typeface="Montserrat"/>
                <a:cs typeface="Montserrat"/>
                <a:sym typeface="Montserrat"/>
              </a:rPr>
              <a:t>Job Outlook for Surgical Techs (2020-2030)- 9% growth</a:t>
            </a: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solidFill>
                  <a:schemeClr val="tx1"/>
                </a:solidFill>
                <a:latin typeface="Montserrat"/>
                <a:ea typeface="Montserrat"/>
                <a:cs typeface="Montserrat"/>
                <a:sym typeface="Montserrat"/>
              </a:rPr>
              <a:t>Job Outlook for Sterile Processing Technicians (2018-2028)- 11% growth</a:t>
            </a:r>
            <a:endParaRPr sz="1100" dirty="0">
              <a:solidFill>
                <a:schemeClr val="tx1"/>
              </a:solidFill>
              <a:latin typeface="Montserrat"/>
              <a:ea typeface="Montserrat"/>
              <a:cs typeface="Montserrat"/>
              <a:sym typeface="Montserrat"/>
            </a:endParaRPr>
          </a:p>
          <a:p>
            <a:pPr marL="0" lvl="0" indent="0" algn="l" rtl="0">
              <a:spcBef>
                <a:spcPts val="1200"/>
              </a:spcBef>
              <a:spcAft>
                <a:spcPts val="0"/>
              </a:spcAft>
              <a:buNone/>
            </a:pPr>
            <a:r>
              <a:rPr lang="en" sz="1300" b="1" dirty="0">
                <a:solidFill>
                  <a:srgbClr val="465CA9"/>
                </a:solidFill>
                <a:latin typeface="Montserrat"/>
                <a:ea typeface="Montserrat"/>
                <a:cs typeface="Montserrat"/>
                <a:sym typeface="Montserrat"/>
              </a:rPr>
              <a:t>O*NET Code: 29-2055.00</a:t>
            </a:r>
            <a:endParaRPr sz="1300" b="1" dirty="0">
              <a:solidFill>
                <a:srgbClr val="465CA9"/>
              </a:solidFill>
              <a:latin typeface="Montserrat"/>
              <a:ea typeface="Montserrat"/>
              <a:cs typeface="Montserrat"/>
              <a:sym typeface="Montserrat"/>
            </a:endParaRPr>
          </a:p>
          <a:p>
            <a:pPr marL="0" lvl="0" indent="0" algn="l" rtl="0">
              <a:spcBef>
                <a:spcPts val="1200"/>
              </a:spcBef>
              <a:spcAft>
                <a:spcPts val="0"/>
              </a:spcAft>
              <a:buNone/>
            </a:pPr>
            <a:r>
              <a:rPr lang="en" sz="1300" b="1" dirty="0">
                <a:solidFill>
                  <a:srgbClr val="465CA9"/>
                </a:solidFill>
                <a:latin typeface="Montserrat"/>
                <a:ea typeface="Montserrat"/>
                <a:cs typeface="Montserrat"/>
                <a:sym typeface="Montserrat"/>
              </a:rPr>
              <a:t>Title: Surgical Technologists </a:t>
            </a:r>
            <a:endParaRPr sz="1300" b="1" dirty="0">
              <a:solidFill>
                <a:srgbClr val="465CA9"/>
              </a:solidFill>
              <a:latin typeface="Montserrat"/>
              <a:ea typeface="Montserrat"/>
              <a:cs typeface="Montserrat"/>
              <a:sym typeface="Montserrat"/>
            </a:endParaRPr>
          </a:p>
          <a:p>
            <a:pPr marL="0" lvl="0" indent="0" algn="l" rtl="0">
              <a:lnSpc>
                <a:spcPct val="150000"/>
              </a:lnSpc>
              <a:spcBef>
                <a:spcPts val="1200"/>
              </a:spcBef>
              <a:spcAft>
                <a:spcPts val="0"/>
              </a:spcAft>
              <a:buClr>
                <a:schemeClr val="dk1"/>
              </a:buClr>
              <a:buSzPts val="1100"/>
              <a:buFont typeface="Arial"/>
              <a:buNone/>
            </a:pPr>
            <a:r>
              <a:rPr lang="en" sz="1100" dirty="0">
                <a:solidFill>
                  <a:schemeClr val="tx1"/>
                </a:solidFill>
                <a:latin typeface="Montserrat"/>
                <a:ea typeface="Montserrat"/>
                <a:cs typeface="Montserrat"/>
                <a:sym typeface="Montserrat"/>
              </a:rPr>
              <a:t>Assist in operations, under the supervision of surgeons, registered nurses, or other surgical personnel. May help set up operating room, prepare and transport patients for surgery, adjust lights and equipment, pass instruments and other supplies to surgeons and surgeons' assistants, hold retractors, cut sutures, and help count sponges, needles, supplies, and instruments.</a:t>
            </a:r>
            <a:endParaRPr sz="1600" b="1" dirty="0">
              <a:solidFill>
                <a:schemeClr val="tx1"/>
              </a:solidFill>
              <a:latin typeface="Montserrat"/>
              <a:ea typeface="Montserrat"/>
              <a:cs typeface="Montserrat"/>
              <a:sym typeface="Montserrat"/>
            </a:endParaRPr>
          </a:p>
          <a:p>
            <a:pPr marL="0" lvl="0" indent="0" algn="l" rtl="0">
              <a:spcBef>
                <a:spcPts val="1200"/>
              </a:spcBef>
              <a:spcAft>
                <a:spcPts val="0"/>
              </a:spcAft>
              <a:buNone/>
            </a:pPr>
            <a:r>
              <a:rPr lang="en" sz="1300" b="1" dirty="0">
                <a:solidFill>
                  <a:srgbClr val="465CA9"/>
                </a:solidFill>
                <a:latin typeface="Montserrat"/>
                <a:ea typeface="Montserrat"/>
                <a:cs typeface="Montserrat"/>
                <a:sym typeface="Montserrat"/>
              </a:rPr>
              <a:t>O*NET Code: 31-9093.00</a:t>
            </a:r>
            <a:endParaRPr sz="1300" b="1" dirty="0">
              <a:solidFill>
                <a:srgbClr val="465CA9"/>
              </a:solidFill>
              <a:latin typeface="Montserrat"/>
              <a:ea typeface="Montserrat"/>
              <a:cs typeface="Montserrat"/>
              <a:sym typeface="Montserrat"/>
            </a:endParaRPr>
          </a:p>
          <a:p>
            <a:pPr marL="0" lvl="0" indent="0" algn="l" rtl="0">
              <a:spcBef>
                <a:spcPts val="1200"/>
              </a:spcBef>
              <a:spcAft>
                <a:spcPts val="0"/>
              </a:spcAft>
              <a:buNone/>
            </a:pPr>
            <a:r>
              <a:rPr lang="en" sz="1300" b="1" dirty="0">
                <a:solidFill>
                  <a:srgbClr val="465CA9"/>
                </a:solidFill>
                <a:latin typeface="Montserrat"/>
                <a:ea typeface="Montserrat"/>
                <a:cs typeface="Montserrat"/>
                <a:sym typeface="Montserrat"/>
              </a:rPr>
              <a:t>Title: Medical Equipment Preparers</a:t>
            </a:r>
            <a:endParaRPr sz="1300" b="1" dirty="0">
              <a:solidFill>
                <a:srgbClr val="465CA9"/>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dirty="0">
                <a:solidFill>
                  <a:schemeClr val="tx1"/>
                </a:solidFill>
                <a:latin typeface="Montserrat"/>
                <a:ea typeface="Montserrat"/>
                <a:cs typeface="Montserrat"/>
                <a:sym typeface="Montserrat"/>
              </a:rPr>
              <a:t>Prepare, sterilize, install, or clean laboratory or healthcare equipment. May perform routine laboratory tasks and operate or inspect equipment.</a:t>
            </a:r>
            <a:endParaRPr sz="1100" dirty="0">
              <a:solidFill>
                <a:schemeClr val="tx1"/>
              </a:solidFill>
              <a:latin typeface="Montserrat"/>
              <a:ea typeface="Montserrat"/>
              <a:cs typeface="Montserrat"/>
              <a:sym typeface="Montserrat"/>
            </a:endParaRPr>
          </a:p>
          <a:p>
            <a:pPr marL="0" lvl="0" indent="0" algn="l" rtl="0">
              <a:lnSpc>
                <a:spcPct val="100000"/>
              </a:lnSpc>
              <a:spcBef>
                <a:spcPts val="1200"/>
              </a:spcBef>
              <a:spcAft>
                <a:spcPts val="0"/>
              </a:spcAft>
              <a:buNone/>
            </a:pPr>
            <a:r>
              <a:rPr lang="en" sz="1100" b="1" dirty="0">
                <a:solidFill>
                  <a:schemeClr val="tx1"/>
                </a:solidFill>
                <a:latin typeface="Montserrat"/>
                <a:ea typeface="Montserrat"/>
                <a:cs typeface="Montserrat"/>
                <a:sym typeface="Montserrat"/>
              </a:rPr>
              <a:t>Sample of reported job titles: </a:t>
            </a:r>
            <a:r>
              <a:rPr lang="en" sz="1100" dirty="0">
                <a:solidFill>
                  <a:schemeClr val="tx1"/>
                </a:solidFill>
                <a:latin typeface="Montserrat"/>
                <a:ea typeface="Montserrat"/>
                <a:cs typeface="Montserrat"/>
                <a:sym typeface="Montserrat"/>
              </a:rPr>
              <a:t>Surgical/Sterile Processing Technician, ORT/ Sterile Processing Tech, Travel Surgical Tech, Surgical Services Technician, Central Processing Technician (CPT), Central Service Technician (CST), Central Sterile Supply Technician (CSS Technician), Central Sterile Tech/Surgical Tech, Certified Registered Central Service Technician (CRCST), Instrument Technician, Sterile Preparation Technician, Sterile Processing and Distribution Technician (SPD Tech), Sterile Processing Technician (Sterile Processing Tech), Sterile Technician, Medical Equipment Preparer, Sterilization Technician, Certified Surgical Technician, Certified Surgical Technologist (CST), Operating Room Surgical Technician (OR St), Operating Room Technician (OR Tech), Operating Room Technologist (OR Tech), Surgical Scrub Technician, Surgical Scrub Technologist (Surgical Scrub Tech), Surgical Technician, Surgical Technologist (Surgical Tech)</a:t>
            </a: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dirty="0">
              <a:latin typeface="Montserrat"/>
              <a:ea typeface="Montserrat"/>
              <a:cs typeface="Montserrat"/>
              <a:sym typeface="Montserrat"/>
            </a:endParaRPr>
          </a:p>
        </p:txBody>
      </p:sp>
      <p:sp>
        <p:nvSpPr>
          <p:cNvPr id="261" name="Google Shape;261;p32"/>
          <p:cNvSpPr txBox="1">
            <a:spLocks noGrp="1"/>
          </p:cNvSpPr>
          <p:nvPr>
            <p:ph type="title"/>
          </p:nvPr>
        </p:nvSpPr>
        <p:spPr>
          <a:xfrm>
            <a:off x="264900" y="17767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300" b="1" dirty="0">
                <a:latin typeface="Montserrat"/>
                <a:ea typeface="Montserrat"/>
                <a:cs typeface="Montserrat"/>
                <a:sym typeface="Montserrat"/>
              </a:rPr>
              <a:t>Surgical/ Sterile Processing Technician Careers</a:t>
            </a:r>
            <a:endParaRPr sz="900" b="1" dirty="0">
              <a:latin typeface="Montserrat"/>
              <a:ea typeface="Montserrat"/>
              <a:cs typeface="Montserrat"/>
              <a:sym typeface="Montserrat"/>
            </a:endParaRPr>
          </a:p>
        </p:txBody>
      </p:sp>
      <p:cxnSp>
        <p:nvCxnSpPr>
          <p:cNvPr id="262" name="Google Shape;262;p32"/>
          <p:cNvCxnSpPr/>
          <p:nvPr/>
        </p:nvCxnSpPr>
        <p:spPr>
          <a:xfrm>
            <a:off x="320850" y="1095213"/>
            <a:ext cx="7130700" cy="0"/>
          </a:xfrm>
          <a:prstGeom prst="straightConnector1">
            <a:avLst/>
          </a:prstGeom>
          <a:noFill/>
          <a:ln w="28575" cap="flat" cmpd="sng">
            <a:solidFill>
              <a:srgbClr val="465CA9"/>
            </a:solidFill>
            <a:prstDash val="solid"/>
            <a:round/>
            <a:headEnd type="none" w="med" len="med"/>
            <a:tailEnd type="none" w="med" len="med"/>
          </a:ln>
        </p:spPr>
      </p:cxnSp>
      <p:sp>
        <p:nvSpPr>
          <p:cNvPr id="263" name="Google Shape;263;p32"/>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 name="Google Shape;264;p32"/>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20</a:t>
            </a:fld>
            <a:endParaRPr b="1">
              <a:latin typeface="Montserrat"/>
              <a:ea typeface="Montserrat"/>
              <a:cs typeface="Montserrat"/>
              <a:sym typeface="Montserrat"/>
            </a:endParaRPr>
          </a:p>
        </p:txBody>
      </p:sp>
      <p:pic>
        <p:nvPicPr>
          <p:cNvPr id="2" name="Picture 1" descr="A black background with white text&#10;&#10;Description automatically generated">
            <a:extLst>
              <a:ext uri="{FF2B5EF4-FFF2-40B4-BE49-F238E27FC236}">
                <a16:creationId xmlns:a16="http://schemas.microsoft.com/office/drawing/2014/main" id="{A05C4284-AA5C-B1FF-EBBA-343CF8BA3819}"/>
              </a:ext>
            </a:extLst>
          </p:cNvPr>
          <p:cNvPicPr>
            <a:picLocks noChangeAspect="1"/>
          </p:cNvPicPr>
          <p:nvPr/>
        </p:nvPicPr>
        <p:blipFill>
          <a:blip r:embed="rId3"/>
          <a:stretch>
            <a:fillRect/>
          </a:stretch>
        </p:blipFill>
        <p:spPr>
          <a:xfrm>
            <a:off x="320850" y="9334500"/>
            <a:ext cx="1749908" cy="4759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264900" y="2479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a:latin typeface="Montserrat"/>
                <a:ea typeface="Montserrat"/>
                <a:cs typeface="Montserrat"/>
                <a:sym typeface="Montserrat"/>
              </a:rPr>
              <a:t>What is a Surgical/Sterile Processing Tech?</a:t>
            </a:r>
            <a:endParaRPr sz="2400" b="1" dirty="0">
              <a:latin typeface="Montserrat"/>
              <a:ea typeface="Montserrat"/>
              <a:cs typeface="Montserrat"/>
              <a:sym typeface="Montserrat"/>
            </a:endParaRPr>
          </a:p>
        </p:txBody>
      </p:sp>
      <p:sp>
        <p:nvSpPr>
          <p:cNvPr id="73" name="Google Shape;73;p15"/>
          <p:cNvSpPr txBox="1">
            <a:spLocks noGrp="1"/>
          </p:cNvSpPr>
          <p:nvPr>
            <p:ph type="body" idx="1"/>
          </p:nvPr>
        </p:nvSpPr>
        <p:spPr>
          <a:xfrm>
            <a:off x="264900" y="860264"/>
            <a:ext cx="7242600" cy="8107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dirty="0">
                <a:solidFill>
                  <a:schemeClr val="tx1"/>
                </a:solidFill>
                <a:latin typeface="Montserrat"/>
                <a:ea typeface="Montserrat"/>
                <a:cs typeface="Montserrat"/>
                <a:sym typeface="Montserrat"/>
              </a:rPr>
              <a:t>Surgical/ Sterile Processing Technicians receives, documents, packages, sterilizes, stores and/or issues instruments, equipment, and supplies for patient care. In addition to the sterile processing responsibilities, the technician must also be able to assist in the care of patients of all ages before, during, and after surgical procedures by performing scrub duties and related functions as a member of the surgical team. The technician maintains patient safety, privacy, and confidentiality, and complies with legal aspects of patient care. The technician complies with sterilization standards for handling sharp or contaminated instruments.  </a:t>
            </a: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solidFill>
                  <a:schemeClr val="tx1"/>
                </a:solidFill>
                <a:latin typeface="Montserrat"/>
                <a:ea typeface="Montserrat"/>
                <a:cs typeface="Montserrat"/>
                <a:sym typeface="Montserrat"/>
              </a:rPr>
              <a:t>This program is ideal for individuals who are meticulous and who desire to be part of a highly skilled team in a growing field. To be successful, individuals must be able to work under stressful and emergency situations. They must be able to act quickly and accurately, and work well with other people. Because of the physical requirements of the job, techs must generally have a strong manual dexterity and physical stamina. </a:t>
            </a: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solidFill>
                  <a:schemeClr val="tx1"/>
                </a:solidFill>
                <a:latin typeface="Montserrat"/>
                <a:ea typeface="Montserrat"/>
                <a:cs typeface="Montserrat"/>
                <a:sym typeface="Montserrat"/>
              </a:rPr>
              <a:t>The standard for performance in the operating room is set high, and there is little to no tolerance for careless mistakes or inattentiveness. Surgical Technologists along with all other operating room personnel, must be able to learn to manage stress and thrive within these expectations. While much of this is gained from experience, solid organizational skills are required from day one. The surgical technologist must be able to remain focused and attentive to details. Above all, teamwork and professionalism are an absolute must.</a:t>
            </a: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solidFill>
                  <a:schemeClr val="tx1"/>
                </a:solidFill>
                <a:latin typeface="Montserrat"/>
                <a:ea typeface="Montserrat"/>
                <a:cs typeface="Montserrat"/>
                <a:sym typeface="Montserrat"/>
              </a:rPr>
              <a:t>This program is designed for those that might be new to the field, or for experienced hospital/surgical staff seeking a career change, upskilling, (re)certification, or higher earning power. Because every hospital or surgical center in the U.S. has a need for this role, there are ample opportunities in most geographic areas. </a:t>
            </a:r>
            <a:endParaRPr sz="1100" dirty="0">
              <a:solidFill>
                <a:schemeClr val="tx1"/>
              </a:solidFill>
              <a:latin typeface="Montserrat"/>
              <a:ea typeface="Montserrat"/>
              <a:cs typeface="Montserrat"/>
              <a:sym typeface="Montserrat"/>
            </a:endParaRPr>
          </a:p>
        </p:txBody>
      </p:sp>
      <p:cxnSp>
        <p:nvCxnSpPr>
          <p:cNvPr id="74" name="Google Shape;74;p15"/>
          <p:cNvCxnSpPr/>
          <p:nvPr/>
        </p:nvCxnSpPr>
        <p:spPr>
          <a:xfrm>
            <a:off x="320850" y="850088"/>
            <a:ext cx="7130700" cy="0"/>
          </a:xfrm>
          <a:prstGeom prst="straightConnector1">
            <a:avLst/>
          </a:prstGeom>
          <a:noFill/>
          <a:ln w="28575" cap="flat" cmpd="sng">
            <a:solidFill>
              <a:srgbClr val="465CA9"/>
            </a:solidFill>
            <a:prstDash val="solid"/>
            <a:round/>
            <a:headEnd type="none" w="med" len="med"/>
            <a:tailEnd type="none" w="med" len="med"/>
          </a:ln>
        </p:spPr>
      </p:cxnSp>
      <p:sp>
        <p:nvSpPr>
          <p:cNvPr id="76" name="Google Shape;76;p15"/>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 name="Google Shape;77;p15"/>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3</a:t>
            </a:fld>
            <a:endParaRPr b="1">
              <a:latin typeface="Montserrat"/>
              <a:ea typeface="Montserrat"/>
              <a:cs typeface="Montserrat"/>
              <a:sym typeface="Montserrat"/>
            </a:endParaRPr>
          </a:p>
        </p:txBody>
      </p:sp>
      <p:pic>
        <p:nvPicPr>
          <p:cNvPr id="78" name="Google Shape;78;p15"/>
          <p:cNvPicPr preferRelativeResize="0"/>
          <p:nvPr/>
        </p:nvPicPr>
        <p:blipFill rotWithShape="1">
          <a:blip r:embed="rId3">
            <a:alphaModFix/>
          </a:blip>
          <a:srcRect l="3745" t="-2370" r="29605" b="2370"/>
          <a:stretch/>
        </p:blipFill>
        <p:spPr>
          <a:xfrm>
            <a:off x="4713900" y="7105775"/>
            <a:ext cx="2919600" cy="2919600"/>
          </a:xfrm>
          <a:prstGeom prst="ellipse">
            <a:avLst/>
          </a:prstGeom>
          <a:noFill/>
          <a:ln>
            <a:noFill/>
          </a:ln>
        </p:spPr>
      </p:pic>
      <p:pic>
        <p:nvPicPr>
          <p:cNvPr id="3" name="Picture 2" descr="A black background with white text&#10;&#10;Description automatically generated">
            <a:extLst>
              <a:ext uri="{FF2B5EF4-FFF2-40B4-BE49-F238E27FC236}">
                <a16:creationId xmlns:a16="http://schemas.microsoft.com/office/drawing/2014/main" id="{78D1C76E-FBE5-D159-3506-E18DBD17BFDC}"/>
              </a:ext>
            </a:extLst>
          </p:cNvPr>
          <p:cNvPicPr>
            <a:picLocks noChangeAspect="1"/>
          </p:cNvPicPr>
          <p:nvPr/>
        </p:nvPicPr>
        <p:blipFill>
          <a:blip r:embed="rId4"/>
          <a:stretch>
            <a:fillRect/>
          </a:stretch>
        </p:blipFill>
        <p:spPr>
          <a:xfrm>
            <a:off x="320850" y="9334500"/>
            <a:ext cx="1749908" cy="4759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Program Description</a:t>
            </a:r>
            <a:endParaRPr b="1">
              <a:latin typeface="Montserrat"/>
              <a:ea typeface="Montserrat"/>
              <a:cs typeface="Montserrat"/>
              <a:sym typeface="Montserrat"/>
            </a:endParaRPr>
          </a:p>
        </p:txBody>
      </p:sp>
      <p:sp>
        <p:nvSpPr>
          <p:cNvPr id="84" name="Google Shape;84;p16"/>
          <p:cNvSpPr txBox="1">
            <a:spLocks noGrp="1"/>
          </p:cNvSpPr>
          <p:nvPr>
            <p:ph type="body" idx="1"/>
          </p:nvPr>
        </p:nvSpPr>
        <p:spPr>
          <a:xfrm>
            <a:off x="208950" y="1116088"/>
            <a:ext cx="7242600" cy="8107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1100" dirty="0">
                <a:solidFill>
                  <a:schemeClr val="tx1"/>
                </a:solidFill>
                <a:latin typeface="Montserrat"/>
                <a:ea typeface="Montserrat"/>
                <a:cs typeface="Montserrat"/>
                <a:sym typeface="Montserrat"/>
              </a:rPr>
              <a:t>The Surgical/Sterile Processing Technician is a comprehensive program that combines the duties of Surgical Technology and Sterile Processing, allowing graduates to wear multiple hats in a clinical setting. In this unique role, the technician receives, documents, packages, sterilizes, stores and/or issues instruments, equipment and supplies for use in medical procedures. Sterile Processing Technicians perform some of the most critical safety tasks that exist in the healthcare sector- preventing infection and the spread of illness by working behind the scenes to sterilize all surgical instruments. </a:t>
            </a: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dirty="0">
                <a:solidFill>
                  <a:schemeClr val="tx1"/>
                </a:solidFill>
                <a:latin typeface="Montserrat"/>
                <a:ea typeface="Montserrat"/>
                <a:cs typeface="Montserrat"/>
                <a:sym typeface="Montserrat"/>
              </a:rPr>
              <a:t>The MedCerts Surgical/Sterile Processing Technician program provides students with immersive and virtual hands-on learning experiences that allow for demonstration of key clinical skills. Surgical procedures are demonstrated using virtual tools or live-recorded video and are simulated – allowing the students to immerse themselves into a virtual experience that is engaging, safe, and repeatable.</a:t>
            </a: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dirty="0">
                <a:solidFill>
                  <a:schemeClr val="tx1"/>
                </a:solidFill>
                <a:latin typeface="Montserrat"/>
                <a:ea typeface="Montserrat"/>
                <a:cs typeface="Montserrat"/>
                <a:sym typeface="Montserrat"/>
              </a:rPr>
              <a:t>This program prepares students to become Tech in Surgery – Certified (TS-C) by the National Center for Competency Testing (NCCT). After passing the TS-C exam, full certification is obtained after a documented 125 surgical cases have been performed. Professionals who earn the NCT designation have the clinical skills and knowledge for maintaining asepsis during surgery, anticipating the surgeon’s needs, and remaining attentive to all aspects of the surgical procedure to ensure a safe environment for the patient. </a:t>
            </a: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b="1" dirty="0">
                <a:solidFill>
                  <a:schemeClr val="tx1"/>
                </a:solidFill>
                <a:latin typeface="Montserrat"/>
                <a:ea typeface="Montserrat"/>
                <a:cs typeface="Montserrat"/>
                <a:sym typeface="Montserrat"/>
              </a:rPr>
              <a:t>NOTE:</a:t>
            </a:r>
            <a:r>
              <a:rPr lang="en" sz="1100" dirty="0">
                <a:solidFill>
                  <a:schemeClr val="tx1"/>
                </a:solidFill>
                <a:latin typeface="Montserrat"/>
                <a:ea typeface="Montserrat"/>
                <a:cs typeface="Montserrat"/>
                <a:sym typeface="Montserrat"/>
              </a:rPr>
              <a:t>  </a:t>
            </a:r>
            <a:r>
              <a:rPr lang="en-US" sz="1100" b="0" i="0" u="none" strike="noStrike" dirty="0">
                <a:solidFill>
                  <a:schemeClr val="tx1"/>
                </a:solidFill>
                <a:effectLst/>
                <a:latin typeface="Montserrat" pitchFamily="2" charset="77"/>
              </a:rPr>
              <a:t>This program is </a:t>
            </a:r>
            <a:r>
              <a:rPr lang="en-US" sz="1100" b="1" i="0" u="none" strike="noStrike" dirty="0">
                <a:solidFill>
                  <a:schemeClr val="tx1"/>
                </a:solidFill>
                <a:effectLst/>
                <a:latin typeface="Montserrat" pitchFamily="2" charset="77"/>
              </a:rPr>
              <a:t>NOT</a:t>
            </a:r>
            <a:r>
              <a:rPr lang="en-US" sz="1100" b="0" i="0" u="none" strike="noStrike" dirty="0">
                <a:solidFill>
                  <a:schemeClr val="tx1"/>
                </a:solidFill>
                <a:effectLst/>
                <a:latin typeface="Montserrat" pitchFamily="2" charset="77"/>
              </a:rPr>
              <a:t> available to residents of the following states: </a:t>
            </a:r>
            <a:r>
              <a:rPr lang="en-US" sz="1100" b="1" i="0" u="none" strike="noStrike" dirty="0">
                <a:solidFill>
                  <a:schemeClr val="tx1"/>
                </a:solidFill>
                <a:effectLst/>
                <a:latin typeface="Montserrat" pitchFamily="2" charset="77"/>
              </a:rPr>
              <a:t>AR, CT, ID, IL, MA, ND, NV, NY, OR, PA, RI, SC, TN, TX, VA, WI</a:t>
            </a:r>
            <a:endParaRPr sz="1100" dirty="0">
              <a:solidFill>
                <a:schemeClr val="tx1"/>
              </a:solidFill>
              <a:latin typeface="Montserrat" pitchFamily="2" charset="77"/>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dirty="0">
              <a:solidFill>
                <a:srgbClr val="212121"/>
              </a:solidFill>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dirty="0">
              <a:solidFill>
                <a:srgbClr val="212121"/>
              </a:solidFill>
              <a:latin typeface="Montserrat"/>
              <a:ea typeface="Montserrat"/>
              <a:cs typeface="Montserrat"/>
              <a:sym typeface="Montserrat"/>
            </a:endParaRPr>
          </a:p>
        </p:txBody>
      </p:sp>
      <p:cxnSp>
        <p:nvCxnSpPr>
          <p:cNvPr id="85" name="Google Shape;85;p16"/>
          <p:cNvCxnSpPr/>
          <p:nvPr/>
        </p:nvCxnSpPr>
        <p:spPr>
          <a:xfrm>
            <a:off x="320850" y="1031725"/>
            <a:ext cx="7130700" cy="0"/>
          </a:xfrm>
          <a:prstGeom prst="straightConnector1">
            <a:avLst/>
          </a:prstGeom>
          <a:noFill/>
          <a:ln w="28575" cap="flat" cmpd="sng">
            <a:solidFill>
              <a:srgbClr val="465CA9"/>
            </a:solidFill>
            <a:prstDash val="solid"/>
            <a:round/>
            <a:headEnd type="none" w="med" len="med"/>
            <a:tailEnd type="none" w="med" len="med"/>
          </a:ln>
        </p:spPr>
      </p:cxnSp>
      <p:sp>
        <p:nvSpPr>
          <p:cNvPr id="87" name="Google Shape;87;p16"/>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16"/>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4</a:t>
            </a:fld>
            <a:endParaRPr b="1">
              <a:latin typeface="Montserrat"/>
              <a:ea typeface="Montserrat"/>
              <a:cs typeface="Montserrat"/>
              <a:sym typeface="Montserrat"/>
            </a:endParaRPr>
          </a:p>
        </p:txBody>
      </p:sp>
      <p:pic>
        <p:nvPicPr>
          <p:cNvPr id="89" name="Google Shape;89;p16"/>
          <p:cNvPicPr preferRelativeResize="0"/>
          <p:nvPr/>
        </p:nvPicPr>
        <p:blipFill rotWithShape="1">
          <a:blip r:embed="rId3">
            <a:alphaModFix/>
          </a:blip>
          <a:srcRect l="16675" r="16675"/>
          <a:stretch/>
        </p:blipFill>
        <p:spPr>
          <a:xfrm>
            <a:off x="4654900" y="7012275"/>
            <a:ext cx="3013200" cy="3013200"/>
          </a:xfrm>
          <a:prstGeom prst="ellipse">
            <a:avLst/>
          </a:prstGeom>
          <a:noFill/>
          <a:ln>
            <a:noFill/>
          </a:ln>
        </p:spPr>
      </p:pic>
      <p:pic>
        <p:nvPicPr>
          <p:cNvPr id="2" name="Picture 1" descr="A black background with white text&#10;&#10;Description automatically generated">
            <a:extLst>
              <a:ext uri="{FF2B5EF4-FFF2-40B4-BE49-F238E27FC236}">
                <a16:creationId xmlns:a16="http://schemas.microsoft.com/office/drawing/2014/main" id="{BC1675B1-8FD4-C20F-05A9-4BE82387949B}"/>
              </a:ext>
            </a:extLst>
          </p:cNvPr>
          <p:cNvPicPr>
            <a:picLocks noChangeAspect="1"/>
          </p:cNvPicPr>
          <p:nvPr/>
        </p:nvPicPr>
        <p:blipFill>
          <a:blip r:embed="rId4"/>
          <a:stretch>
            <a:fillRect/>
          </a:stretch>
        </p:blipFill>
        <p:spPr>
          <a:xfrm>
            <a:off x="320850" y="9334500"/>
            <a:ext cx="1749908" cy="4759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p:nvPr/>
        </p:nvSpPr>
        <p:spPr>
          <a:xfrm>
            <a:off x="208950" y="6189863"/>
            <a:ext cx="7298700" cy="2928737"/>
          </a:xfrm>
          <a:prstGeom prst="roundRect">
            <a:avLst>
              <a:gd name="adj" fmla="val 4055"/>
            </a:avLst>
          </a:prstGeom>
          <a:solidFill>
            <a:srgbClr val="EDEF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7"/>
          <p:cNvSpPr txBox="1">
            <a:spLocks noGrp="1"/>
          </p:cNvSpPr>
          <p:nvPr>
            <p:ph type="title"/>
          </p:nvPr>
        </p:nvSpPr>
        <p:spPr>
          <a:xfrm>
            <a:off x="264900" y="26817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Program Objectives &amp; Features</a:t>
            </a:r>
            <a:endParaRPr sz="1400" b="1">
              <a:latin typeface="Montserrat"/>
              <a:ea typeface="Montserrat"/>
              <a:cs typeface="Montserrat"/>
              <a:sym typeface="Montserrat"/>
            </a:endParaRPr>
          </a:p>
        </p:txBody>
      </p:sp>
      <p:sp>
        <p:nvSpPr>
          <p:cNvPr id="96" name="Google Shape;96;p17"/>
          <p:cNvSpPr txBox="1">
            <a:spLocks noGrp="1"/>
          </p:cNvSpPr>
          <p:nvPr>
            <p:ph type="body" idx="1"/>
          </p:nvPr>
        </p:nvSpPr>
        <p:spPr>
          <a:xfrm>
            <a:off x="151150" y="803199"/>
            <a:ext cx="7242600" cy="5275139"/>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dirty="0">
                <a:solidFill>
                  <a:srgbClr val="0069FF"/>
                </a:solidFill>
                <a:latin typeface="Montserrat"/>
                <a:ea typeface="Montserrat"/>
                <a:cs typeface="Montserrat"/>
                <a:sym typeface="Montserrat"/>
              </a:rPr>
              <a:t>  </a:t>
            </a:r>
            <a:r>
              <a:rPr lang="en" b="1" dirty="0">
                <a:solidFill>
                  <a:srgbClr val="465CA9"/>
                </a:solidFill>
                <a:latin typeface="Montserrat"/>
                <a:ea typeface="Montserrat"/>
                <a:cs typeface="Montserrat"/>
                <a:sym typeface="Montserrat"/>
              </a:rPr>
              <a:t>Objectives</a:t>
            </a:r>
            <a:endParaRPr sz="1200" dirty="0">
              <a:solidFill>
                <a:srgbClr val="465CA9"/>
              </a:solidFill>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dirty="0">
                <a:solidFill>
                  <a:schemeClr val="tx1"/>
                </a:solidFill>
                <a:latin typeface="Montserrat"/>
                <a:ea typeface="Montserrat"/>
                <a:cs typeface="Montserrat"/>
                <a:sym typeface="Montserrat"/>
              </a:rPr>
              <a:t>Gain knowledge and skills in preparation for the CRCST and TS-C credentialing exams</a:t>
            </a:r>
            <a:endParaRPr sz="1100" dirty="0">
              <a:solidFill>
                <a:schemeClr val="tx1"/>
              </a:solidFill>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solidFill>
                  <a:schemeClr val="tx1"/>
                </a:solidFill>
                <a:latin typeface="Montserrat"/>
                <a:ea typeface="Montserrat"/>
                <a:cs typeface="Montserrat"/>
                <a:sym typeface="Montserrat"/>
              </a:rPr>
              <a:t>Discuss conduct and expectations of the allied health professional in a surgical environment</a:t>
            </a:r>
            <a:endParaRPr sz="1100" dirty="0">
              <a:solidFill>
                <a:schemeClr val="tx1"/>
              </a:solidFill>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solidFill>
                  <a:schemeClr val="tx1"/>
                </a:solidFill>
                <a:latin typeface="Montserrat"/>
                <a:ea typeface="Montserrat"/>
                <a:cs typeface="Montserrat"/>
                <a:sym typeface="Montserrat"/>
              </a:rPr>
              <a:t>Explain the role of the Surgical Technologist as a member of the surgical team</a:t>
            </a:r>
            <a:endParaRPr sz="1100" dirty="0">
              <a:solidFill>
                <a:schemeClr val="tx1"/>
              </a:solidFill>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solidFill>
                  <a:schemeClr val="tx1"/>
                </a:solidFill>
                <a:latin typeface="Montserrat"/>
                <a:ea typeface="Montserrat"/>
                <a:cs typeface="Montserrat"/>
                <a:sym typeface="Montserrat"/>
              </a:rPr>
              <a:t>Distinguish preoperative, intraoperative, and postoperative duties</a:t>
            </a:r>
            <a:endParaRPr sz="1100" dirty="0">
              <a:solidFill>
                <a:schemeClr val="tx1"/>
              </a:solidFill>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solidFill>
                  <a:schemeClr val="tx1"/>
                </a:solidFill>
                <a:latin typeface="Montserrat"/>
                <a:ea typeface="Montserrat"/>
                <a:cs typeface="Montserrat"/>
                <a:sym typeface="Montserrat"/>
              </a:rPr>
              <a:t>Discuss workplace safety, infection control, handwashing, and use of personal protective equipment (PPE)</a:t>
            </a:r>
            <a:endParaRPr sz="1100" dirty="0">
              <a:solidFill>
                <a:schemeClr val="tx1"/>
              </a:solidFill>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solidFill>
                  <a:schemeClr val="tx1"/>
                </a:solidFill>
                <a:latin typeface="Montserrat"/>
                <a:ea typeface="Montserrat"/>
                <a:cs typeface="Montserrat"/>
                <a:sym typeface="Montserrat"/>
              </a:rPr>
              <a:t>Demonstrate instrument identification and passing skills while assisting with surgical procedures</a:t>
            </a:r>
            <a:endParaRPr sz="1100" dirty="0">
              <a:solidFill>
                <a:schemeClr val="tx1"/>
              </a:solidFill>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solidFill>
                  <a:schemeClr val="tx1"/>
                </a:solidFill>
                <a:latin typeface="Montserrat"/>
                <a:ea typeface="Montserrat"/>
                <a:cs typeface="Montserrat"/>
                <a:sym typeface="Montserrat"/>
              </a:rPr>
              <a:t>Apply anatomy/physiology and medical terminology knowledge where applicable to surgical team communication</a:t>
            </a:r>
            <a:endParaRPr sz="1100" dirty="0">
              <a:solidFill>
                <a:schemeClr val="tx1"/>
              </a:solidFill>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solidFill>
                  <a:schemeClr val="tx1"/>
                </a:solidFill>
                <a:latin typeface="Montserrat"/>
                <a:ea typeface="Montserrat"/>
                <a:cs typeface="Montserrat"/>
                <a:sym typeface="Montserrat"/>
              </a:rPr>
              <a:t>Identify central service workflow processes from cleaning, decontamination, preparation, and packaging to sterilization and storage of surgical instruments and equipment</a:t>
            </a:r>
            <a:endParaRPr sz="1100" dirty="0">
              <a:solidFill>
                <a:schemeClr val="tx1"/>
              </a:solidFill>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solidFill>
                  <a:schemeClr val="tx1"/>
                </a:solidFill>
                <a:latin typeface="Montserrat"/>
                <a:ea typeface="Montserrat"/>
                <a:cs typeface="Montserrat"/>
                <a:sym typeface="Montserrat"/>
              </a:rPr>
              <a:t>Differentiate methods of quality control and assurance and the necessity of central service process documentation.</a:t>
            </a: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solidFill>
                  <a:schemeClr val="tx1"/>
                </a:solidFill>
                <a:latin typeface="Montserrat"/>
                <a:ea typeface="Montserrat"/>
                <a:cs typeface="Montserrat"/>
                <a:sym typeface="Montserrat"/>
              </a:rPr>
              <a:t>Students receive ongoing support and guidance from a team of instructors, advisors, and online mentors. The registration and cost for the certification exam (CRSCT and TS-C) is covered by MedCerts. For additional information, visit </a:t>
            </a:r>
            <a:r>
              <a:rPr lang="en" sz="1100" dirty="0" err="1">
                <a:solidFill>
                  <a:schemeClr val="tx1"/>
                </a:solidFill>
                <a:latin typeface="Montserrat"/>
                <a:ea typeface="Montserrat"/>
                <a:cs typeface="Montserrat"/>
                <a:sym typeface="Montserrat"/>
              </a:rPr>
              <a:t>medcerts.com</a:t>
            </a:r>
            <a:r>
              <a:rPr lang="en" sz="1100" dirty="0">
                <a:solidFill>
                  <a:schemeClr val="tx1"/>
                </a:solidFill>
                <a:latin typeface="Montserrat"/>
                <a:ea typeface="Montserrat"/>
                <a:cs typeface="Montserrat"/>
                <a:sym typeface="Montserrat"/>
              </a:rPr>
              <a:t>.</a:t>
            </a:r>
            <a:endParaRPr b="1" dirty="0">
              <a:solidFill>
                <a:schemeClr val="tx1"/>
              </a:solidFill>
              <a:latin typeface="Montserrat"/>
              <a:ea typeface="Montserrat"/>
              <a:cs typeface="Montserrat"/>
              <a:sym typeface="Montserrat"/>
            </a:endParaRPr>
          </a:p>
        </p:txBody>
      </p:sp>
      <p:cxnSp>
        <p:nvCxnSpPr>
          <p:cNvPr id="97" name="Google Shape;97;p17"/>
          <p:cNvCxnSpPr/>
          <p:nvPr/>
        </p:nvCxnSpPr>
        <p:spPr>
          <a:xfrm>
            <a:off x="320850" y="866438"/>
            <a:ext cx="7130700" cy="0"/>
          </a:xfrm>
          <a:prstGeom prst="straightConnector1">
            <a:avLst/>
          </a:prstGeom>
          <a:noFill/>
          <a:ln w="28575" cap="flat" cmpd="sng">
            <a:solidFill>
              <a:srgbClr val="465CA9"/>
            </a:solidFill>
            <a:prstDash val="solid"/>
            <a:round/>
            <a:headEnd type="none" w="med" len="med"/>
            <a:tailEnd type="none" w="med" len="med"/>
          </a:ln>
        </p:spPr>
      </p:cxnSp>
      <p:sp>
        <p:nvSpPr>
          <p:cNvPr id="99" name="Google Shape;99;p17"/>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7"/>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5</a:t>
            </a:fld>
            <a:endParaRPr b="1">
              <a:latin typeface="Montserrat"/>
              <a:ea typeface="Montserrat"/>
              <a:cs typeface="Montserrat"/>
              <a:sym typeface="Montserrat"/>
            </a:endParaRPr>
          </a:p>
        </p:txBody>
      </p:sp>
      <p:pic>
        <p:nvPicPr>
          <p:cNvPr id="2" name="Picture 1" descr="A black background with white text&#10;&#10;Description automatically generated">
            <a:extLst>
              <a:ext uri="{FF2B5EF4-FFF2-40B4-BE49-F238E27FC236}">
                <a16:creationId xmlns:a16="http://schemas.microsoft.com/office/drawing/2014/main" id="{7D2450F4-8E35-D1AF-8503-8D7BD91572EE}"/>
              </a:ext>
            </a:extLst>
          </p:cNvPr>
          <p:cNvPicPr>
            <a:picLocks noChangeAspect="1"/>
          </p:cNvPicPr>
          <p:nvPr/>
        </p:nvPicPr>
        <p:blipFill>
          <a:blip r:embed="rId3"/>
          <a:stretch>
            <a:fillRect/>
          </a:stretch>
        </p:blipFill>
        <p:spPr>
          <a:xfrm>
            <a:off x="320850" y="9334500"/>
            <a:ext cx="1749908" cy="475975"/>
          </a:xfrm>
          <a:prstGeom prst="rect">
            <a:avLst/>
          </a:prstGeom>
        </p:spPr>
      </p:pic>
      <p:sp>
        <p:nvSpPr>
          <p:cNvPr id="4" name="Google Shape;96;p17">
            <a:extLst>
              <a:ext uri="{FF2B5EF4-FFF2-40B4-BE49-F238E27FC236}">
                <a16:creationId xmlns:a16="http://schemas.microsoft.com/office/drawing/2014/main" id="{2173A299-1B05-B813-6089-24FA525F29B1}"/>
              </a:ext>
            </a:extLst>
          </p:cNvPr>
          <p:cNvSpPr txBox="1">
            <a:spLocks/>
          </p:cNvSpPr>
          <p:nvPr/>
        </p:nvSpPr>
        <p:spPr>
          <a:xfrm>
            <a:off x="320850" y="6134101"/>
            <a:ext cx="7072900" cy="292873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13000"/>
              </a:lnSpc>
              <a:spcBef>
                <a:spcPts val="1200"/>
              </a:spcBef>
              <a:buFont typeface="Arial"/>
              <a:buNone/>
            </a:pPr>
            <a:r>
              <a:rPr lang="en-US" b="1" dirty="0">
                <a:solidFill>
                  <a:srgbClr val="465CA9"/>
                </a:solidFill>
                <a:latin typeface="Montserrat"/>
                <a:ea typeface="Montserrat"/>
                <a:cs typeface="Montserrat"/>
                <a:sym typeface="Montserrat"/>
              </a:rPr>
              <a:t>Features</a:t>
            </a:r>
          </a:p>
          <a:p>
            <a:pPr indent="-298450">
              <a:lnSpc>
                <a:spcPct val="150000"/>
              </a:lnSpc>
              <a:spcBef>
                <a:spcPts val="1200"/>
              </a:spcBef>
              <a:buSzPts val="1100"/>
              <a:buFont typeface="Montserrat"/>
              <a:buChar char="●"/>
            </a:pPr>
            <a:r>
              <a:rPr lang="en-US" sz="1100" dirty="0">
                <a:solidFill>
                  <a:schemeClr val="tx1"/>
                </a:solidFill>
                <a:latin typeface="Montserrat"/>
                <a:ea typeface="Montserrat"/>
                <a:cs typeface="Montserrat"/>
                <a:sym typeface="Montserrat"/>
              </a:rPr>
              <a:t>Comprehensive New Student Orientation</a:t>
            </a:r>
          </a:p>
          <a:p>
            <a:pPr indent="-298450">
              <a:lnSpc>
                <a:spcPct val="150000"/>
              </a:lnSpc>
              <a:buSzPts val="1100"/>
              <a:buFont typeface="Montserrat"/>
              <a:buChar char="●"/>
            </a:pPr>
            <a:r>
              <a:rPr lang="en-US" sz="1100" dirty="0">
                <a:solidFill>
                  <a:schemeClr val="tx1"/>
                </a:solidFill>
                <a:latin typeface="Montserrat"/>
                <a:ea typeface="Montserrat"/>
                <a:cs typeface="Montserrat"/>
                <a:sym typeface="Montserrat"/>
              </a:rPr>
              <a:t>An assigned Student Support Specialist who provides 1:1 support from start to finish.</a:t>
            </a:r>
          </a:p>
          <a:p>
            <a:pPr indent="-298450">
              <a:lnSpc>
                <a:spcPct val="150000"/>
              </a:lnSpc>
              <a:buSzPts val="1100"/>
              <a:buFont typeface="Montserrat"/>
              <a:buChar char="●"/>
            </a:pPr>
            <a:r>
              <a:rPr lang="en-US" sz="1100" dirty="0">
                <a:solidFill>
                  <a:schemeClr val="tx1"/>
                </a:solidFill>
                <a:latin typeface="Montserrat"/>
                <a:ea typeface="Montserrat"/>
                <a:cs typeface="Montserrat"/>
                <a:sym typeface="Montserrat"/>
              </a:rPr>
              <a:t>Professional support offered through on-demand subject matter experts</a:t>
            </a:r>
          </a:p>
          <a:p>
            <a:pPr indent="-298450">
              <a:lnSpc>
                <a:spcPct val="150000"/>
              </a:lnSpc>
              <a:buSzPts val="1100"/>
              <a:buFont typeface="Montserrat"/>
              <a:buChar char="●"/>
            </a:pPr>
            <a:r>
              <a:rPr lang="en-US" sz="1100" dirty="0">
                <a:solidFill>
                  <a:schemeClr val="tx1"/>
                </a:solidFill>
                <a:latin typeface="Montserrat"/>
                <a:ea typeface="Montserrat"/>
                <a:cs typeface="Montserrat"/>
                <a:sym typeface="Montserrat"/>
              </a:rPr>
              <a:t>12-Month Access to Online Training</a:t>
            </a:r>
          </a:p>
          <a:p>
            <a:pPr indent="-298450">
              <a:lnSpc>
                <a:spcPct val="150000"/>
              </a:lnSpc>
              <a:buSzPts val="1100"/>
              <a:buFont typeface="Montserrat"/>
              <a:buChar char="●"/>
            </a:pPr>
            <a:r>
              <a:rPr lang="en-US" sz="1100" dirty="0">
                <a:solidFill>
                  <a:schemeClr val="tx1"/>
                </a:solidFill>
                <a:latin typeface="Montserrat"/>
                <a:ea typeface="Montserrat"/>
                <a:cs typeface="Montserrat"/>
                <a:sym typeface="Montserrat"/>
              </a:rPr>
              <a:t>Flexible scheduling that allows you to learn at your own pace</a:t>
            </a:r>
          </a:p>
          <a:p>
            <a:pPr indent="-298450">
              <a:lnSpc>
                <a:spcPct val="150000"/>
              </a:lnSpc>
              <a:buSzPts val="1100"/>
              <a:buFont typeface="Montserrat"/>
              <a:buChar char="●"/>
            </a:pPr>
            <a:r>
              <a:rPr lang="en-US" sz="1100" dirty="0">
                <a:solidFill>
                  <a:schemeClr val="tx1"/>
                </a:solidFill>
                <a:latin typeface="Montserrat"/>
                <a:ea typeface="Montserrat"/>
                <a:cs typeface="Montserrat"/>
                <a:sym typeface="Montserrat"/>
              </a:rPr>
              <a:t>Certification Exam Payment and Registration</a:t>
            </a:r>
          </a:p>
          <a:p>
            <a:pPr indent="-298450">
              <a:lnSpc>
                <a:spcPct val="150000"/>
              </a:lnSpc>
              <a:buSzPts val="1100"/>
              <a:buFont typeface="Montserrat"/>
              <a:buChar char="●"/>
            </a:pPr>
            <a:r>
              <a:rPr lang="en-US" sz="1100" dirty="0">
                <a:solidFill>
                  <a:schemeClr val="tx1"/>
                </a:solidFill>
                <a:latin typeface="Montserrat"/>
                <a:ea typeface="Montserrat"/>
                <a:cs typeface="Montserrat"/>
                <a:sym typeface="Montserrat"/>
              </a:rPr>
              <a:t>Exam Preparation Support</a:t>
            </a:r>
          </a:p>
          <a:p>
            <a:pPr indent="-298450">
              <a:lnSpc>
                <a:spcPct val="150000"/>
              </a:lnSpc>
              <a:buSzPts val="1100"/>
              <a:buFont typeface="Montserrat"/>
              <a:buChar char="●"/>
            </a:pPr>
            <a:r>
              <a:rPr lang="en-US" sz="1100" dirty="0">
                <a:solidFill>
                  <a:schemeClr val="tx1"/>
                </a:solidFill>
                <a:latin typeface="Montserrat"/>
                <a:ea typeface="Montserrat"/>
                <a:cs typeface="Montserrat"/>
                <a:sym typeface="Montserrat"/>
              </a:rPr>
              <a:t>Career Services and Experiential Learning Support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8"/>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Equipment &amp; Courseware/eBooks</a:t>
            </a:r>
            <a:endParaRPr sz="1400" b="1">
              <a:latin typeface="Montserrat"/>
              <a:ea typeface="Montserrat"/>
              <a:cs typeface="Montserrat"/>
              <a:sym typeface="Montserrat"/>
            </a:endParaRPr>
          </a:p>
        </p:txBody>
      </p:sp>
      <p:sp>
        <p:nvSpPr>
          <p:cNvPr id="106" name="Google Shape;106;p18"/>
          <p:cNvSpPr txBox="1">
            <a:spLocks noGrp="1"/>
          </p:cNvSpPr>
          <p:nvPr>
            <p:ph type="body" idx="1"/>
          </p:nvPr>
        </p:nvSpPr>
        <p:spPr>
          <a:xfrm>
            <a:off x="208950" y="1116099"/>
            <a:ext cx="7242600" cy="18930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dirty="0">
                <a:solidFill>
                  <a:schemeClr val="tx1"/>
                </a:solidFill>
                <a:latin typeface="Montserrat"/>
                <a:ea typeface="Montserrat"/>
                <a:cs typeface="Montserrat"/>
                <a:sym typeface="Montserrat"/>
              </a:rPr>
              <a:t>MedCerts provides all required courseware, student guides, study guides, and other program supplements and resources. In addition to the online video content, students will be provided access to all relevant labs and online/offline resources as necessary to complete the program. Students must have (or have access to) a computer with high-speed internet (minimum 1.5 Mbps).</a:t>
            </a:r>
            <a:endParaRPr b="1" dirty="0">
              <a:solidFill>
                <a:schemeClr val="tx1"/>
              </a:solidFill>
              <a:latin typeface="Montserrat"/>
              <a:ea typeface="Montserrat"/>
              <a:cs typeface="Montserrat"/>
              <a:sym typeface="Montserrat"/>
            </a:endParaRPr>
          </a:p>
          <a:p>
            <a:pPr marL="0" lvl="0" indent="0" algn="l" rtl="0">
              <a:lnSpc>
                <a:spcPct val="113000"/>
              </a:lnSpc>
              <a:spcBef>
                <a:spcPts val="1200"/>
              </a:spcBef>
              <a:spcAft>
                <a:spcPts val="0"/>
              </a:spcAft>
              <a:buNone/>
            </a:pPr>
            <a:r>
              <a:rPr lang="en" b="1" dirty="0">
                <a:solidFill>
                  <a:srgbClr val="465CA9"/>
                </a:solidFill>
                <a:latin typeface="Montserrat"/>
                <a:ea typeface="Montserrat"/>
                <a:cs typeface="Montserrat"/>
                <a:sym typeface="Montserrat"/>
              </a:rPr>
              <a:t>Program Components Include</a:t>
            </a:r>
            <a:endParaRPr b="1" dirty="0">
              <a:solidFill>
                <a:srgbClr val="465CA9"/>
              </a:solidFill>
              <a:latin typeface="Montserrat"/>
              <a:ea typeface="Montserrat"/>
              <a:cs typeface="Montserrat"/>
              <a:sym typeface="Montserrat"/>
            </a:endParaRPr>
          </a:p>
          <a:p>
            <a:pPr marL="0" lvl="0" indent="0" algn="l" rtl="0">
              <a:lnSpc>
                <a:spcPct val="150000"/>
              </a:lnSpc>
              <a:spcBef>
                <a:spcPts val="1200"/>
              </a:spcBef>
              <a:spcAft>
                <a:spcPts val="0"/>
              </a:spcAft>
              <a:buNone/>
            </a:pPr>
            <a:endParaRPr sz="1200" dirty="0">
              <a:latin typeface="Montserrat"/>
              <a:ea typeface="Montserrat"/>
              <a:cs typeface="Montserrat"/>
              <a:sym typeface="Montserrat"/>
            </a:endParaRPr>
          </a:p>
        </p:txBody>
      </p:sp>
      <p:cxnSp>
        <p:nvCxnSpPr>
          <p:cNvPr id="107" name="Google Shape;107;p18"/>
          <p:cNvCxnSpPr/>
          <p:nvPr/>
        </p:nvCxnSpPr>
        <p:spPr>
          <a:xfrm>
            <a:off x="320850" y="1031725"/>
            <a:ext cx="7130700" cy="0"/>
          </a:xfrm>
          <a:prstGeom prst="straightConnector1">
            <a:avLst/>
          </a:prstGeom>
          <a:noFill/>
          <a:ln w="28575" cap="flat" cmpd="sng">
            <a:solidFill>
              <a:srgbClr val="465CA9"/>
            </a:solidFill>
            <a:prstDash val="solid"/>
            <a:round/>
            <a:headEnd type="none" w="med" len="med"/>
            <a:tailEnd type="none" w="med" len="med"/>
          </a:ln>
        </p:spPr>
      </p:cxnSp>
      <p:sp>
        <p:nvSpPr>
          <p:cNvPr id="109" name="Google Shape;109;p18"/>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18"/>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6</a:t>
            </a:fld>
            <a:endParaRPr b="1">
              <a:latin typeface="Montserrat"/>
              <a:ea typeface="Montserrat"/>
              <a:cs typeface="Montserrat"/>
              <a:sym typeface="Montserrat"/>
            </a:endParaRPr>
          </a:p>
        </p:txBody>
      </p:sp>
      <p:sp>
        <p:nvSpPr>
          <p:cNvPr id="117" name="Google Shape;117;p18"/>
          <p:cNvSpPr txBox="1"/>
          <p:nvPr/>
        </p:nvSpPr>
        <p:spPr>
          <a:xfrm>
            <a:off x="208950" y="2818600"/>
            <a:ext cx="3633600" cy="5708100"/>
          </a:xfrm>
          <a:prstGeom prst="rect">
            <a:avLst/>
          </a:prstGeom>
          <a:noFill/>
          <a:ln>
            <a:noFill/>
          </a:ln>
        </p:spPr>
        <p:txBody>
          <a:bodyPr spcFirstLastPara="1" wrap="square" lIns="91425" tIns="91425" rIns="91425" bIns="91425" anchor="t" anchorCtr="0">
            <a:noAutofit/>
          </a:bodyPr>
          <a:lstStyle/>
          <a:p>
            <a:pPr marL="457200" lvl="0" indent="-292100" algn="l" rtl="0">
              <a:lnSpc>
                <a:spcPct val="150000"/>
              </a:lnSpc>
              <a:spcBef>
                <a:spcPts val="0"/>
              </a:spcBef>
              <a:spcAft>
                <a:spcPts val="0"/>
              </a:spcAft>
              <a:buClr>
                <a:schemeClr val="dk2"/>
              </a:buClr>
              <a:buSzPts val="1000"/>
              <a:buFont typeface="Montserrat"/>
              <a:buChar char="●"/>
            </a:pPr>
            <a:r>
              <a:rPr lang="en" sz="1000" u="sng" dirty="0">
                <a:solidFill>
                  <a:schemeClr val="tx1"/>
                </a:solidFill>
                <a:latin typeface="Montserrat"/>
                <a:ea typeface="Montserrat"/>
                <a:cs typeface="Montserrat"/>
                <a:sym typeface="Montserrat"/>
              </a:rPr>
              <a:t>Professionalism for Allied Health</a:t>
            </a:r>
            <a:r>
              <a:rPr lang="en" sz="1000" dirty="0">
                <a:solidFill>
                  <a:schemeClr val="tx1"/>
                </a:solidFill>
                <a:latin typeface="Montserrat"/>
                <a:ea typeface="Montserrat"/>
                <a:cs typeface="Montserrat"/>
                <a:sym typeface="Montserrat"/>
              </a:rPr>
              <a:t> (MedCerts) Recorded Video-Based Lecture/Instruction</a:t>
            </a:r>
            <a:endParaRPr sz="1000" dirty="0">
              <a:solidFill>
                <a:schemeClr val="tx1"/>
              </a:solidFill>
              <a:latin typeface="Montserrat"/>
              <a:ea typeface="Montserrat"/>
              <a:cs typeface="Montserrat"/>
              <a:sym typeface="Montserrat"/>
            </a:endParaRPr>
          </a:p>
          <a:p>
            <a:pPr marL="457200" lvl="0" indent="-292100" algn="l" rtl="0">
              <a:lnSpc>
                <a:spcPct val="150000"/>
              </a:lnSpc>
              <a:spcBef>
                <a:spcPts val="0"/>
              </a:spcBef>
              <a:spcAft>
                <a:spcPts val="0"/>
              </a:spcAft>
              <a:buClr>
                <a:schemeClr val="dk2"/>
              </a:buClr>
              <a:buSzPts val="1000"/>
              <a:buFont typeface="Montserrat"/>
              <a:buChar char="●"/>
            </a:pPr>
            <a:r>
              <a:rPr lang="en" sz="1000" u="sng" dirty="0">
                <a:solidFill>
                  <a:schemeClr val="tx1"/>
                </a:solidFill>
                <a:latin typeface="Montserrat"/>
                <a:ea typeface="Montserrat"/>
                <a:cs typeface="Montserrat"/>
                <a:sym typeface="Montserrat"/>
              </a:rPr>
              <a:t>Professionalism for Allied Health</a:t>
            </a:r>
            <a:r>
              <a:rPr lang="en" sz="1000" dirty="0">
                <a:solidFill>
                  <a:schemeClr val="tx1"/>
                </a:solidFill>
                <a:latin typeface="Montserrat"/>
                <a:ea typeface="Montserrat"/>
                <a:cs typeface="Montserrat"/>
                <a:sym typeface="Montserrat"/>
              </a:rPr>
              <a:t> (MedCerts) Skill Presentations and Knowledge Checks</a:t>
            </a:r>
            <a:endParaRPr sz="1000" dirty="0">
              <a:solidFill>
                <a:schemeClr val="tx1"/>
              </a:solidFill>
              <a:latin typeface="Montserrat"/>
              <a:ea typeface="Montserrat"/>
              <a:cs typeface="Montserrat"/>
              <a:sym typeface="Montserrat"/>
            </a:endParaRPr>
          </a:p>
          <a:p>
            <a:pPr marL="457200" lvl="0" indent="-292100" algn="l" rtl="0">
              <a:lnSpc>
                <a:spcPct val="150000"/>
              </a:lnSpc>
              <a:spcBef>
                <a:spcPts val="0"/>
              </a:spcBef>
              <a:spcAft>
                <a:spcPts val="0"/>
              </a:spcAft>
              <a:buClr>
                <a:schemeClr val="dk2"/>
              </a:buClr>
              <a:buSzPts val="1000"/>
              <a:buFont typeface="Montserrat"/>
              <a:buChar char="●"/>
            </a:pPr>
            <a:r>
              <a:rPr lang="en" sz="1000" u="sng" dirty="0">
                <a:solidFill>
                  <a:schemeClr val="tx1"/>
                </a:solidFill>
                <a:latin typeface="Montserrat"/>
                <a:ea typeface="Montserrat"/>
                <a:cs typeface="Montserrat"/>
                <a:sym typeface="Montserrat"/>
              </a:rPr>
              <a:t>Professionalism for Allied Health Immersive 3D Environment</a:t>
            </a:r>
            <a:r>
              <a:rPr lang="en" sz="1000" dirty="0">
                <a:solidFill>
                  <a:schemeClr val="tx1"/>
                </a:solidFill>
                <a:latin typeface="Montserrat"/>
                <a:ea typeface="Montserrat"/>
                <a:cs typeface="Montserrat"/>
                <a:sym typeface="Montserrat"/>
              </a:rPr>
              <a:t> (MedCerts) Critical Thinking Interactivity</a:t>
            </a:r>
            <a:endParaRPr sz="1000" dirty="0">
              <a:solidFill>
                <a:schemeClr val="tx1"/>
              </a:solidFill>
              <a:latin typeface="Montserrat"/>
              <a:ea typeface="Montserrat"/>
              <a:cs typeface="Montserrat"/>
              <a:sym typeface="Montserrat"/>
            </a:endParaRPr>
          </a:p>
          <a:p>
            <a:pPr marL="457200" lvl="0" indent="-292100" algn="l" rtl="0">
              <a:lnSpc>
                <a:spcPct val="150000"/>
              </a:lnSpc>
              <a:spcBef>
                <a:spcPts val="0"/>
              </a:spcBef>
              <a:spcAft>
                <a:spcPts val="0"/>
              </a:spcAft>
              <a:buClr>
                <a:schemeClr val="dk2"/>
              </a:buClr>
              <a:buSzPts val="1000"/>
              <a:buFont typeface="Montserrat"/>
              <a:buChar char="●"/>
            </a:pPr>
            <a:r>
              <a:rPr lang="en" sz="1000" u="sng" dirty="0">
                <a:solidFill>
                  <a:schemeClr val="tx1"/>
                </a:solidFill>
                <a:latin typeface="Montserrat"/>
                <a:ea typeface="Montserrat"/>
                <a:cs typeface="Montserrat"/>
                <a:sym typeface="Montserrat"/>
              </a:rPr>
              <a:t>Introduction to Human Anatomy &amp; Medical Terminology</a:t>
            </a:r>
            <a:r>
              <a:rPr lang="en" sz="1000" dirty="0">
                <a:solidFill>
                  <a:schemeClr val="tx1"/>
                </a:solidFill>
                <a:latin typeface="Montserrat"/>
                <a:ea typeface="Montserrat"/>
                <a:cs typeface="Montserrat"/>
                <a:sym typeface="Montserrat"/>
              </a:rPr>
              <a:t> (MedCerts) Recorded Video-Based Lecture/Instruction</a:t>
            </a:r>
            <a:endParaRPr sz="1000" dirty="0">
              <a:solidFill>
                <a:schemeClr val="tx1"/>
              </a:solidFill>
              <a:latin typeface="Montserrat"/>
              <a:ea typeface="Montserrat"/>
              <a:cs typeface="Montserrat"/>
              <a:sym typeface="Montserrat"/>
            </a:endParaRPr>
          </a:p>
          <a:p>
            <a:pPr marL="457200" lvl="0" indent="-292100" algn="l" rtl="0">
              <a:lnSpc>
                <a:spcPct val="150000"/>
              </a:lnSpc>
              <a:spcBef>
                <a:spcPts val="0"/>
              </a:spcBef>
              <a:spcAft>
                <a:spcPts val="0"/>
              </a:spcAft>
              <a:buClr>
                <a:schemeClr val="dk2"/>
              </a:buClr>
              <a:buSzPts val="1000"/>
              <a:buFont typeface="Montserrat"/>
              <a:buChar char="●"/>
            </a:pPr>
            <a:r>
              <a:rPr lang="en" sz="1000" u="sng" dirty="0">
                <a:solidFill>
                  <a:schemeClr val="tx1"/>
                </a:solidFill>
                <a:latin typeface="Montserrat"/>
                <a:ea typeface="Montserrat"/>
                <a:cs typeface="Montserrat"/>
                <a:sym typeface="Montserrat"/>
              </a:rPr>
              <a:t>Introduction to Human Anatomy &amp; Medical Terminology: A Course Companion</a:t>
            </a:r>
            <a:r>
              <a:rPr lang="en" sz="1000" dirty="0">
                <a:solidFill>
                  <a:schemeClr val="tx1"/>
                </a:solidFill>
                <a:latin typeface="Montserrat"/>
                <a:ea typeface="Montserrat"/>
                <a:cs typeface="Montserrat"/>
                <a:sym typeface="Montserrat"/>
              </a:rPr>
              <a:t> (Reuter, Weiss) MedCerts 1st Edition </a:t>
            </a:r>
            <a:r>
              <a:rPr lang="en" sz="1000" dirty="0" err="1">
                <a:solidFill>
                  <a:schemeClr val="tx1"/>
                </a:solidFill>
                <a:latin typeface="Montserrat"/>
                <a:ea typeface="Montserrat"/>
                <a:cs typeface="Montserrat"/>
                <a:sym typeface="Montserrat"/>
              </a:rPr>
              <a:t>eText</a:t>
            </a:r>
            <a:r>
              <a:rPr lang="en" sz="1000" dirty="0">
                <a:solidFill>
                  <a:schemeClr val="tx1"/>
                </a:solidFill>
                <a:latin typeface="Montserrat"/>
                <a:ea typeface="Montserrat"/>
                <a:cs typeface="Montserrat"/>
                <a:sym typeface="Montserrat"/>
              </a:rPr>
              <a:t> and Workbook</a:t>
            </a:r>
            <a:endParaRPr sz="1000" dirty="0">
              <a:solidFill>
                <a:schemeClr val="tx1"/>
              </a:solidFill>
              <a:latin typeface="Montserrat"/>
              <a:ea typeface="Montserrat"/>
              <a:cs typeface="Montserrat"/>
              <a:sym typeface="Montserrat"/>
            </a:endParaRPr>
          </a:p>
          <a:p>
            <a:pPr marL="457200" lvl="0" indent="-292100" algn="l" rtl="0">
              <a:lnSpc>
                <a:spcPct val="150000"/>
              </a:lnSpc>
              <a:spcBef>
                <a:spcPts val="0"/>
              </a:spcBef>
              <a:spcAft>
                <a:spcPts val="0"/>
              </a:spcAft>
              <a:buClr>
                <a:schemeClr val="dk2"/>
              </a:buClr>
              <a:buSzPts val="1000"/>
              <a:buFont typeface="Montserrat"/>
              <a:buChar char="●"/>
            </a:pPr>
            <a:r>
              <a:rPr lang="en" sz="1000" u="sng" dirty="0">
                <a:solidFill>
                  <a:schemeClr val="tx1"/>
                </a:solidFill>
                <a:latin typeface="Montserrat"/>
                <a:ea typeface="Montserrat"/>
                <a:cs typeface="Montserrat"/>
                <a:sym typeface="Montserrat"/>
              </a:rPr>
              <a:t>A&amp;P with Medical Terms Flashcards </a:t>
            </a:r>
            <a:r>
              <a:rPr lang="en" sz="1000" dirty="0">
                <a:solidFill>
                  <a:schemeClr val="tx1"/>
                </a:solidFill>
                <a:latin typeface="Montserrat"/>
                <a:ea typeface="Montserrat"/>
                <a:cs typeface="Montserrat"/>
                <a:sym typeface="Montserrat"/>
              </a:rPr>
              <a:t>(MedCerts)</a:t>
            </a:r>
            <a:endParaRPr sz="1000" dirty="0">
              <a:solidFill>
                <a:schemeClr val="tx1"/>
              </a:solidFill>
              <a:latin typeface="Montserrat"/>
              <a:ea typeface="Montserrat"/>
              <a:cs typeface="Montserrat"/>
              <a:sym typeface="Montserrat"/>
            </a:endParaRPr>
          </a:p>
          <a:p>
            <a:pPr marL="457200" lvl="0" indent="-292100" algn="l" rtl="0">
              <a:lnSpc>
                <a:spcPct val="150000"/>
              </a:lnSpc>
              <a:spcBef>
                <a:spcPts val="0"/>
              </a:spcBef>
              <a:spcAft>
                <a:spcPts val="0"/>
              </a:spcAft>
              <a:buClr>
                <a:schemeClr val="dk2"/>
              </a:buClr>
              <a:buSzPts val="1000"/>
              <a:buFont typeface="Montserrat"/>
              <a:buChar char="●"/>
            </a:pPr>
            <a:r>
              <a:rPr lang="en" sz="1000" u="sng" dirty="0">
                <a:solidFill>
                  <a:schemeClr val="tx1"/>
                </a:solidFill>
                <a:latin typeface="Montserrat"/>
                <a:ea typeface="Montserrat"/>
                <a:cs typeface="Montserrat"/>
                <a:sym typeface="Montserrat"/>
              </a:rPr>
              <a:t>Central Service Technical Manual </a:t>
            </a:r>
            <a:r>
              <a:rPr lang="en" sz="1000" dirty="0">
                <a:solidFill>
                  <a:schemeClr val="tx1"/>
                </a:solidFill>
                <a:latin typeface="Montserrat"/>
                <a:ea typeface="Montserrat"/>
                <a:cs typeface="Montserrat"/>
                <a:sym typeface="Montserrat"/>
              </a:rPr>
              <a:t>(Healthcare Sterile Processing Association) Copyright 2016, 8th Edition Textbook </a:t>
            </a:r>
            <a:endParaRPr sz="1000" dirty="0">
              <a:solidFill>
                <a:schemeClr val="tx1"/>
              </a:solidFill>
              <a:latin typeface="Montserrat"/>
              <a:ea typeface="Montserrat"/>
              <a:cs typeface="Montserrat"/>
              <a:sym typeface="Montserrat"/>
            </a:endParaRPr>
          </a:p>
          <a:p>
            <a:pPr marL="457200" lvl="0" indent="-292100" algn="l" rtl="0">
              <a:lnSpc>
                <a:spcPct val="150000"/>
              </a:lnSpc>
              <a:spcBef>
                <a:spcPts val="0"/>
              </a:spcBef>
              <a:spcAft>
                <a:spcPts val="0"/>
              </a:spcAft>
              <a:buClr>
                <a:schemeClr val="dk2"/>
              </a:buClr>
              <a:buSzPts val="1000"/>
              <a:buFont typeface="Montserrat"/>
              <a:buChar char="●"/>
            </a:pPr>
            <a:r>
              <a:rPr lang="en" sz="1000" u="sng" dirty="0">
                <a:solidFill>
                  <a:schemeClr val="tx1"/>
                </a:solidFill>
                <a:latin typeface="Montserrat"/>
                <a:ea typeface="Montserrat"/>
                <a:cs typeface="Montserrat"/>
                <a:sym typeface="Montserrat"/>
              </a:rPr>
              <a:t>Sterile Processing</a:t>
            </a:r>
            <a:r>
              <a:rPr lang="en" sz="1000" dirty="0">
                <a:solidFill>
                  <a:schemeClr val="tx1"/>
                </a:solidFill>
                <a:latin typeface="Montserrat"/>
                <a:ea typeface="Montserrat"/>
                <a:cs typeface="Montserrat"/>
                <a:sym typeface="Montserrat"/>
              </a:rPr>
              <a:t> (MedCerts) Recorded Video-Based Lecture/Instruction</a:t>
            </a:r>
            <a:endParaRPr sz="1000" dirty="0">
              <a:solidFill>
                <a:schemeClr val="tx1"/>
              </a:solidFill>
              <a:latin typeface="Montserrat"/>
              <a:ea typeface="Montserrat"/>
              <a:cs typeface="Montserrat"/>
              <a:sym typeface="Montserrat"/>
            </a:endParaRPr>
          </a:p>
          <a:p>
            <a:pPr marL="457200" lvl="0" indent="-292100" algn="l" rtl="0">
              <a:lnSpc>
                <a:spcPct val="150000"/>
              </a:lnSpc>
              <a:spcBef>
                <a:spcPts val="0"/>
              </a:spcBef>
              <a:spcAft>
                <a:spcPts val="0"/>
              </a:spcAft>
              <a:buClr>
                <a:schemeClr val="dk2"/>
              </a:buClr>
              <a:buSzPts val="1000"/>
              <a:buFont typeface="Montserrat"/>
              <a:buChar char="●"/>
            </a:pPr>
            <a:r>
              <a:rPr lang="en" sz="1000" u="sng" dirty="0">
                <a:solidFill>
                  <a:schemeClr val="tx1"/>
                </a:solidFill>
                <a:latin typeface="Montserrat"/>
                <a:ea typeface="Montserrat"/>
                <a:cs typeface="Montserrat"/>
                <a:sym typeface="Montserrat"/>
              </a:rPr>
              <a:t>Sterile Processing Interactivities </a:t>
            </a:r>
            <a:r>
              <a:rPr lang="en" sz="1000" dirty="0">
                <a:solidFill>
                  <a:schemeClr val="tx1"/>
                </a:solidFill>
                <a:latin typeface="Montserrat"/>
                <a:ea typeface="Montserrat"/>
                <a:cs typeface="Montserrat"/>
                <a:sym typeface="Montserrat"/>
              </a:rPr>
              <a:t>(MedCerts) 3D Environment for skill practice</a:t>
            </a:r>
            <a:endParaRPr sz="1000" u="sng" dirty="0">
              <a:solidFill>
                <a:schemeClr val="tx1"/>
              </a:solidFill>
              <a:latin typeface="Montserrat"/>
              <a:ea typeface="Montserrat"/>
              <a:cs typeface="Montserrat"/>
              <a:sym typeface="Montserrat"/>
            </a:endParaRPr>
          </a:p>
          <a:p>
            <a:pPr marL="457200" lvl="0" indent="-292100" algn="l" rtl="0">
              <a:lnSpc>
                <a:spcPct val="150000"/>
              </a:lnSpc>
              <a:spcBef>
                <a:spcPts val="0"/>
              </a:spcBef>
              <a:spcAft>
                <a:spcPts val="0"/>
              </a:spcAft>
              <a:buClr>
                <a:schemeClr val="dk2"/>
              </a:buClr>
              <a:buSzPts val="1000"/>
              <a:buFont typeface="Montserrat"/>
              <a:buChar char="●"/>
            </a:pPr>
            <a:r>
              <a:rPr lang="en" sz="1000" u="sng" dirty="0">
                <a:solidFill>
                  <a:schemeClr val="tx1"/>
                </a:solidFill>
                <a:latin typeface="Montserrat"/>
                <a:ea typeface="Montserrat"/>
                <a:cs typeface="Montserrat"/>
                <a:sym typeface="Montserrat"/>
              </a:rPr>
              <a:t>Sterile Processing Interactive Skill Activities </a:t>
            </a:r>
            <a:r>
              <a:rPr lang="en" sz="1000" dirty="0">
                <a:solidFill>
                  <a:schemeClr val="tx1"/>
                </a:solidFill>
                <a:latin typeface="Montserrat"/>
                <a:ea typeface="Montserrat"/>
                <a:cs typeface="Montserrat"/>
                <a:sym typeface="Montserrat"/>
              </a:rPr>
              <a:t>(MedCerts) Skill Presentation and Knowledge Checks</a:t>
            </a:r>
            <a:endParaRPr sz="1000" dirty="0">
              <a:solidFill>
                <a:schemeClr val="tx1"/>
              </a:solidFill>
              <a:latin typeface="Montserrat"/>
              <a:ea typeface="Montserrat"/>
              <a:cs typeface="Montserrat"/>
              <a:sym typeface="Montserrat"/>
            </a:endParaRPr>
          </a:p>
        </p:txBody>
      </p:sp>
      <p:sp>
        <p:nvSpPr>
          <p:cNvPr id="118" name="Google Shape;118;p18"/>
          <p:cNvSpPr txBox="1"/>
          <p:nvPr/>
        </p:nvSpPr>
        <p:spPr>
          <a:xfrm>
            <a:off x="3902675" y="2648350"/>
            <a:ext cx="3550500" cy="58092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sz="1000" dirty="0">
              <a:solidFill>
                <a:schemeClr val="tx1"/>
              </a:solidFill>
              <a:latin typeface="Montserrat"/>
              <a:ea typeface="Montserrat"/>
              <a:cs typeface="Montserrat"/>
              <a:sym typeface="Montserrat"/>
            </a:endParaRPr>
          </a:p>
          <a:p>
            <a:pPr marL="457200" lvl="0" indent="-292100" algn="l" rtl="0">
              <a:lnSpc>
                <a:spcPct val="150000"/>
              </a:lnSpc>
              <a:spcBef>
                <a:spcPts val="0"/>
              </a:spcBef>
              <a:spcAft>
                <a:spcPts val="0"/>
              </a:spcAft>
              <a:buClr>
                <a:schemeClr val="dk2"/>
              </a:buClr>
              <a:buSzPts val="1000"/>
              <a:buFont typeface="Montserrat"/>
              <a:buChar char="●"/>
            </a:pPr>
            <a:r>
              <a:rPr lang="en" sz="1000" u="sng" dirty="0">
                <a:solidFill>
                  <a:schemeClr val="tx1"/>
                </a:solidFill>
                <a:latin typeface="Montserrat"/>
                <a:ea typeface="Montserrat"/>
                <a:cs typeface="Montserrat"/>
                <a:sym typeface="Montserrat"/>
              </a:rPr>
              <a:t>Sterile Processing Immersive 3D Environment</a:t>
            </a:r>
            <a:r>
              <a:rPr lang="en" sz="1000" dirty="0">
                <a:solidFill>
                  <a:schemeClr val="tx1"/>
                </a:solidFill>
                <a:latin typeface="Montserrat"/>
                <a:ea typeface="Montserrat"/>
                <a:cs typeface="Montserrat"/>
                <a:sym typeface="Montserrat"/>
              </a:rPr>
              <a:t> (MedCerts) Critical Thinking Interactivity</a:t>
            </a:r>
            <a:endParaRPr sz="1000" dirty="0">
              <a:solidFill>
                <a:schemeClr val="tx1"/>
              </a:solidFill>
              <a:latin typeface="Montserrat"/>
              <a:ea typeface="Montserrat"/>
              <a:cs typeface="Montserrat"/>
              <a:sym typeface="Montserrat"/>
            </a:endParaRPr>
          </a:p>
          <a:p>
            <a:pPr marL="457200" lvl="0" indent="-292100" algn="l" rtl="0">
              <a:lnSpc>
                <a:spcPct val="150000"/>
              </a:lnSpc>
              <a:spcBef>
                <a:spcPts val="0"/>
              </a:spcBef>
              <a:spcAft>
                <a:spcPts val="0"/>
              </a:spcAft>
              <a:buClr>
                <a:schemeClr val="dk2"/>
              </a:buClr>
              <a:buSzPts val="1000"/>
              <a:buFont typeface="Montserrat"/>
              <a:buChar char="●"/>
            </a:pPr>
            <a:r>
              <a:rPr lang="en" sz="1000" u="sng" dirty="0">
                <a:solidFill>
                  <a:schemeClr val="tx1"/>
                </a:solidFill>
                <a:latin typeface="Montserrat"/>
                <a:ea typeface="Montserrat"/>
                <a:cs typeface="Montserrat"/>
                <a:sym typeface="Montserrat"/>
              </a:rPr>
              <a:t>Sterile Processing Task-Based Demonstrations </a:t>
            </a:r>
            <a:r>
              <a:rPr lang="en" sz="1000" dirty="0">
                <a:solidFill>
                  <a:schemeClr val="tx1"/>
                </a:solidFill>
                <a:latin typeface="Montserrat"/>
                <a:ea typeface="Montserrat"/>
                <a:cs typeface="Montserrat"/>
                <a:sym typeface="Montserrat"/>
              </a:rPr>
              <a:t>(Envision Copyright 2012-2018)</a:t>
            </a:r>
            <a:endParaRPr sz="1000" dirty="0">
              <a:solidFill>
                <a:schemeClr val="tx1"/>
              </a:solidFill>
              <a:latin typeface="Montserrat"/>
              <a:ea typeface="Montserrat"/>
              <a:cs typeface="Montserrat"/>
              <a:sym typeface="Montserrat"/>
            </a:endParaRPr>
          </a:p>
          <a:p>
            <a:pPr marL="457200" lvl="0" indent="-292100" algn="l" rtl="0">
              <a:lnSpc>
                <a:spcPct val="150000"/>
              </a:lnSpc>
              <a:spcBef>
                <a:spcPts val="0"/>
              </a:spcBef>
              <a:spcAft>
                <a:spcPts val="0"/>
              </a:spcAft>
              <a:buClr>
                <a:schemeClr val="dk2"/>
              </a:buClr>
              <a:buSzPts val="1000"/>
              <a:buFont typeface="Montserrat"/>
              <a:buChar char="●"/>
            </a:pPr>
            <a:r>
              <a:rPr lang="en" sz="1000" u="sng" dirty="0">
                <a:solidFill>
                  <a:schemeClr val="tx1"/>
                </a:solidFill>
                <a:latin typeface="Montserrat"/>
                <a:ea typeface="Montserrat"/>
                <a:cs typeface="Montserrat"/>
                <a:sym typeface="Montserrat"/>
              </a:rPr>
              <a:t>Surgical Technology; Principles and Practices eBook</a:t>
            </a:r>
            <a:r>
              <a:rPr lang="en" sz="1000" dirty="0">
                <a:solidFill>
                  <a:schemeClr val="tx1"/>
                </a:solidFill>
                <a:latin typeface="Montserrat"/>
                <a:ea typeface="Montserrat"/>
                <a:cs typeface="Montserrat"/>
                <a:sym typeface="Montserrat"/>
              </a:rPr>
              <a:t> (Elsevier, Copyright 2022) by Joanna </a:t>
            </a:r>
            <a:r>
              <a:rPr lang="en" sz="1000" dirty="0" err="1">
                <a:solidFill>
                  <a:schemeClr val="tx1"/>
                </a:solidFill>
                <a:latin typeface="Montserrat"/>
                <a:ea typeface="Montserrat"/>
                <a:cs typeface="Montserrat"/>
                <a:sym typeface="Montserrat"/>
              </a:rPr>
              <a:t>Kotcher</a:t>
            </a:r>
            <a:r>
              <a:rPr lang="en" sz="1000" dirty="0">
                <a:solidFill>
                  <a:schemeClr val="tx1"/>
                </a:solidFill>
                <a:latin typeface="Montserrat"/>
                <a:ea typeface="Montserrat"/>
                <a:cs typeface="Montserrat"/>
                <a:sym typeface="Montserrat"/>
              </a:rPr>
              <a:t>-Fuller</a:t>
            </a:r>
            <a:endParaRPr sz="1000" dirty="0">
              <a:solidFill>
                <a:schemeClr val="tx1"/>
              </a:solidFill>
              <a:latin typeface="Montserrat"/>
              <a:ea typeface="Montserrat"/>
              <a:cs typeface="Montserrat"/>
              <a:sym typeface="Montserrat"/>
            </a:endParaRPr>
          </a:p>
          <a:p>
            <a:pPr marL="457200" lvl="0" indent="-292100" algn="l" rtl="0">
              <a:lnSpc>
                <a:spcPct val="150000"/>
              </a:lnSpc>
              <a:spcBef>
                <a:spcPts val="0"/>
              </a:spcBef>
              <a:spcAft>
                <a:spcPts val="0"/>
              </a:spcAft>
              <a:buClr>
                <a:schemeClr val="dk2"/>
              </a:buClr>
              <a:buSzPts val="1000"/>
              <a:buFont typeface="Montserrat"/>
              <a:buChar char="●"/>
            </a:pPr>
            <a:r>
              <a:rPr lang="en" sz="1000" u="sng" dirty="0">
                <a:solidFill>
                  <a:schemeClr val="tx1"/>
                </a:solidFill>
                <a:latin typeface="Montserrat"/>
                <a:ea typeface="Montserrat"/>
                <a:cs typeface="Montserrat"/>
                <a:sym typeface="Montserrat"/>
              </a:rPr>
              <a:t>Surgical Technology Resources</a:t>
            </a:r>
            <a:r>
              <a:rPr lang="en" sz="1000" dirty="0">
                <a:solidFill>
                  <a:schemeClr val="tx1"/>
                </a:solidFill>
                <a:latin typeface="Montserrat"/>
                <a:ea typeface="Montserrat"/>
                <a:cs typeface="Montserrat"/>
                <a:sym typeface="Montserrat"/>
              </a:rPr>
              <a:t> (Elsevier) Skill Demonstration Videos</a:t>
            </a:r>
            <a:endParaRPr sz="1000" dirty="0">
              <a:solidFill>
                <a:schemeClr val="tx1"/>
              </a:solidFill>
              <a:latin typeface="Montserrat"/>
              <a:ea typeface="Montserrat"/>
              <a:cs typeface="Montserrat"/>
              <a:sym typeface="Montserrat"/>
            </a:endParaRPr>
          </a:p>
          <a:p>
            <a:pPr marL="457200" lvl="0" indent="-292100" algn="l" rtl="0">
              <a:lnSpc>
                <a:spcPct val="150000"/>
              </a:lnSpc>
              <a:spcBef>
                <a:spcPts val="0"/>
              </a:spcBef>
              <a:spcAft>
                <a:spcPts val="0"/>
              </a:spcAft>
              <a:buClr>
                <a:schemeClr val="dk2"/>
              </a:buClr>
              <a:buSzPts val="1000"/>
              <a:buFont typeface="Montserrat"/>
              <a:buChar char="●"/>
            </a:pPr>
            <a:r>
              <a:rPr lang="en" sz="1000" u="sng" dirty="0">
                <a:solidFill>
                  <a:schemeClr val="tx1"/>
                </a:solidFill>
                <a:latin typeface="Montserrat"/>
                <a:ea typeface="Montserrat"/>
                <a:cs typeface="Montserrat"/>
                <a:sym typeface="Montserrat"/>
              </a:rPr>
              <a:t>Surgical Technology</a:t>
            </a:r>
            <a:r>
              <a:rPr lang="en" sz="1000" dirty="0">
                <a:solidFill>
                  <a:schemeClr val="tx1"/>
                </a:solidFill>
                <a:latin typeface="Montserrat"/>
                <a:ea typeface="Montserrat"/>
                <a:cs typeface="Montserrat"/>
                <a:sym typeface="Montserrat"/>
              </a:rPr>
              <a:t> (MedCerts) Recorded Video-Based Lecture/Instruction</a:t>
            </a:r>
            <a:endParaRPr sz="1000" dirty="0">
              <a:solidFill>
                <a:schemeClr val="tx1"/>
              </a:solidFill>
              <a:latin typeface="Montserrat"/>
              <a:ea typeface="Montserrat"/>
              <a:cs typeface="Montserrat"/>
              <a:sym typeface="Montserrat"/>
            </a:endParaRPr>
          </a:p>
          <a:p>
            <a:pPr marL="457200" lvl="0" indent="-292100" algn="l" rtl="0">
              <a:lnSpc>
                <a:spcPct val="150000"/>
              </a:lnSpc>
              <a:spcBef>
                <a:spcPts val="0"/>
              </a:spcBef>
              <a:spcAft>
                <a:spcPts val="0"/>
              </a:spcAft>
              <a:buClr>
                <a:schemeClr val="dk2"/>
              </a:buClr>
              <a:buSzPts val="1000"/>
              <a:buFont typeface="Montserrat"/>
              <a:buChar char="●"/>
            </a:pPr>
            <a:r>
              <a:rPr lang="en" sz="1000" u="sng" dirty="0">
                <a:solidFill>
                  <a:schemeClr val="tx1"/>
                </a:solidFill>
                <a:latin typeface="Montserrat"/>
                <a:ea typeface="Montserrat"/>
                <a:cs typeface="Montserrat"/>
                <a:sym typeface="Montserrat"/>
              </a:rPr>
              <a:t>Surgical Technology Interactive Skill activities </a:t>
            </a:r>
            <a:r>
              <a:rPr lang="en" sz="1000" dirty="0">
                <a:solidFill>
                  <a:schemeClr val="tx1"/>
                </a:solidFill>
                <a:latin typeface="Montserrat"/>
                <a:ea typeface="Montserrat"/>
                <a:cs typeface="Montserrat"/>
                <a:sym typeface="Montserrat"/>
              </a:rPr>
              <a:t>(MedCerts) Skill Presentation and Knowledge Checks</a:t>
            </a:r>
            <a:endParaRPr sz="1000" dirty="0">
              <a:solidFill>
                <a:schemeClr val="tx1"/>
              </a:solidFill>
              <a:latin typeface="Montserrat"/>
              <a:ea typeface="Montserrat"/>
              <a:cs typeface="Montserrat"/>
              <a:sym typeface="Montserrat"/>
            </a:endParaRPr>
          </a:p>
          <a:p>
            <a:pPr marL="457200" lvl="0" indent="-292100" algn="l" rtl="0">
              <a:lnSpc>
                <a:spcPct val="150000"/>
              </a:lnSpc>
              <a:spcBef>
                <a:spcPts val="0"/>
              </a:spcBef>
              <a:spcAft>
                <a:spcPts val="0"/>
              </a:spcAft>
              <a:buClr>
                <a:schemeClr val="dk2"/>
              </a:buClr>
              <a:buSzPts val="1000"/>
              <a:buFont typeface="Montserrat"/>
              <a:buChar char="●"/>
            </a:pPr>
            <a:r>
              <a:rPr lang="en" sz="1000" u="sng" dirty="0">
                <a:solidFill>
                  <a:schemeClr val="tx1"/>
                </a:solidFill>
                <a:latin typeface="Montserrat"/>
                <a:ea typeface="Montserrat"/>
                <a:cs typeface="Montserrat"/>
                <a:sym typeface="Montserrat"/>
              </a:rPr>
              <a:t>Surgical Technology Immersive 3D Environment </a:t>
            </a:r>
            <a:r>
              <a:rPr lang="en" sz="1000" dirty="0">
                <a:solidFill>
                  <a:schemeClr val="tx1"/>
                </a:solidFill>
                <a:latin typeface="Montserrat"/>
                <a:ea typeface="Montserrat"/>
                <a:cs typeface="Montserrat"/>
                <a:sym typeface="Montserrat"/>
              </a:rPr>
              <a:t>(MedCerts) Critical Thinking Interactivity</a:t>
            </a:r>
            <a:endParaRPr sz="1000" dirty="0">
              <a:solidFill>
                <a:schemeClr val="tx1"/>
              </a:solidFill>
              <a:latin typeface="Montserrat"/>
              <a:ea typeface="Montserrat"/>
              <a:cs typeface="Montserrat"/>
              <a:sym typeface="Montserrat"/>
            </a:endParaRPr>
          </a:p>
          <a:p>
            <a:pPr marL="457200" lvl="0" indent="-292100" algn="l" rtl="0">
              <a:lnSpc>
                <a:spcPct val="150000"/>
              </a:lnSpc>
              <a:spcBef>
                <a:spcPts val="0"/>
              </a:spcBef>
              <a:spcAft>
                <a:spcPts val="0"/>
              </a:spcAft>
              <a:buClr>
                <a:schemeClr val="dk2"/>
              </a:buClr>
              <a:buSzPts val="1000"/>
              <a:buFont typeface="Montserrat"/>
              <a:buChar char="●"/>
            </a:pPr>
            <a:r>
              <a:rPr lang="en" sz="1000" u="sng" dirty="0">
                <a:solidFill>
                  <a:schemeClr val="tx1"/>
                </a:solidFill>
                <a:latin typeface="Montserrat"/>
                <a:ea typeface="Montserrat"/>
                <a:cs typeface="Montserrat"/>
                <a:sym typeface="Montserrat"/>
              </a:rPr>
              <a:t>Surgical Technology Simulations </a:t>
            </a:r>
            <a:r>
              <a:rPr lang="en" sz="1000" dirty="0">
                <a:solidFill>
                  <a:schemeClr val="tx1"/>
                </a:solidFill>
                <a:latin typeface="Montserrat"/>
                <a:ea typeface="Montserrat"/>
                <a:cs typeface="Montserrat"/>
                <a:sym typeface="Montserrat"/>
              </a:rPr>
              <a:t>(</a:t>
            </a:r>
            <a:r>
              <a:rPr lang="en" sz="1000" dirty="0" err="1">
                <a:solidFill>
                  <a:schemeClr val="tx1"/>
                </a:solidFill>
                <a:latin typeface="Montserrat"/>
                <a:ea typeface="Montserrat"/>
                <a:cs typeface="Montserrat"/>
                <a:sym typeface="Montserrat"/>
              </a:rPr>
              <a:t>PeriopSim</a:t>
            </a:r>
            <a:r>
              <a:rPr lang="en" sz="1000" dirty="0">
                <a:solidFill>
                  <a:schemeClr val="tx1"/>
                </a:solidFill>
                <a:latin typeface="Montserrat"/>
                <a:ea typeface="Montserrat"/>
                <a:cs typeface="Montserrat"/>
                <a:sym typeface="Montserrat"/>
              </a:rPr>
              <a:t>) Simulated Instrumentation and Surgical Skill Practice</a:t>
            </a:r>
            <a:endParaRPr sz="1000" dirty="0">
              <a:solidFill>
                <a:schemeClr val="tx1"/>
              </a:solidFill>
              <a:latin typeface="Montserrat"/>
              <a:ea typeface="Montserrat"/>
              <a:cs typeface="Montserrat"/>
              <a:sym typeface="Montserrat"/>
            </a:endParaRPr>
          </a:p>
        </p:txBody>
      </p:sp>
      <p:pic>
        <p:nvPicPr>
          <p:cNvPr id="2" name="Picture 1" descr="A black background with white text&#10;&#10;Description automatically generated">
            <a:extLst>
              <a:ext uri="{FF2B5EF4-FFF2-40B4-BE49-F238E27FC236}">
                <a16:creationId xmlns:a16="http://schemas.microsoft.com/office/drawing/2014/main" id="{02B6803F-0DA9-A835-F3A0-9E17BF3564CA}"/>
              </a:ext>
            </a:extLst>
          </p:cNvPr>
          <p:cNvPicPr>
            <a:picLocks noChangeAspect="1"/>
          </p:cNvPicPr>
          <p:nvPr/>
        </p:nvPicPr>
        <p:blipFill>
          <a:blip r:embed="rId3"/>
          <a:stretch>
            <a:fillRect/>
          </a:stretch>
        </p:blipFill>
        <p:spPr>
          <a:xfrm>
            <a:off x="320850" y="9334500"/>
            <a:ext cx="1749908" cy="4759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9"/>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Enrollment Eligibility Requirements</a:t>
            </a:r>
            <a:endParaRPr sz="1400" b="1">
              <a:latin typeface="Montserrat"/>
              <a:ea typeface="Montserrat"/>
              <a:cs typeface="Montserrat"/>
              <a:sym typeface="Montserrat"/>
            </a:endParaRPr>
          </a:p>
        </p:txBody>
      </p:sp>
      <p:sp>
        <p:nvSpPr>
          <p:cNvPr id="124" name="Google Shape;124;p19"/>
          <p:cNvSpPr txBox="1">
            <a:spLocks noGrp="1"/>
          </p:cNvSpPr>
          <p:nvPr>
            <p:ph type="body" idx="1"/>
          </p:nvPr>
        </p:nvSpPr>
        <p:spPr>
          <a:xfrm>
            <a:off x="208950" y="1116088"/>
            <a:ext cx="7242600" cy="8107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dirty="0">
                <a:solidFill>
                  <a:schemeClr val="tx1"/>
                </a:solidFill>
                <a:latin typeface="Montserrat"/>
                <a:ea typeface="Montserrat"/>
                <a:cs typeface="Montserrat"/>
                <a:sym typeface="Montserrat"/>
              </a:rPr>
              <a:t>Applicants must be 18 years of age or older, and have a High School diploma or GED. Many employers will require that you have suitable vision and hearing (normal or corrected), suitable psychomotor skills, hand-eye coordination, and finger agility, and be able to stand for an extended period. </a:t>
            </a:r>
          </a:p>
          <a:p>
            <a:pPr marL="0" lvl="0" indent="0" algn="l" rtl="0">
              <a:lnSpc>
                <a:spcPct val="150000"/>
              </a:lnSpc>
              <a:spcBef>
                <a:spcPts val="0"/>
              </a:spcBef>
              <a:spcAft>
                <a:spcPts val="0"/>
              </a:spcAft>
              <a:buNone/>
            </a:pPr>
            <a:endParaRPr lang="en" sz="1100" b="1" i="0" u="none" strike="noStrike" dirty="0">
              <a:solidFill>
                <a:schemeClr val="tx1"/>
              </a:solidFill>
              <a:effectLst/>
              <a:latin typeface="Montserrat"/>
              <a:sym typeface="Montserrat"/>
            </a:endParaRPr>
          </a:p>
          <a:p>
            <a:pPr marL="0" lvl="0" indent="0" algn="l" rtl="0">
              <a:lnSpc>
                <a:spcPct val="150000"/>
              </a:lnSpc>
              <a:spcBef>
                <a:spcPts val="0"/>
              </a:spcBef>
              <a:spcAft>
                <a:spcPts val="0"/>
              </a:spcAft>
              <a:buNone/>
            </a:pPr>
            <a:r>
              <a:rPr lang="en-US" sz="1100" b="1" i="0" u="none" strike="noStrike" dirty="0">
                <a:solidFill>
                  <a:srgbClr val="000000"/>
                </a:solidFill>
                <a:effectLst/>
                <a:latin typeface="Montserrat" pitchFamily="2" charset="77"/>
              </a:rPr>
              <a:t>Program Admission Requirements</a:t>
            </a:r>
            <a:endParaRPr lang="en-US" sz="1100" b="0" i="0" u="none" strike="noStrike" dirty="0">
              <a:solidFill>
                <a:srgbClr val="000000"/>
              </a:solidFill>
              <a:effectLst/>
              <a:latin typeface="Arial" panose="020B0604020202020204" pitchFamily="34" charset="0"/>
            </a:endParaRPr>
          </a:p>
          <a:p>
            <a:pPr marL="742950" lvl="1" indent="-285750" rtl="0" fontAlgn="base">
              <a:spcBef>
                <a:spcPts val="0"/>
              </a:spcBef>
              <a:spcAft>
                <a:spcPts val="0"/>
              </a:spcAft>
              <a:buFont typeface="+mj-lt"/>
              <a:buAutoNum type="arabicPeriod"/>
            </a:pPr>
            <a:r>
              <a:rPr lang="en-US" sz="1100" b="1" i="0" u="none" strike="noStrike" dirty="0">
                <a:solidFill>
                  <a:srgbClr val="000000"/>
                </a:solidFill>
                <a:effectLst/>
                <a:latin typeface="Montserrat" pitchFamily="2" charset="77"/>
              </a:rPr>
              <a:t>Employer/Clinical Sponsorship</a:t>
            </a:r>
            <a:r>
              <a:rPr lang="en-US" sz="1100" b="0" i="0" u="none" strike="noStrike" dirty="0">
                <a:solidFill>
                  <a:srgbClr val="000000"/>
                </a:solidFill>
                <a:effectLst/>
                <a:latin typeface="Montserrat" pitchFamily="2" charset="77"/>
              </a:rPr>
              <a:t> - Applicants to these programs MUST provide verification that an Employer or Clinical Site has agreed to accept the applicant in efforts to fulfill “surgical case” requirements required for Tech in Surgery (TS-C) certification before enrollment. With this Sponsorship, the student must be guaranteed to perform a minimum of required surgical cases during the term of enrollment or immediately upon completion of their MedCerts program. </a:t>
            </a:r>
            <a:endParaRPr lang="en-US" sz="1100" dirty="0">
              <a:solidFill>
                <a:srgbClr val="000000"/>
              </a:solidFill>
              <a:latin typeface="Arial" panose="020B0604020202020204" pitchFamily="34" charset="0"/>
            </a:endParaRPr>
          </a:p>
          <a:p>
            <a:pPr marL="742950" lvl="1" indent="-285750" rtl="0" fontAlgn="base">
              <a:spcBef>
                <a:spcPts val="0"/>
              </a:spcBef>
              <a:spcAft>
                <a:spcPts val="0"/>
              </a:spcAft>
              <a:buFont typeface="+mj-lt"/>
              <a:buAutoNum type="arabicPeriod"/>
            </a:pPr>
            <a:r>
              <a:rPr lang="en-US" sz="1100" b="0" i="0" u="none" strike="noStrike" dirty="0">
                <a:solidFill>
                  <a:srgbClr val="000000"/>
                </a:solidFill>
                <a:effectLst/>
                <a:latin typeface="Montserrat" pitchFamily="2" charset="77"/>
              </a:rPr>
              <a:t>The </a:t>
            </a:r>
            <a:r>
              <a:rPr lang="en-US" sz="1100" b="1" i="1" u="none" strike="noStrike" dirty="0">
                <a:solidFill>
                  <a:srgbClr val="000000"/>
                </a:solidFill>
                <a:effectLst/>
                <a:latin typeface="Montserrat" pitchFamily="2" charset="77"/>
              </a:rPr>
              <a:t>MedCerts Student Clinical Site Information Form</a:t>
            </a:r>
            <a:r>
              <a:rPr lang="en-US" sz="1100" b="0" i="0" u="none" strike="noStrike" dirty="0">
                <a:solidFill>
                  <a:srgbClr val="000000"/>
                </a:solidFill>
                <a:effectLst/>
                <a:latin typeface="Montserrat" pitchFamily="2" charset="77"/>
              </a:rPr>
              <a:t> must be submitted (</a:t>
            </a:r>
            <a:r>
              <a:rPr lang="en-US" sz="1100" b="0" i="0" u="sng" strike="noStrike" dirty="0">
                <a:solidFill>
                  <a:srgbClr val="1155CC"/>
                </a:solidFill>
                <a:effectLst/>
                <a:latin typeface="Montserrat" pitchFamily="2" charset="77"/>
                <a:hlinkClick r:id="rId3"/>
              </a:rPr>
              <a:t>https://info.medcerts.com/clinical-site</a:t>
            </a:r>
            <a:r>
              <a:rPr lang="en-US" sz="1100" b="0" i="0" u="none" strike="noStrike" dirty="0">
                <a:solidFill>
                  <a:srgbClr val="000000"/>
                </a:solidFill>
                <a:effectLst/>
                <a:latin typeface="Montserrat" pitchFamily="2" charset="77"/>
              </a:rPr>
              <a:t>) to MedCerts prior to enrollment. </a:t>
            </a: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endParaRPr lang="en" sz="1100" dirty="0">
              <a:solidFill>
                <a:srgbClr val="FF0000"/>
              </a:solidFill>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solidFill>
                  <a:srgbClr val="FF0000"/>
                </a:solidFill>
                <a:latin typeface="Montserrat"/>
                <a:ea typeface="Montserrat"/>
                <a:cs typeface="Montserrat"/>
                <a:sym typeface="Montserrat"/>
              </a:rPr>
              <a:t>IMPORTANT:</a:t>
            </a:r>
            <a:r>
              <a:rPr lang="en" sz="1100" dirty="0">
                <a:latin typeface="Montserrat"/>
                <a:ea typeface="Montserrat"/>
                <a:cs typeface="Montserrat"/>
                <a:sym typeface="Montserrat"/>
              </a:rPr>
              <a:t> </a:t>
            </a:r>
            <a:r>
              <a:rPr lang="en" sz="1100" dirty="0">
                <a:solidFill>
                  <a:schemeClr val="tx1"/>
                </a:solidFill>
                <a:latin typeface="Montserrat"/>
                <a:ea typeface="Montserrat"/>
                <a:cs typeface="Montserrat"/>
                <a:sym typeface="Montserrat"/>
              </a:rPr>
              <a:t>This program does not meet state licensing or regulatory requirements for Surgical Technologists in the following states: </a:t>
            </a:r>
            <a:r>
              <a:rPr lang="en-US" sz="1100" b="1" i="0" u="none" strike="noStrike" dirty="0">
                <a:solidFill>
                  <a:schemeClr val="tx1"/>
                </a:solidFill>
                <a:effectLst/>
                <a:latin typeface="Montserrat" pitchFamily="2" charset="77"/>
              </a:rPr>
              <a:t>AR, CT, ID, IL, MA, ND, NV, NY, OR, PA, RI, SC, TN, TX, VA </a:t>
            </a:r>
            <a:r>
              <a:rPr lang="en-US" sz="1100" i="0" u="none" strike="noStrike" dirty="0">
                <a:solidFill>
                  <a:schemeClr val="tx1"/>
                </a:solidFill>
                <a:effectLst/>
                <a:latin typeface="Montserrat" pitchFamily="2" charset="77"/>
              </a:rPr>
              <a:t>and</a:t>
            </a:r>
            <a:r>
              <a:rPr lang="en-US" sz="1100" b="1" i="0" u="none" strike="noStrike" dirty="0">
                <a:solidFill>
                  <a:schemeClr val="tx1"/>
                </a:solidFill>
                <a:effectLst/>
                <a:latin typeface="Montserrat" pitchFamily="2" charset="77"/>
              </a:rPr>
              <a:t> WI</a:t>
            </a:r>
            <a:r>
              <a:rPr lang="en" sz="1100" dirty="0">
                <a:solidFill>
                  <a:schemeClr val="tx1"/>
                </a:solidFill>
                <a:latin typeface="Montserrat"/>
                <a:ea typeface="Montserrat"/>
                <a:cs typeface="Montserrat"/>
                <a:sym typeface="Montserrat"/>
              </a:rPr>
              <a:t>. Prospective students that intend to work as surgical Tech any any of these states should not enroll in MedCerts Surgical Technologist Program.</a:t>
            </a: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dirty="0">
                <a:solidFill>
                  <a:schemeClr val="tx1"/>
                </a:solidFill>
                <a:latin typeface="Montserrat"/>
                <a:ea typeface="Montserrat"/>
                <a:cs typeface="Montserrat"/>
                <a:sym typeface="Montserrat"/>
              </a:rPr>
              <a:t>Currently New Jersey, New York, Connecticut, Pennsylvania, and Tennessee require certification for Sterile Processing Technicians. Colorado, Massachusetts, and Rhode Island currently have active legislation in the works that will ultimately require certification. In all other states, certification is strictly voluntary, however, state regulations will continue to expand over time. </a:t>
            </a:r>
            <a:endParaRPr sz="1100" dirty="0">
              <a:solidFill>
                <a:schemeClr val="tx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100" b="1" dirty="0">
              <a:solidFill>
                <a:schemeClr val="dk1"/>
              </a:solidFill>
            </a:endParaRPr>
          </a:p>
          <a:p>
            <a:pPr marL="0" lvl="0" indent="0" algn="l" rtl="0">
              <a:lnSpc>
                <a:spcPct val="150000"/>
              </a:lnSpc>
              <a:spcBef>
                <a:spcPts val="0"/>
              </a:spcBef>
              <a:spcAft>
                <a:spcPts val="0"/>
              </a:spcAft>
              <a:buNone/>
            </a:pPr>
            <a:endParaRPr sz="1100" dirty="0">
              <a:latin typeface="Montserrat"/>
              <a:ea typeface="Montserrat"/>
              <a:cs typeface="Montserrat"/>
              <a:sym typeface="Montserrat"/>
            </a:endParaRPr>
          </a:p>
        </p:txBody>
      </p:sp>
      <p:cxnSp>
        <p:nvCxnSpPr>
          <p:cNvPr id="125" name="Google Shape;125;p19"/>
          <p:cNvCxnSpPr/>
          <p:nvPr/>
        </p:nvCxnSpPr>
        <p:spPr>
          <a:xfrm>
            <a:off x="320850" y="1031725"/>
            <a:ext cx="7130700" cy="0"/>
          </a:xfrm>
          <a:prstGeom prst="straightConnector1">
            <a:avLst/>
          </a:prstGeom>
          <a:noFill/>
          <a:ln w="28575" cap="flat" cmpd="sng">
            <a:solidFill>
              <a:srgbClr val="465CA9"/>
            </a:solidFill>
            <a:prstDash val="solid"/>
            <a:round/>
            <a:headEnd type="none" w="med" len="med"/>
            <a:tailEnd type="none" w="med" len="med"/>
          </a:ln>
        </p:spPr>
      </p:cxnSp>
      <p:sp>
        <p:nvSpPr>
          <p:cNvPr id="127" name="Google Shape;127;p19"/>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9"/>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7</a:t>
            </a:fld>
            <a:endParaRPr b="1">
              <a:latin typeface="Montserrat"/>
              <a:ea typeface="Montserrat"/>
              <a:cs typeface="Montserrat"/>
              <a:sym typeface="Montserrat"/>
            </a:endParaRPr>
          </a:p>
        </p:txBody>
      </p:sp>
      <p:pic>
        <p:nvPicPr>
          <p:cNvPr id="129" name="Google Shape;129;p19"/>
          <p:cNvPicPr preferRelativeResize="0"/>
          <p:nvPr/>
        </p:nvPicPr>
        <p:blipFill rotWithShape="1">
          <a:blip r:embed="rId4">
            <a:alphaModFix/>
          </a:blip>
          <a:srcRect l="16675" r="16675"/>
          <a:stretch/>
        </p:blipFill>
        <p:spPr>
          <a:xfrm>
            <a:off x="4578650" y="6936025"/>
            <a:ext cx="3089400" cy="3089400"/>
          </a:xfrm>
          <a:prstGeom prst="ellipse">
            <a:avLst/>
          </a:prstGeom>
          <a:noFill/>
          <a:ln>
            <a:noFill/>
          </a:ln>
        </p:spPr>
      </p:pic>
      <p:pic>
        <p:nvPicPr>
          <p:cNvPr id="3" name="Picture 2" descr="A black background with white text&#10;&#10;Description automatically generated">
            <a:extLst>
              <a:ext uri="{FF2B5EF4-FFF2-40B4-BE49-F238E27FC236}">
                <a16:creationId xmlns:a16="http://schemas.microsoft.com/office/drawing/2014/main" id="{3F2FF32F-1160-87A8-8ABF-49E338E20197}"/>
              </a:ext>
            </a:extLst>
          </p:cNvPr>
          <p:cNvPicPr>
            <a:picLocks noChangeAspect="1"/>
          </p:cNvPicPr>
          <p:nvPr/>
        </p:nvPicPr>
        <p:blipFill>
          <a:blip r:embed="rId5"/>
          <a:stretch>
            <a:fillRect/>
          </a:stretch>
        </p:blipFill>
        <p:spPr>
          <a:xfrm>
            <a:off x="320850" y="9334500"/>
            <a:ext cx="1749908" cy="47597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20"/>
          <p:cNvPicPr preferRelativeResize="0"/>
          <p:nvPr/>
        </p:nvPicPr>
        <p:blipFill rotWithShape="1">
          <a:blip r:embed="rId3">
            <a:alphaModFix/>
          </a:blip>
          <a:srcRect t="6858" b="6867"/>
          <a:stretch/>
        </p:blipFill>
        <p:spPr>
          <a:xfrm>
            <a:off x="0" y="0"/>
            <a:ext cx="7772400" cy="10058400"/>
          </a:xfrm>
          <a:prstGeom prst="rect">
            <a:avLst/>
          </a:prstGeom>
          <a:noFill/>
          <a:ln>
            <a:noFill/>
          </a:ln>
        </p:spPr>
      </p:pic>
      <p:sp>
        <p:nvSpPr>
          <p:cNvPr id="135" name="Google Shape;135;p20"/>
          <p:cNvSpPr/>
          <p:nvPr/>
        </p:nvSpPr>
        <p:spPr>
          <a:xfrm>
            <a:off x="-75" y="-35925"/>
            <a:ext cx="7772400" cy="10094400"/>
          </a:xfrm>
          <a:prstGeom prst="rect">
            <a:avLst/>
          </a:prstGeom>
          <a:solidFill>
            <a:srgbClr val="465CA9">
              <a:alpha val="75280"/>
            </a:srgbClr>
          </a:solidFill>
          <a:ln w="9525" cap="flat" cmpd="sng">
            <a:solidFill>
              <a:srgbClr val="465C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0"/>
          <p:cNvSpPr txBox="1">
            <a:spLocks noGrp="1"/>
          </p:cNvSpPr>
          <p:nvPr>
            <p:ph type="ctrTitle"/>
          </p:nvPr>
        </p:nvSpPr>
        <p:spPr>
          <a:xfrm>
            <a:off x="264900" y="5907401"/>
            <a:ext cx="6961400" cy="3114937"/>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4700" b="1" dirty="0">
                <a:solidFill>
                  <a:schemeClr val="lt1"/>
                </a:solidFill>
                <a:latin typeface="Montserrat"/>
                <a:ea typeface="Montserrat"/>
                <a:cs typeface="Montserrat"/>
                <a:sym typeface="Montserrat"/>
              </a:rPr>
              <a:t>Surgical/Sterile Processing Technician</a:t>
            </a:r>
            <a:endParaRPr sz="4800" b="1" dirty="0">
              <a:solidFill>
                <a:srgbClr val="FFFFFF"/>
              </a:solidFill>
              <a:latin typeface="Montserrat"/>
              <a:ea typeface="Montserrat"/>
              <a:cs typeface="Montserrat"/>
              <a:sym typeface="Montserrat"/>
            </a:endParaRPr>
          </a:p>
          <a:p>
            <a:pPr marL="0" lvl="0" indent="0" algn="l" rtl="0">
              <a:spcBef>
                <a:spcPts val="0"/>
              </a:spcBef>
              <a:spcAft>
                <a:spcPts val="0"/>
              </a:spcAft>
              <a:buNone/>
            </a:pPr>
            <a:r>
              <a:rPr lang="en" sz="4800" b="1" dirty="0">
                <a:solidFill>
                  <a:srgbClr val="FFFFFF"/>
                </a:solidFill>
                <a:latin typeface="Montserrat"/>
                <a:ea typeface="Montserrat"/>
                <a:cs typeface="Montserrat"/>
                <a:sym typeface="Montserrat"/>
              </a:rPr>
              <a:t>Courses</a:t>
            </a:r>
            <a:endParaRPr sz="4800" b="1" dirty="0">
              <a:solidFill>
                <a:srgbClr val="FFFFFF"/>
              </a:solidFill>
              <a:latin typeface="Montserrat"/>
              <a:ea typeface="Montserrat"/>
              <a:cs typeface="Montserrat"/>
              <a:sym typeface="Montserrat"/>
            </a:endParaRPr>
          </a:p>
        </p:txBody>
      </p:sp>
      <p:pic>
        <p:nvPicPr>
          <p:cNvPr id="2" name="Picture 1" descr="A black and white logo&#10;&#10;Description automatically generated">
            <a:extLst>
              <a:ext uri="{FF2B5EF4-FFF2-40B4-BE49-F238E27FC236}">
                <a16:creationId xmlns:a16="http://schemas.microsoft.com/office/drawing/2014/main" id="{E31E74A3-BA31-CA40-EC1E-2E5B4F559FC8}"/>
              </a:ext>
            </a:extLst>
          </p:cNvPr>
          <p:cNvPicPr>
            <a:picLocks noChangeAspect="1"/>
          </p:cNvPicPr>
          <p:nvPr/>
        </p:nvPicPr>
        <p:blipFill>
          <a:blip r:embed="rId4"/>
          <a:stretch>
            <a:fillRect/>
          </a:stretch>
        </p:blipFill>
        <p:spPr>
          <a:xfrm>
            <a:off x="264900" y="9040301"/>
            <a:ext cx="2415088" cy="66173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1"/>
          <p:cNvSpPr/>
          <p:nvPr/>
        </p:nvSpPr>
        <p:spPr>
          <a:xfrm>
            <a:off x="208950" y="7276100"/>
            <a:ext cx="7130700" cy="1840371"/>
          </a:xfrm>
          <a:prstGeom prst="roundRect">
            <a:avLst>
              <a:gd name="adj" fmla="val 4055"/>
            </a:avLst>
          </a:prstGeom>
          <a:solidFill>
            <a:srgbClr val="EDEF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1"/>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b="1">
                <a:latin typeface="Montserrat"/>
                <a:ea typeface="Montserrat"/>
                <a:cs typeface="Montserrat"/>
                <a:sym typeface="Montserrat"/>
              </a:rPr>
              <a:t>PS-1011: Professionalism in Allied Health</a:t>
            </a:r>
            <a:endParaRPr sz="2600" b="1">
              <a:latin typeface="Montserrat"/>
              <a:ea typeface="Montserrat"/>
              <a:cs typeface="Montserrat"/>
              <a:sym typeface="Montserrat"/>
            </a:endParaRPr>
          </a:p>
        </p:txBody>
      </p:sp>
      <p:sp>
        <p:nvSpPr>
          <p:cNvPr id="144" name="Google Shape;144;p21"/>
          <p:cNvSpPr txBox="1">
            <a:spLocks noGrp="1"/>
          </p:cNvSpPr>
          <p:nvPr>
            <p:ph type="body" idx="1"/>
          </p:nvPr>
        </p:nvSpPr>
        <p:spPr>
          <a:xfrm>
            <a:off x="264850" y="804125"/>
            <a:ext cx="7242600" cy="63765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dirty="0">
                <a:solidFill>
                  <a:srgbClr val="465CA9"/>
                </a:solidFill>
                <a:latin typeface="Montserrat"/>
                <a:ea typeface="Montserrat"/>
                <a:cs typeface="Montserrat"/>
                <a:sym typeface="Montserrat"/>
              </a:rPr>
              <a:t>Description</a:t>
            </a:r>
            <a:endParaRPr b="1" dirty="0">
              <a:solidFill>
                <a:srgbClr val="465CA9"/>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dirty="0">
                <a:solidFill>
                  <a:schemeClr val="tx1"/>
                </a:solidFill>
                <a:latin typeface="Montserrat"/>
                <a:ea typeface="Montserrat"/>
                <a:cs typeface="Montserrat"/>
                <a:sym typeface="Montserrat"/>
              </a:rPr>
              <a:t>This course will benefit anyone considering a career in allied health, as well as those already working in the field. Allied Health Professionals must be committed to the key attributes of professionalism and strive to reflect this within the delivery of patient-centered safe and effective care. “Professionalism” is a broad term that reflects many different skills and abilities. For an individual to exhibit professionalism, he/she must be armed with specific skills and abilities that do not always show up within certification requirements, or even within a career training curriculum. Soft skills are hard to measure and are typically less well-defined than hard skills. However, soft skills are what set many job candidates apart. Professionalism is not just what one knows, it is how one does their job, how one behaves and how one comes across as they interact with others.</a:t>
            </a: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solidFill>
                  <a:schemeClr val="tx1"/>
                </a:solidFill>
                <a:latin typeface="Montserrat"/>
                <a:ea typeface="Montserrat"/>
                <a:cs typeface="Montserrat"/>
                <a:sym typeface="Montserrat"/>
              </a:rPr>
              <a:t>The purpose of this course is to provide students with soft skills training that will provide the tools needed to demonstrate a higher level of professionalism on the job. Key components of the course focus on patient interaction, proper office behavior, medical ethics, diversity and cultural bias, emotional strength, professional appearance and communication. The course maintains a focus on the key attributes that are true markers of professionalism.</a:t>
            </a: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solidFill>
                  <a:schemeClr val="tx1"/>
                </a:solidFill>
                <a:latin typeface="Montserrat"/>
                <a:ea typeface="Montserrat"/>
                <a:cs typeface="Montserrat"/>
                <a:sym typeface="Montserrat"/>
              </a:rPr>
              <a:t>This course was created with input from healthcare professionals working in the field, healthcare employers that hire our graduates, professional educators and even former MedCerts students. The end result is a collection of modules that touch on the soft skills that are TRULY important in the real world of allied healthcare. In this course, students are engaged through scenario-based learning that allows for real interaction with virtual co-workers and patients. Additionally, game-based activities keep students engaged and entertained throughout their learning journey.</a:t>
            </a:r>
            <a:endParaRPr sz="1300" b="1" dirty="0">
              <a:solidFill>
                <a:schemeClr val="tx1"/>
              </a:solidFill>
              <a:latin typeface="Montserrat"/>
              <a:ea typeface="Montserrat"/>
              <a:cs typeface="Montserrat"/>
              <a:sym typeface="Montserrat"/>
            </a:endParaRPr>
          </a:p>
        </p:txBody>
      </p:sp>
      <p:cxnSp>
        <p:nvCxnSpPr>
          <p:cNvPr id="145" name="Google Shape;145;p21"/>
          <p:cNvCxnSpPr/>
          <p:nvPr/>
        </p:nvCxnSpPr>
        <p:spPr>
          <a:xfrm>
            <a:off x="264850" y="941925"/>
            <a:ext cx="7130700" cy="0"/>
          </a:xfrm>
          <a:prstGeom prst="straightConnector1">
            <a:avLst/>
          </a:prstGeom>
          <a:noFill/>
          <a:ln w="28575" cap="flat" cmpd="sng">
            <a:solidFill>
              <a:srgbClr val="465CA9"/>
            </a:solidFill>
            <a:prstDash val="solid"/>
            <a:round/>
            <a:headEnd type="none" w="med" len="med"/>
            <a:tailEnd type="none" w="med" len="med"/>
          </a:ln>
        </p:spPr>
      </p:cxnSp>
      <p:sp>
        <p:nvSpPr>
          <p:cNvPr id="147" name="Google Shape;147;p21"/>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21"/>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pic>
        <p:nvPicPr>
          <p:cNvPr id="2" name="Picture 1" descr="A black background with white text&#10;&#10;Description automatically generated">
            <a:extLst>
              <a:ext uri="{FF2B5EF4-FFF2-40B4-BE49-F238E27FC236}">
                <a16:creationId xmlns:a16="http://schemas.microsoft.com/office/drawing/2014/main" id="{E6208200-750E-5353-F182-7BF5B91A2143}"/>
              </a:ext>
            </a:extLst>
          </p:cNvPr>
          <p:cNvPicPr>
            <a:picLocks noChangeAspect="1"/>
          </p:cNvPicPr>
          <p:nvPr/>
        </p:nvPicPr>
        <p:blipFill>
          <a:blip r:embed="rId3"/>
          <a:stretch>
            <a:fillRect/>
          </a:stretch>
        </p:blipFill>
        <p:spPr>
          <a:xfrm>
            <a:off x="320850" y="9334500"/>
            <a:ext cx="1749908" cy="475975"/>
          </a:xfrm>
          <a:prstGeom prst="rect">
            <a:avLst/>
          </a:prstGeom>
        </p:spPr>
      </p:pic>
      <p:sp>
        <p:nvSpPr>
          <p:cNvPr id="3" name="Google Shape;144;p21">
            <a:extLst>
              <a:ext uri="{FF2B5EF4-FFF2-40B4-BE49-F238E27FC236}">
                <a16:creationId xmlns:a16="http://schemas.microsoft.com/office/drawing/2014/main" id="{ABD20AEF-88D7-4702-519C-19C981BA96F8}"/>
              </a:ext>
            </a:extLst>
          </p:cNvPr>
          <p:cNvSpPr txBox="1">
            <a:spLocks/>
          </p:cNvSpPr>
          <p:nvPr/>
        </p:nvSpPr>
        <p:spPr>
          <a:xfrm>
            <a:off x="320850" y="7100621"/>
            <a:ext cx="7242600" cy="197989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50000"/>
              </a:lnSpc>
              <a:spcBef>
                <a:spcPts val="1200"/>
              </a:spcBef>
              <a:buFont typeface="Arial"/>
              <a:buNone/>
            </a:pPr>
            <a:r>
              <a:rPr lang="en-US" sz="1500" b="1" dirty="0">
                <a:solidFill>
                  <a:srgbClr val="465CA9"/>
                </a:solidFill>
                <a:latin typeface="Montserrat"/>
                <a:ea typeface="Montserrat"/>
                <a:cs typeface="Montserrat"/>
                <a:sym typeface="Montserrat"/>
              </a:rPr>
              <a:t>Course Objectives</a:t>
            </a:r>
          </a:p>
          <a:p>
            <a:pPr indent="-298450">
              <a:lnSpc>
                <a:spcPct val="100000"/>
              </a:lnSpc>
              <a:spcBef>
                <a:spcPts val="1200"/>
              </a:spcBef>
              <a:buSzPts val="1100"/>
              <a:buFont typeface="Montserrat"/>
              <a:buChar char="●"/>
            </a:pPr>
            <a:r>
              <a:rPr lang="en-US" sz="1100" dirty="0">
                <a:solidFill>
                  <a:schemeClr val="tx1"/>
                </a:solidFill>
                <a:latin typeface="Montserrat"/>
                <a:ea typeface="Montserrat"/>
                <a:cs typeface="Montserrat"/>
                <a:sym typeface="Montserrat"/>
              </a:rPr>
              <a:t>Gain an understanding of the expectations of an allied healthcare professional in the workplace</a:t>
            </a:r>
          </a:p>
          <a:p>
            <a:pPr indent="-298450">
              <a:lnSpc>
                <a:spcPct val="100000"/>
              </a:lnSpc>
              <a:buSzPts val="1100"/>
              <a:buFont typeface="Montserrat"/>
              <a:buChar char="●"/>
            </a:pPr>
            <a:r>
              <a:rPr lang="en-US" sz="1100" dirty="0">
                <a:solidFill>
                  <a:schemeClr val="tx1"/>
                </a:solidFill>
                <a:latin typeface="Montserrat"/>
                <a:ea typeface="Montserrat"/>
                <a:cs typeface="Montserrat"/>
                <a:sym typeface="Montserrat"/>
              </a:rPr>
              <a:t>Develop and exercise emotional intelligence, self-management and interpersonal skills</a:t>
            </a:r>
          </a:p>
          <a:p>
            <a:pPr indent="-298450">
              <a:lnSpc>
                <a:spcPct val="100000"/>
              </a:lnSpc>
              <a:buSzPts val="1100"/>
              <a:buFont typeface="Montserrat"/>
              <a:buChar char="●"/>
            </a:pPr>
            <a:r>
              <a:rPr lang="en-US" sz="1100" dirty="0">
                <a:solidFill>
                  <a:schemeClr val="tx1"/>
                </a:solidFill>
                <a:latin typeface="Montserrat"/>
                <a:ea typeface="Montserrat"/>
                <a:cs typeface="Montserrat"/>
                <a:sym typeface="Montserrat"/>
              </a:rPr>
              <a:t>Build and improve internal and external communication skills with all exchanges</a:t>
            </a:r>
          </a:p>
          <a:p>
            <a:pPr indent="-298450">
              <a:lnSpc>
                <a:spcPct val="100000"/>
              </a:lnSpc>
              <a:buSzPts val="1100"/>
              <a:buFont typeface="Montserrat"/>
              <a:buChar char="●"/>
            </a:pPr>
            <a:r>
              <a:rPr lang="en-US" sz="1100" dirty="0">
                <a:solidFill>
                  <a:schemeClr val="tx1"/>
                </a:solidFill>
                <a:latin typeface="Montserrat"/>
                <a:ea typeface="Montserrat"/>
                <a:cs typeface="Montserrat"/>
                <a:sym typeface="Montserrat"/>
              </a:rPr>
              <a:t>Enhance the patient care experience with successful interactions and patient satisfaction</a:t>
            </a:r>
          </a:p>
          <a:p>
            <a:pPr indent="-298450">
              <a:lnSpc>
                <a:spcPct val="100000"/>
              </a:lnSpc>
              <a:buSzPts val="1100"/>
              <a:buFont typeface="Montserrat"/>
              <a:buChar char="●"/>
            </a:pPr>
            <a:r>
              <a:rPr lang="en-US" sz="1100" dirty="0">
                <a:solidFill>
                  <a:schemeClr val="tx1"/>
                </a:solidFill>
                <a:latin typeface="Montserrat"/>
                <a:ea typeface="Montserrat"/>
                <a:cs typeface="Montserrat"/>
                <a:sym typeface="Montserrat"/>
              </a:rPr>
              <a:t>Maintain solution-oriented conversations, manage conflict and build self-confidence</a:t>
            </a:r>
          </a:p>
          <a:p>
            <a:pPr indent="0">
              <a:lnSpc>
                <a:spcPct val="150000"/>
              </a:lnSpc>
              <a:buFont typeface="Arial"/>
              <a:buNone/>
            </a:pPr>
            <a:endParaRPr lang="en-US" sz="1100" dirty="0">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64e289c-fe93-42be-bb63-68a2e40d2849">
      <Terms xmlns="http://schemas.microsoft.com/office/infopath/2007/PartnerControls"/>
    </lcf76f155ced4ddcb4097134ff3c332f>
    <TaxCatchAll xmlns="59a841ba-70b8-4be4-ad36-34aec6050b8a" xsi:nil="true"/>
    <Preview xmlns="b64e289c-fe93-42be-bb63-68a2e40d284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3ECD43047111242AD7A2C72EFC37717" ma:contentTypeVersion="19" ma:contentTypeDescription="Create a new document." ma:contentTypeScope="" ma:versionID="29a36878eee7b32d561b5f7b59fc5153">
  <xsd:schema xmlns:xsd="http://www.w3.org/2001/XMLSchema" xmlns:xs="http://www.w3.org/2001/XMLSchema" xmlns:p="http://schemas.microsoft.com/office/2006/metadata/properties" xmlns:ns2="b64e289c-fe93-42be-bb63-68a2e40d2849" xmlns:ns3="59a841ba-70b8-4be4-ad36-34aec6050b8a" targetNamespace="http://schemas.microsoft.com/office/2006/metadata/properties" ma:root="true" ma:fieldsID="d71fe15c4f00582f94dbf33dee723716" ns2:_="" ns3:_="">
    <xsd:import namespace="b64e289c-fe93-42be-bb63-68a2e40d2849"/>
    <xsd:import namespace="59a841ba-70b8-4be4-ad36-34aec6050b8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Preview"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4e289c-fe93-42be-bb63-68a2e40d28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44479e4-84df-4f84-acd6-4585d1c4d5e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Preview" ma:index="25" nillable="true" ma:displayName="Preview" ma:format="Thumbnail" ma:internalName="Preview">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9a841ba-70b8-4be4-ad36-34aec6050b8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e1e20b7-caa6-4e56-958f-2388c47c6ff6}" ma:internalName="TaxCatchAll" ma:showField="CatchAllData" ma:web="59a841ba-70b8-4be4-ad36-34aec6050b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3F8828-9488-4CC9-8CAC-1811652CAADC}">
  <ds:schemaRefs>
    <ds:schemaRef ds:uri="http://schemas.microsoft.com/office/2006/metadata/properties"/>
    <ds:schemaRef ds:uri="http://schemas.microsoft.com/office/infopath/2007/PartnerControls"/>
    <ds:schemaRef ds:uri="b64e289c-fe93-42be-bb63-68a2e40d2849"/>
    <ds:schemaRef ds:uri="59a841ba-70b8-4be4-ad36-34aec6050b8a"/>
  </ds:schemaRefs>
</ds:datastoreItem>
</file>

<file path=customXml/itemProps2.xml><?xml version="1.0" encoding="utf-8"?>
<ds:datastoreItem xmlns:ds="http://schemas.openxmlformats.org/officeDocument/2006/customXml" ds:itemID="{548D1C8C-0A5E-4CF5-AAB5-4BF2CE440D0A}">
  <ds:schemaRefs>
    <ds:schemaRef ds:uri="http://schemas.microsoft.com/sharepoint/v3/contenttype/forms"/>
  </ds:schemaRefs>
</ds:datastoreItem>
</file>

<file path=customXml/itemProps3.xml><?xml version="1.0" encoding="utf-8"?>
<ds:datastoreItem xmlns:ds="http://schemas.openxmlformats.org/officeDocument/2006/customXml" ds:itemID="{2A7E8F32-FC89-4FEB-924E-A96DCD23D28E}"/>
</file>

<file path=docProps/app.xml><?xml version="1.0" encoding="utf-8"?>
<Properties xmlns="http://schemas.openxmlformats.org/officeDocument/2006/extended-properties" xmlns:vt="http://schemas.openxmlformats.org/officeDocument/2006/docPropsVTypes">
  <TotalTime>59</TotalTime>
  <Words>4379</Words>
  <Application>Microsoft Macintosh PowerPoint</Application>
  <PresentationFormat>Custom</PresentationFormat>
  <Paragraphs>261</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Montserrat</vt:lpstr>
      <vt:lpstr>Simple Light</vt:lpstr>
      <vt:lpstr>Surgical/Sterile Processing Technician</vt:lpstr>
      <vt:lpstr>Surgical/Sterile Processing Technician Details</vt:lpstr>
      <vt:lpstr>What is a Surgical/Sterile Processing Tech?</vt:lpstr>
      <vt:lpstr>Program Description</vt:lpstr>
      <vt:lpstr>Program Objectives &amp; Features</vt:lpstr>
      <vt:lpstr>Equipment &amp; Courseware/eBooks</vt:lpstr>
      <vt:lpstr>Enrollment Eligibility Requirements</vt:lpstr>
      <vt:lpstr>Surgical/Sterile Processing Technician Courses</vt:lpstr>
      <vt:lpstr>PS-1011: Professionalism in Allied Health</vt:lpstr>
      <vt:lpstr>HI-1014: Introduction to Human Anatomy and Medical Terminology</vt:lpstr>
      <vt:lpstr>HI-6014: Sterile Processing</vt:lpstr>
      <vt:lpstr>HI-6016: Surgical Technology</vt:lpstr>
      <vt:lpstr>Experiential/Clinical Component</vt:lpstr>
      <vt:lpstr>Eligible Program Certifications</vt:lpstr>
      <vt:lpstr>Tech in Surgery- Certified (TS-C) </vt:lpstr>
      <vt:lpstr>Tech in Surgery- Certified (TS-C) cont.</vt:lpstr>
      <vt:lpstr>Certified Registered Central Service Technician- Certified (CRCST)</vt:lpstr>
      <vt:lpstr>Certified Registered Central Service Technician- Certified (CRCST) cont. </vt:lpstr>
      <vt:lpstr>Potential Careers &amp; Job Outlook</vt:lpstr>
      <vt:lpstr>Surgical/ Sterile Processing Technician Careers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Surgical/Sterile Processing Technician</dc:title>
  <cp:lastModifiedBy>Kayla Haack</cp:lastModifiedBy>
  <cp:revision>4</cp:revision>
  <dcterms:modified xsi:type="dcterms:W3CDTF">2024-02-27T21:48:47Z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0x01010023ECD43047111242AD7A2C72EFC37717</vt:lpwstr>
  </property>
  <property fmtid="{D5CDD505-2E9C-101B-9397-08002B2CF9AE}" pid="3" name="MediaServiceImageTags">
    <vt:lpwstr/>
  </property>
</Properties>
</file>