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7772400" cy="10058400"/>
  <p:notesSz cx="6858000" cy="9144000"/>
  <p:embeddedFontLst>
    <p:embeddedFont>
      <p:font typeface="Montserra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465CA9"/>
    <a:srgbClr val="ED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01217-90DA-805B-710D-97A510165F18}" v="4" dt="2024-01-08T15:05:44.658"/>
  </p1510:revLst>
</p1510:revInfo>
</file>

<file path=ppt/tableStyles.xml><?xml version="1.0" encoding="utf-8"?>
<a:tblStyleLst xmlns:a="http://schemas.openxmlformats.org/drawingml/2006/main" def="{7774E676-951C-4C7F-9720-E8A9BC8D09AD}">
  <a:tblStyle styleId="{7774E676-951C-4C7F-9720-E8A9BC8D09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p:cViewPr varScale="1">
        <p:scale>
          <a:sx n="101" d="100"/>
          <a:sy n="101" d="100"/>
        </p:scale>
        <p:origin x="2928"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Sjostrand" userId="S::isjostrand@medcerts.com::a1a3a311-2fbe-4c22-848a-dd6bea9a5ca8" providerId="AD" clId="Web-{4D501217-90DA-805B-710D-97A510165F18}"/>
    <pc:docChg chg="modSld">
      <pc:chgData name="Ingrid Sjostrand" userId="S::isjostrand@medcerts.com::a1a3a311-2fbe-4c22-848a-dd6bea9a5ca8" providerId="AD" clId="Web-{4D501217-90DA-805B-710D-97A510165F18}" dt="2024-01-08T15:05:44.345" v="2" actId="20577"/>
      <pc:docMkLst>
        <pc:docMk/>
      </pc:docMkLst>
      <pc:sldChg chg="modSp">
        <pc:chgData name="Ingrid Sjostrand" userId="S::isjostrand@medcerts.com::a1a3a311-2fbe-4c22-848a-dd6bea9a5ca8" providerId="AD" clId="Web-{4D501217-90DA-805B-710D-97A510165F18}" dt="2024-01-08T15:05:44.345" v="2" actId="20577"/>
        <pc:sldMkLst>
          <pc:docMk/>
          <pc:sldMk cId="0" sldId="267"/>
        </pc:sldMkLst>
        <pc:spChg chg="mod">
          <ac:chgData name="Ingrid Sjostrand" userId="S::isjostrand@medcerts.com::a1a3a311-2fbe-4c22-848a-dd6bea9a5ca8" providerId="AD" clId="Web-{4D501217-90DA-805B-710D-97A510165F18}" dt="2024-01-08T15:05:44.345" v="2" actId="20577"/>
          <ac:spMkLst>
            <pc:docMk/>
            <pc:sldMk cId="0" sldId="267"/>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c164bf004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c164bf0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ecbf65e68_0_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1ecbf65e6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a48717cf0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a48717c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fo.medcerts.com/clinical-si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4"/>
            <a:ext cx="7863600" cy="8214000"/>
          </a:xfrm>
          <a:prstGeom prst="rect">
            <a:avLst/>
          </a:prstGeom>
          <a:solidFill>
            <a:srgbClr val="465CA9">
              <a:alpha val="74902"/>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850" y="3672913"/>
            <a:ext cx="4574196"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b="1" dirty="0">
                <a:solidFill>
                  <a:srgbClr val="FFFFFF"/>
                </a:solidFill>
                <a:latin typeface="Montserrat"/>
                <a:ea typeface="Montserrat"/>
                <a:cs typeface="Montserrat"/>
                <a:sym typeface="Montserrat"/>
              </a:rPr>
              <a:t>Surgical Technologist</a:t>
            </a:r>
            <a:endParaRPr sz="4900" b="1" dirty="0">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5294413"/>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[Insert </a:t>
            </a:r>
            <a:r>
              <a:rPr lang="en" sz="1800" dirty="0" err="1">
                <a:solidFill>
                  <a:schemeClr val="dk1"/>
                </a:solidFill>
                <a:latin typeface="Montserrat"/>
                <a:ea typeface="Montserrat"/>
                <a:cs typeface="Montserrat"/>
                <a:sym typeface="Montserrat"/>
              </a:rPr>
              <a:t>StudentName</a:t>
            </a:r>
            <a:r>
              <a:rPr lang="en" sz="1800" dirty="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 [Insert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$4,000.00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ST-3000</a:t>
            </a:r>
            <a:endParaRPr sz="1800" dirty="0">
              <a:solidFill>
                <a:schemeClr val="dk1"/>
              </a:solidFill>
              <a:latin typeface="Montserrat"/>
              <a:ea typeface="Montserrat"/>
              <a:cs typeface="Montserrat"/>
              <a:sym typeface="Montserrat"/>
            </a:endParaRPr>
          </a:p>
        </p:txBody>
      </p:sp>
      <p:pic>
        <p:nvPicPr>
          <p:cNvPr id="59" name="Google Shape;59;p13"/>
          <p:cNvPicPr preferRelativeResize="0"/>
          <p:nvPr/>
        </p:nvPicPr>
        <p:blipFill>
          <a:blip r:embed="rId4"/>
          <a:srcRect/>
          <a:stretch/>
        </p:blipFill>
        <p:spPr>
          <a:xfrm>
            <a:off x="2288594" y="228600"/>
            <a:ext cx="3267062"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p:nvPr/>
        </p:nvSpPr>
        <p:spPr>
          <a:xfrm>
            <a:off x="208950" y="6473740"/>
            <a:ext cx="7298700" cy="2469397"/>
          </a:xfrm>
          <a:prstGeom prst="roundRect">
            <a:avLst>
              <a:gd name="adj" fmla="val 4055"/>
            </a:avLst>
          </a:prstGeom>
          <a:solidFill>
            <a:srgbClr val="EDEFF6"/>
          </a:solidFill>
          <a:ln>
            <a:solidFill>
              <a:srgbClr val="EDEFF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57" name="Google Shape;157;p22"/>
          <p:cNvSpPr txBox="1">
            <a:spLocks noGrp="1"/>
          </p:cNvSpPr>
          <p:nvPr>
            <p:ph type="body" idx="1"/>
          </p:nvPr>
        </p:nvSpPr>
        <p:spPr>
          <a:xfrm>
            <a:off x="208950" y="1412725"/>
            <a:ext cx="7242600" cy="4761498"/>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dirty="0">
              <a:solidFill>
                <a:schemeClr val="tx1"/>
              </a:solidFill>
              <a:latin typeface="Montserrat"/>
              <a:ea typeface="Montserrat"/>
              <a:cs typeface="Montserrat"/>
              <a:sym typeface="Montserrat"/>
            </a:endParaRPr>
          </a:p>
        </p:txBody>
      </p:sp>
      <p:cxnSp>
        <p:nvCxnSpPr>
          <p:cNvPr id="158" name="Google Shape;158;p22"/>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60" name="Google Shape;160;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D44ACA7F-7E63-501A-5468-2215D6A5CC56}"/>
              </a:ext>
            </a:extLst>
          </p:cNvPr>
          <p:cNvPicPr>
            <a:picLocks noChangeAspect="1"/>
          </p:cNvPicPr>
          <p:nvPr/>
        </p:nvPicPr>
        <p:blipFill>
          <a:blip r:embed="rId3"/>
          <a:stretch>
            <a:fillRect/>
          </a:stretch>
        </p:blipFill>
        <p:spPr>
          <a:xfrm>
            <a:off x="320850" y="9357072"/>
            <a:ext cx="1739900" cy="473253"/>
          </a:xfrm>
          <a:prstGeom prst="rect">
            <a:avLst/>
          </a:prstGeom>
        </p:spPr>
      </p:pic>
      <p:sp>
        <p:nvSpPr>
          <p:cNvPr id="3" name="Google Shape;146;p21">
            <a:extLst>
              <a:ext uri="{FF2B5EF4-FFF2-40B4-BE49-F238E27FC236}">
                <a16:creationId xmlns:a16="http://schemas.microsoft.com/office/drawing/2014/main" id="{D690A4D5-EA52-3B40-E432-04ADAD4011D0}"/>
              </a:ext>
            </a:extLst>
          </p:cNvPr>
          <p:cNvSpPr txBox="1">
            <a:spLocks/>
          </p:cNvSpPr>
          <p:nvPr/>
        </p:nvSpPr>
        <p:spPr>
          <a:xfrm>
            <a:off x="264750" y="6473739"/>
            <a:ext cx="7242600" cy="24693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latin typeface="Montserrat"/>
                <a:ea typeface="Montserrat"/>
                <a:cs typeface="Montserrat"/>
                <a:sym typeface="Montserrat"/>
              </a:rPr>
              <a:t>Gain an understanding of the expectations of an allied healthcare professional in the workplace</a:t>
            </a:r>
          </a:p>
          <a:p>
            <a:pPr indent="-298450">
              <a:lnSpc>
                <a:spcPct val="150000"/>
              </a:lnSpc>
              <a:buSzPts val="1100"/>
              <a:buFont typeface="Montserrat"/>
              <a:buChar char="●"/>
            </a:pPr>
            <a:r>
              <a:rPr lang="en-US" sz="1100" dirty="0">
                <a:latin typeface="Montserrat"/>
                <a:ea typeface="Montserrat"/>
                <a:cs typeface="Montserrat"/>
                <a:sym typeface="Montserrat"/>
              </a:rPr>
              <a:t>Develop and exercise emotional intelligence, self-management and interpersonal skills</a:t>
            </a:r>
          </a:p>
          <a:p>
            <a:pPr indent="-298450">
              <a:lnSpc>
                <a:spcPct val="150000"/>
              </a:lnSpc>
              <a:buSzPts val="1100"/>
              <a:buFont typeface="Montserrat"/>
              <a:buChar char="●"/>
            </a:pPr>
            <a:r>
              <a:rPr lang="en-US" sz="1100" dirty="0">
                <a:latin typeface="Montserrat"/>
                <a:ea typeface="Montserrat"/>
                <a:cs typeface="Montserrat"/>
                <a:sym typeface="Montserrat"/>
              </a:rPr>
              <a:t>Build and improve internal and external communication skills with all exchanges</a:t>
            </a:r>
          </a:p>
          <a:p>
            <a:pPr indent="-298450">
              <a:lnSpc>
                <a:spcPct val="150000"/>
              </a:lnSpc>
              <a:buSzPts val="1100"/>
              <a:buFont typeface="Montserrat"/>
              <a:buChar char="●"/>
            </a:pPr>
            <a:r>
              <a:rPr lang="en-US" sz="1100" dirty="0">
                <a:latin typeface="Montserrat"/>
                <a:ea typeface="Montserrat"/>
                <a:cs typeface="Montserrat"/>
                <a:sym typeface="Montserrat"/>
              </a:rPr>
              <a:t>Enhance the patient care experience with successful interactions and patient satisfaction</a:t>
            </a:r>
          </a:p>
          <a:p>
            <a:pPr indent="-298450">
              <a:lnSpc>
                <a:spcPct val="150000"/>
              </a:lnSpc>
              <a:buSzPts val="1100"/>
              <a:buFont typeface="Montserrat"/>
              <a:buChar char="●"/>
            </a:pPr>
            <a:r>
              <a:rPr lang="en-US" sz="1100" dirty="0">
                <a:latin typeface="Montserrat"/>
                <a:ea typeface="Montserrat"/>
                <a:cs typeface="Montserrat"/>
                <a:sym typeface="Montserrat"/>
              </a:rPr>
              <a:t>Maintain solution-oriented conversations, manage conflict and build self-confidence</a:t>
            </a:r>
          </a:p>
          <a:p>
            <a:pPr indent="0">
              <a:lnSpc>
                <a:spcPct val="150000"/>
              </a:lnSpc>
              <a:buFont typeface="Arial"/>
              <a:buNone/>
            </a:pPr>
            <a:endParaRPr lang="en-US" sz="1100" dirty="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p:nvPr/>
        </p:nvSpPr>
        <p:spPr>
          <a:xfrm>
            <a:off x="264900" y="6004276"/>
            <a:ext cx="7242600" cy="3012824"/>
          </a:xfrm>
          <a:prstGeom prst="roundRect">
            <a:avLst>
              <a:gd name="adj" fmla="val 4055"/>
            </a:avLst>
          </a:prstGeom>
          <a:solidFill>
            <a:srgbClr val="EDEFF6"/>
          </a:solidFill>
          <a:ln>
            <a:solidFill>
              <a:srgbClr val="EDEFF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a:spLocks noGrp="1"/>
          </p:cNvSpPr>
          <p:nvPr>
            <p:ph type="body" idx="1"/>
          </p:nvPr>
        </p:nvSpPr>
        <p:spPr>
          <a:xfrm>
            <a:off x="208950" y="1041299"/>
            <a:ext cx="7242600" cy="4876403"/>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Surgical Technology is a comprehensive course with insight and focus on the role of the Surgical Technologist. The course provides foundational knowledge required of a clinical allied healthcare professional, and has been designed to prepare students to achieve the status of Tech in Surgery- Certified. Emphasis is placed on preoperative, intraoperative, and postoperative duties and related knowledge. This course includes topics related to infection control, use of personal protection equipment (PPE), sterile technique, decontamination and sterilization standards, and surgical instrumentation and equipment. It also addresses surgical pharmacology, aspects of medical law related to the healthcare setting, support of the operative patient, and safety in the operating room.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In this course, students are exposed to a variety of eLearning elements that allow hands-on interaction with the screen of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simulations providing the student opportunities to interact within the operating setting while assisting the surgeon, which are key skills for a Surgical Technologist.  </a:t>
            </a:r>
            <a:endParaRPr sz="1100" dirty="0">
              <a:solidFill>
                <a:schemeClr val="tx1"/>
              </a:solidFill>
              <a:latin typeface="Montserrat"/>
              <a:ea typeface="Montserrat"/>
              <a:cs typeface="Montserrat"/>
              <a:sym typeface="Montserrat"/>
            </a:endParaRPr>
          </a:p>
        </p:txBody>
      </p:sp>
      <p:sp>
        <p:nvSpPr>
          <p:cNvPr id="168" name="Google Shape;168;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HI-6016: Surgical Technology</a:t>
            </a:r>
            <a:endParaRPr b="1">
              <a:latin typeface="Montserrat"/>
              <a:ea typeface="Montserrat"/>
              <a:cs typeface="Montserrat"/>
              <a:sym typeface="Montserrat"/>
            </a:endParaRPr>
          </a:p>
        </p:txBody>
      </p:sp>
      <p:cxnSp>
        <p:nvCxnSpPr>
          <p:cNvPr id="169" name="Google Shape;169;p23"/>
          <p:cNvCxnSpPr/>
          <p:nvPr/>
        </p:nvCxnSpPr>
        <p:spPr>
          <a:xfrm>
            <a:off x="208950" y="1142900"/>
            <a:ext cx="7130700" cy="0"/>
          </a:xfrm>
          <a:prstGeom prst="straightConnector1">
            <a:avLst/>
          </a:prstGeom>
          <a:noFill/>
          <a:ln w="28575" cap="flat" cmpd="sng">
            <a:solidFill>
              <a:srgbClr val="465CA9"/>
            </a:solidFill>
            <a:prstDash val="solid"/>
            <a:round/>
            <a:headEnd type="none" w="med" len="med"/>
            <a:tailEnd type="none" w="med" len="med"/>
          </a:ln>
        </p:spPr>
      </p:cxnSp>
      <p:sp>
        <p:nvSpPr>
          <p:cNvPr id="171" name="Google Shape;171;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E61BD4DB-EC43-36B8-BFFA-A14AA622DF43}"/>
              </a:ext>
            </a:extLst>
          </p:cNvPr>
          <p:cNvPicPr>
            <a:picLocks noChangeAspect="1"/>
          </p:cNvPicPr>
          <p:nvPr/>
        </p:nvPicPr>
        <p:blipFill>
          <a:blip r:embed="rId3"/>
          <a:stretch>
            <a:fillRect/>
          </a:stretch>
        </p:blipFill>
        <p:spPr>
          <a:xfrm>
            <a:off x="320850" y="9357072"/>
            <a:ext cx="1739900" cy="473253"/>
          </a:xfrm>
          <a:prstGeom prst="rect">
            <a:avLst/>
          </a:prstGeom>
        </p:spPr>
      </p:pic>
      <p:sp>
        <p:nvSpPr>
          <p:cNvPr id="3" name="Google Shape;167;p23">
            <a:extLst>
              <a:ext uri="{FF2B5EF4-FFF2-40B4-BE49-F238E27FC236}">
                <a16:creationId xmlns:a16="http://schemas.microsoft.com/office/drawing/2014/main" id="{02F6A711-71FE-4468-F68F-EAE5CBB85E40}"/>
              </a:ext>
            </a:extLst>
          </p:cNvPr>
          <p:cNvSpPr txBox="1">
            <a:spLocks/>
          </p:cNvSpPr>
          <p:nvPr/>
        </p:nvSpPr>
        <p:spPr>
          <a:xfrm>
            <a:off x="391000" y="5917703"/>
            <a:ext cx="6948650" cy="29977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To provide students with the skills and knowledge for the competent, entry-level Surgical Technologist</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familiarize students with the instrumentation and equipment used in the operating room</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develop a strong surgical conscience accountability, and understanding of actions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instill appropriate  ethical, professional, and respectful values while providing patient care</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prepare students for the Tech In Surgery (TS-C) certification exam sponsored by the National Center for Competency Testing (NCCT)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indent="0">
              <a:lnSpc>
                <a:spcPct val="150000"/>
              </a:lnSpc>
              <a:buNone/>
            </a:pPr>
            <a:r>
              <a:rPr lang="en" sz="1600" dirty="0">
                <a:solidFill>
                  <a:schemeClr val="tx1"/>
                </a:solidFill>
                <a:latin typeface="Montserrat"/>
                <a:ea typeface="Montserrat"/>
                <a:cs typeface="Montserrat"/>
                <a:sym typeface="Montserrat"/>
              </a:rPr>
              <a:t>To be eligible for the TS-C certification, graduates must complete CASE DOCUMENTATION. </a:t>
            </a:r>
            <a:endParaRPr sz="16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600" b="1" dirty="0">
                <a:solidFill>
                  <a:srgbClr val="465CA9"/>
                </a:solidFill>
                <a:latin typeface="Montserrat"/>
                <a:ea typeface="Montserrat"/>
                <a:cs typeface="Montserrat"/>
                <a:sym typeface="Montserrat"/>
              </a:rPr>
              <a:t>Case documentation requires:</a:t>
            </a:r>
            <a:endParaRPr sz="1100" dirty="0">
              <a:solidFill>
                <a:srgbClr val="465CA9"/>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 minimum of 125 surgical cases, including:</a:t>
            </a:r>
            <a:endParaRPr sz="1100" dirty="0">
              <a:solidFill>
                <a:schemeClr val="tx1"/>
              </a:solidFill>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 minimum of 30 scrubs in general surgery (with a maximum of 50)</a:t>
            </a:r>
            <a:endParaRPr sz="1100" dirty="0">
              <a:solidFill>
                <a:schemeClr val="tx1"/>
              </a:solidFill>
              <a:latin typeface="Montserrat"/>
              <a:ea typeface="Montserrat"/>
              <a:cs typeface="Montserrat"/>
              <a:sym typeface="Montserrat"/>
            </a:endParaRPr>
          </a:p>
          <a:p>
            <a:pPr lvl="1" indent="-298450">
              <a:lnSpc>
                <a:spcPct val="150000"/>
              </a:lnSpc>
              <a:spcBef>
                <a:spcPts val="0"/>
              </a:spcBef>
              <a:buSzPts val="1100"/>
              <a:buFont typeface="Montserrat"/>
              <a:buChar char="○"/>
            </a:pPr>
            <a:r>
              <a:rPr lang="en" sz="1100" dirty="0">
                <a:solidFill>
                  <a:schemeClr val="tx1"/>
                </a:solidFill>
                <a:latin typeface="Montserrat"/>
                <a:ea typeface="Montserrat"/>
                <a:cs typeface="Montserrat"/>
                <a:sym typeface="Montserrat"/>
              </a:rPr>
              <a:t>A minimum of 75 scrubs in at least (3) three of the following areas: Gynecology, Genitourinary, Cardiovascular, Neurosurgery, Obstetrics. Thoracic, Peripheral Vascular, Ophthalmology, Otorhinolaryngology, Plastic/Reconstructive, other (specify). </a:t>
            </a:r>
            <a:endParaRPr sz="1100" dirty="0">
              <a:solidFill>
                <a:schemeClr val="tx1"/>
              </a:solidFill>
              <a:latin typeface="Montserrat"/>
              <a:ea typeface="Montserrat"/>
              <a:cs typeface="Montserrat"/>
              <a:sym typeface="Montserrat"/>
            </a:endParaRPr>
          </a:p>
          <a:p>
            <a:pPr indent="-298450">
              <a:lnSpc>
                <a:spcPct val="150000"/>
              </a:lnSpc>
              <a:buSzPts val="1100"/>
              <a:buFont typeface="Montserrat"/>
              <a:buChar char="●"/>
            </a:pPr>
            <a:r>
              <a:rPr lang="en" sz="1100" dirty="0">
                <a:solidFill>
                  <a:schemeClr val="tx1"/>
                </a:solidFill>
                <a:latin typeface="Montserrat"/>
                <a:ea typeface="Montserrat"/>
                <a:cs typeface="Montserrat"/>
                <a:sym typeface="Montserrat"/>
              </a:rPr>
              <a:t>At least 90 of the 125 cases must be 1</a:t>
            </a:r>
            <a:r>
              <a:rPr lang="en" sz="1100" i="1" dirty="0">
                <a:solidFill>
                  <a:schemeClr val="tx1"/>
                </a:solidFill>
                <a:latin typeface="Montserrat"/>
                <a:ea typeface="Montserrat"/>
                <a:cs typeface="Montserrat"/>
                <a:sym typeface="Montserrat"/>
              </a:rPr>
              <a:t>st</a:t>
            </a:r>
            <a:r>
              <a:rPr lang="en" sz="1100" dirty="0">
                <a:solidFill>
                  <a:schemeClr val="tx1"/>
                </a:solidFill>
                <a:latin typeface="Montserrat"/>
                <a:ea typeface="Montserrat"/>
                <a:cs typeface="Montserrat"/>
                <a:sym typeface="Montserrat"/>
              </a:rPr>
              <a:t> scrub cases.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dk1"/>
              </a:solidFill>
            </a:endParaRPr>
          </a:p>
          <a:p>
            <a:pPr marL="0" lvl="0" indent="0" algn="l" rtl="0">
              <a:lnSpc>
                <a:spcPct val="150000"/>
              </a:lnSpc>
              <a:spcBef>
                <a:spcPts val="0"/>
              </a:spcBef>
              <a:spcAft>
                <a:spcPts val="0"/>
              </a:spcAft>
              <a:buNone/>
            </a:pPr>
            <a:r>
              <a:rPr lang="en" sz="1200" b="1" i="1" dirty="0">
                <a:solidFill>
                  <a:srgbClr val="465CA9"/>
                </a:solidFill>
              </a:rPr>
              <a:t>Students are responsible for locating and securing a site to fulfill the clinical requirements of the program. MedCerts cannot guarantee placement to complete this clinical requirement.</a:t>
            </a:r>
            <a:endParaRPr sz="1200" b="1" i="1" dirty="0">
              <a:solidFill>
                <a:srgbClr val="465CA9"/>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sp>
        <p:nvSpPr>
          <p:cNvPr id="178" name="Google Shape;178;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Experiential/Clinical Component</a:t>
            </a:r>
            <a:endParaRPr sz="1400" b="1">
              <a:latin typeface="Montserrat"/>
              <a:ea typeface="Montserrat"/>
              <a:cs typeface="Montserrat"/>
              <a:sym typeface="Montserrat"/>
            </a:endParaRPr>
          </a:p>
        </p:txBody>
      </p:sp>
      <p:cxnSp>
        <p:nvCxnSpPr>
          <p:cNvPr id="179" name="Google Shape;179;p24"/>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80" name="Google Shape;180;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44F875BA-03ED-0542-543C-DDFBBE974690}"/>
              </a:ext>
            </a:extLst>
          </p:cNvPr>
          <p:cNvPicPr>
            <a:picLocks noChangeAspect="1"/>
          </p:cNvPicPr>
          <p:nvPr/>
        </p:nvPicPr>
        <p:blipFill>
          <a:blip r:embed="rId3"/>
          <a:stretch>
            <a:fillRect/>
          </a:stretch>
        </p:blipFill>
        <p:spPr>
          <a:xfrm>
            <a:off x="320850" y="9357072"/>
            <a:ext cx="1739900" cy="4732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8" name="Google Shape;188;p25"/>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txBox="1">
            <a:spLocks noGrp="1"/>
          </p:cNvSpPr>
          <p:nvPr>
            <p:ph type="ctrTitle"/>
          </p:nvPr>
        </p:nvSpPr>
        <p:spPr>
          <a:xfrm>
            <a:off x="320850" y="7299087"/>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Eligible Program Certifications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FE716293-B825-4A8B-900B-D25F20E0C5B3}"/>
              </a:ext>
            </a:extLst>
          </p:cNvPr>
          <p:cNvPicPr>
            <a:picLocks noChangeAspect="1"/>
          </p:cNvPicPr>
          <p:nvPr/>
        </p:nvPicPr>
        <p:blipFill>
          <a:blip r:embed="rId4"/>
          <a:stretch>
            <a:fillRect/>
          </a:stretch>
        </p:blipFill>
        <p:spPr>
          <a:xfrm>
            <a:off x="320850" y="9343338"/>
            <a:ext cx="1739900" cy="4767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Tech in Surgery- Certified (TS-C) </a:t>
            </a:r>
            <a:endParaRPr sz="2500" b="1">
              <a:latin typeface="Montserrat"/>
              <a:ea typeface="Montserrat"/>
              <a:cs typeface="Montserrat"/>
              <a:sym typeface="Montserrat"/>
            </a:endParaRPr>
          </a:p>
        </p:txBody>
      </p:sp>
      <p:sp>
        <p:nvSpPr>
          <p:cNvPr id="196" name="Google Shape;196;p26"/>
          <p:cNvSpPr txBox="1">
            <a:spLocks noGrp="1"/>
          </p:cNvSpPr>
          <p:nvPr>
            <p:ph type="body" idx="1"/>
          </p:nvPr>
        </p:nvSpPr>
        <p:spPr>
          <a:xfrm>
            <a:off x="208950" y="1116102"/>
            <a:ext cx="7242600" cy="8458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Tech in Surgery- Certified (TS-C) credential is offered through the National Center for Competency Testing (NCCT). Established in 1989, National Center for Competency Testing (NCCT) is an independent credentialing organization that has tested more than 500,000 healthcare professional and instructors throughout the United States.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Obtaining TS-C Certification demonstrates knowledge in several science and medical topics, surgical technician skill areas, and safety regulations. The TS-C exam covers topics such as medical terminology, asepsis and infection control, pharmacology, OSHA regulations, surgical knowledge, and other career skills. After passing the exam and becoming certified, the TS-C certification must be renewed each year through continuing education, some of which is offered by the NCCT.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test covers the following topics: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TS-C exam contains 175 scored items, 25 unscored pretest items, and candidates are allowed four (4) hours to complete the examination. This certification examination is comprised of 95-98% standard, 4-option multiple-choice items and 2-5% alternative items (e.g., Drag and Drop, Multi-select, Hotspot).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TS-C exam can be taken remotely via online remote proctoring. </a:t>
            </a:r>
            <a:endParaRPr sz="1100" dirty="0">
              <a:solidFill>
                <a:schemeClr val="tx1"/>
              </a:solidFill>
              <a:latin typeface="Montserrat"/>
              <a:ea typeface="Montserrat"/>
              <a:cs typeface="Montserrat"/>
              <a:sym typeface="Montserrat"/>
            </a:endParaRPr>
          </a:p>
        </p:txBody>
      </p:sp>
      <p:cxnSp>
        <p:nvCxnSpPr>
          <p:cNvPr id="197" name="Google Shape;197;p2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99" name="Google Shape;199;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graphicFrame>
        <p:nvGraphicFramePr>
          <p:cNvPr id="201" name="Google Shape;201;p26"/>
          <p:cNvGraphicFramePr/>
          <p:nvPr>
            <p:extLst>
              <p:ext uri="{D42A27DB-BD31-4B8C-83A1-F6EECF244321}">
                <p14:modId xmlns:p14="http://schemas.microsoft.com/office/powerpoint/2010/main" val="84517803"/>
              </p:ext>
            </p:extLst>
          </p:nvPr>
        </p:nvGraphicFramePr>
        <p:xfrm>
          <a:off x="320850" y="4456775"/>
          <a:ext cx="6880750" cy="2748775"/>
        </p:xfrm>
        <a:graphic>
          <a:graphicData uri="http://schemas.openxmlformats.org/drawingml/2006/table">
            <a:tbl>
              <a:tblPr>
                <a:noFill/>
                <a:tableStyleId>{7774E676-951C-4C7F-9720-E8A9BC8D09AD}</a:tableStyleId>
              </a:tblPr>
              <a:tblGrid>
                <a:gridCol w="3440375">
                  <a:extLst>
                    <a:ext uri="{9D8B030D-6E8A-4147-A177-3AD203B41FA5}">
                      <a16:colId xmlns:a16="http://schemas.microsoft.com/office/drawing/2014/main" val="20000"/>
                    </a:ext>
                  </a:extLst>
                </a:gridCol>
                <a:gridCol w="3440375">
                  <a:extLst>
                    <a:ext uri="{9D8B030D-6E8A-4147-A177-3AD203B41FA5}">
                      <a16:colId xmlns:a16="http://schemas.microsoft.com/office/drawing/2014/main" val="20001"/>
                    </a:ext>
                  </a:extLst>
                </a:gridCol>
              </a:tblGrid>
              <a:tr h="2748775">
                <a:tc>
                  <a:txBody>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Setting up surgical procedure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patient safety</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Assessing the integrity and sterility of items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Utilizing preference cards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Documenting unusual events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Understanding environmental safety </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Preparing the operating room</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Documentation</a:t>
                      </a:r>
                      <a:endParaRPr sz="1100" dirty="0">
                        <a:solidFill>
                          <a:schemeClr val="tx1"/>
                        </a:solidFill>
                        <a:latin typeface="Montserrat"/>
                        <a:ea typeface="Montserrat"/>
                        <a:cs typeface="Montserrat"/>
                        <a:sym typeface="Montserrat"/>
                      </a:endParaRPr>
                    </a:p>
                  </a:txBody>
                  <a:tcPr marL="91425" marR="91425" marT="91425" marB="91425"/>
                </a:tc>
                <a:tc>
                  <a:txBody>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Applying sterile technique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Supporting the needs of the surgeon</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end of procedure tasks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Preparing supplies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Recognizing post-operative complications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end-of-case procedures</a:t>
                      </a:r>
                      <a:endParaRPr sz="1100" dirty="0">
                        <a:solidFill>
                          <a:schemeClr val="tx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bl>
          </a:graphicData>
        </a:graphic>
      </p:graphicFrame>
      <p:pic>
        <p:nvPicPr>
          <p:cNvPr id="2" name="Picture 1" descr="A black background with white text&#10;&#10;Description automatically generated">
            <a:extLst>
              <a:ext uri="{FF2B5EF4-FFF2-40B4-BE49-F238E27FC236}">
                <a16:creationId xmlns:a16="http://schemas.microsoft.com/office/drawing/2014/main" id="{224948FE-148F-271A-9ABF-028EE84E6651}"/>
              </a:ext>
            </a:extLst>
          </p:cNvPr>
          <p:cNvPicPr>
            <a:picLocks noChangeAspect="1"/>
          </p:cNvPicPr>
          <p:nvPr/>
        </p:nvPicPr>
        <p:blipFill>
          <a:blip r:embed="rId3"/>
          <a:stretch>
            <a:fillRect/>
          </a:stretch>
        </p:blipFill>
        <p:spPr>
          <a:xfrm>
            <a:off x="320850" y="9357072"/>
            <a:ext cx="1739900" cy="4732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b="1">
                <a:latin typeface="Montserrat"/>
                <a:ea typeface="Montserrat"/>
                <a:cs typeface="Montserrat"/>
                <a:sym typeface="Montserrat"/>
              </a:rPr>
              <a:t>Tech in Surgery- Certified (TS-C) </a:t>
            </a:r>
            <a:r>
              <a:rPr lang="en" sz="1700" b="1">
                <a:latin typeface="Montserrat"/>
                <a:ea typeface="Montserrat"/>
                <a:cs typeface="Montserrat"/>
                <a:sym typeface="Montserrat"/>
              </a:rPr>
              <a:t>cont.</a:t>
            </a:r>
            <a:endParaRPr sz="1700" b="1">
              <a:latin typeface="Montserrat"/>
              <a:ea typeface="Montserrat"/>
              <a:cs typeface="Montserrat"/>
              <a:sym typeface="Montserrat"/>
            </a:endParaRPr>
          </a:p>
        </p:txBody>
      </p:sp>
      <p:sp>
        <p:nvSpPr>
          <p:cNvPr id="207" name="Google Shape;207;p27"/>
          <p:cNvSpPr txBox="1">
            <a:spLocks noGrp="1"/>
          </p:cNvSpPr>
          <p:nvPr>
            <p:ph type="body" idx="1"/>
          </p:nvPr>
        </p:nvSpPr>
        <p:spPr>
          <a:xfrm>
            <a:off x="208950" y="1116100"/>
            <a:ext cx="7242600" cy="293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MedCerts Surgical Technologist program is approved by the NCCT on a state x state basis. To be eligible for certification by NCCT, the student must reside in a state where MedCerts is licensed or otherwise authorized to operate as a school/ In the case of an employer partnership, the employer’s physical presence may be substituted.</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IMPORTANT: Graduates who attempt to pass the TS-C exam must complete CASE DOCUMENTATION within two (2) years of the test date. Case documentation requires a minimum of 125 surgical cases including a minimum of 50 scrubs in general surgery; a minimum of 20 scrubs in orthopedic surgery; and a minimum of 55 scrubs in at least two of the following areas: Gynecology, Genitourinary, Cardiovascular, Neurosurgery, Obstetrics, Thoracic, Peripheral Vascular, Ophthalmology, Otorhinolaryngology, Plastic/Reconstructive, other (specify).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p:txBody>
      </p:sp>
      <p:cxnSp>
        <p:nvCxnSpPr>
          <p:cNvPr id="208" name="Google Shape;208;p2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10" name="Google Shape;210;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sp>
        <p:nvSpPr>
          <p:cNvPr id="215" name="Google Shape;215;p27"/>
          <p:cNvSpPr txBox="1"/>
          <p:nvPr/>
        </p:nvSpPr>
        <p:spPr>
          <a:xfrm>
            <a:off x="320850" y="4282136"/>
            <a:ext cx="4979100" cy="4176064"/>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dirty="0">
                <a:latin typeface="Montserrat"/>
                <a:ea typeface="Montserrat"/>
                <a:cs typeface="Montserrat"/>
                <a:sym typeface="Montserrat"/>
              </a:rPr>
              <a:t>TS-C Credentialing Exam Details</a:t>
            </a:r>
            <a:endParaRPr sz="1600" b="1" dirty="0">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Issuing Authority:</a:t>
            </a:r>
            <a:r>
              <a:rPr lang="en" sz="1200" b="1" dirty="0">
                <a:solidFill>
                  <a:schemeClr val="dk2"/>
                </a:solidFill>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NCCT</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Restrictions: </a:t>
            </a:r>
            <a:r>
              <a:rPr lang="en" sz="1200" dirty="0">
                <a:solidFill>
                  <a:schemeClr val="dk2"/>
                </a:solidFill>
                <a:latin typeface="Montserrat"/>
                <a:ea typeface="Montserrat"/>
                <a:cs typeface="Montserrat"/>
                <a:sym typeface="Montserrat"/>
              </a:rPr>
              <a:t>High School Graduate or Equivalent</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Accreditation:</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Accredited by NCCA</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Title: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Tech in Surgery- Certified (TS-C) Exam</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Certification: </a:t>
            </a:r>
            <a:r>
              <a:rPr lang="en" sz="1200" dirty="0">
                <a:solidFill>
                  <a:schemeClr val="dk2"/>
                </a:solidFill>
                <a:latin typeface="Montserrat"/>
                <a:ea typeface="Montserrat"/>
                <a:cs typeface="Montserrat"/>
                <a:sym typeface="Montserrat"/>
              </a:rPr>
              <a:t>TS-C</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Number of Questions:</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175 Scored Questions, 25 Unscored</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Minimum Passing Score: </a:t>
            </a:r>
            <a:r>
              <a:rPr lang="en" sz="1200" dirty="0">
                <a:solidFill>
                  <a:schemeClr val="dk2"/>
                </a:solidFill>
                <a:latin typeface="Montserrat"/>
                <a:ea typeface="Montserrat"/>
                <a:cs typeface="Montserrat"/>
                <a:sym typeface="Montserrat"/>
              </a:rPr>
              <a:t>70%</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Time:</a:t>
            </a:r>
            <a:r>
              <a:rPr lang="en" sz="1200" b="1" dirty="0">
                <a:solidFill>
                  <a:schemeClr val="dk2"/>
                </a:solidFill>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4 hours</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Cost:</a:t>
            </a:r>
            <a:r>
              <a:rPr lang="en" sz="1200" dirty="0">
                <a:solidFill>
                  <a:schemeClr val="dk2"/>
                </a:solidFill>
                <a:latin typeface="Montserrat"/>
                <a:ea typeface="Montserrat"/>
                <a:cs typeface="Montserrat"/>
                <a:sym typeface="Montserrat"/>
              </a:rPr>
              <a:t> $155 plus $29 Remote Proctoring Fee</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Type: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Computer Based</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Testing Site: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Home- Remote Proctored</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Renewal Due: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Recertification Required Yearly</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CE?: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Yes- 14 CEs annually</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0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6F868ABC-8413-7A29-137A-5035DD25F670}"/>
              </a:ext>
            </a:extLst>
          </p:cNvPr>
          <p:cNvPicPr>
            <a:picLocks noChangeAspect="1"/>
          </p:cNvPicPr>
          <p:nvPr/>
        </p:nvPicPr>
        <p:blipFill>
          <a:blip r:embed="rId3"/>
          <a:stretch>
            <a:fillRect/>
          </a:stretch>
        </p:blipFill>
        <p:spPr>
          <a:xfrm>
            <a:off x="320850" y="9357072"/>
            <a:ext cx="1739900" cy="4732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8"/>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21" name="Google Shape;221;p28"/>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txBox="1">
            <a:spLocks noGrp="1"/>
          </p:cNvSpPr>
          <p:nvPr>
            <p:ph type="ctrTitle"/>
          </p:nvPr>
        </p:nvSpPr>
        <p:spPr>
          <a:xfrm>
            <a:off x="320850" y="7299084"/>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A718E1CC-7D17-0D24-9ABA-AF8FE4C69162}"/>
              </a:ext>
            </a:extLst>
          </p:cNvPr>
          <p:cNvPicPr>
            <a:picLocks noChangeAspect="1"/>
          </p:cNvPicPr>
          <p:nvPr/>
        </p:nvPicPr>
        <p:blipFill>
          <a:blip r:embed="rId4"/>
          <a:stretch>
            <a:fillRect/>
          </a:stretch>
        </p:blipFill>
        <p:spPr>
          <a:xfrm>
            <a:off x="320850" y="9343338"/>
            <a:ext cx="1739900" cy="4767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dirty="0">
                <a:solidFill>
                  <a:srgbClr val="465CA9"/>
                </a:solidFill>
                <a:latin typeface="Montserrat"/>
                <a:ea typeface="Montserrat"/>
                <a:cs typeface="Montserrat"/>
                <a:sym typeface="Montserrat"/>
              </a:rPr>
              <a:t>How much do Surgical Technologists typically earn annually?</a:t>
            </a:r>
            <a:endParaRPr sz="1100" dirty="0">
              <a:solidFill>
                <a:srgbClr val="465CA9"/>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In the United States alone, there were about 109,700 Surgical Technologists in 2020, with job growth projected to be 9% between 2020-2030. </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According to </a:t>
            </a:r>
            <a:r>
              <a:rPr lang="en" sz="1100" dirty="0" err="1">
                <a:latin typeface="Montserrat"/>
                <a:ea typeface="Montserrat"/>
                <a:cs typeface="Montserrat"/>
                <a:sym typeface="Montserrat"/>
              </a:rPr>
              <a:t>bls.gov</a:t>
            </a:r>
            <a:r>
              <a:rPr lang="en" sz="1100" dirty="0">
                <a:latin typeface="Montserrat"/>
                <a:ea typeface="Montserrat"/>
                <a:cs typeface="Montserrat"/>
                <a:sym typeface="Montserrat"/>
              </a:rPr>
              <a:t>, the average hourly wage for a Surgical Technologist is $23.90, which is approximately $49,710 per year.</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According to Burning Glass, the median salary for Surgical Technicians is $39,528. </a:t>
            </a:r>
            <a:endParaRPr sz="1100" dirty="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dirty="0">
                <a:solidFill>
                  <a:srgbClr val="465CA9"/>
                </a:solidFill>
                <a:latin typeface="Montserrat"/>
                <a:ea typeface="Montserrat"/>
                <a:cs typeface="Montserrat"/>
                <a:sym typeface="Montserrat"/>
              </a:rPr>
              <a:t>PRIMARY O*NET CODE: 29-2055 Surgical Technologists</a:t>
            </a:r>
            <a:endParaRPr sz="1600"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rgbClr val="212121"/>
                </a:solidFill>
                <a:latin typeface="Montserrat"/>
                <a:ea typeface="Montserrat"/>
                <a:cs typeface="Montserrat"/>
                <a:sym typeface="Montserrat"/>
              </a:rPr>
              <a:t>According to US News and World Report, in 2022 Surgical Technicians are ranked the 17th highest paying job without a degree across all professions and is ranked 23rd in Best Health Care Support jobs. </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solidFill>
                  <a:srgbClr val="212121"/>
                </a:solidFill>
                <a:latin typeface="Montserrat"/>
                <a:ea typeface="Montserrat"/>
                <a:cs typeface="Montserrat"/>
                <a:sym typeface="Montserrat"/>
              </a:rPr>
              <a:t>Sample of reported job titles: </a:t>
            </a:r>
            <a:endParaRPr sz="1100" b="1"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Scrub Technician, Surgical Technician, OR Tech (ORT), Scrub Tech, Travel Surgical Tech, Operating Room Surgical Technician, Sterile Core Surgical Tech, Sterile Processing Surgical Tech, ORT/Sterile Processing Tech. </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sp>
        <p:nvSpPr>
          <p:cNvPr id="229" name="Google Shape;229;p2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Surgical Technologist Careers</a:t>
            </a:r>
            <a:endParaRPr sz="1400" b="1">
              <a:latin typeface="Montserrat"/>
              <a:ea typeface="Montserrat"/>
              <a:cs typeface="Montserrat"/>
              <a:sym typeface="Montserrat"/>
            </a:endParaRPr>
          </a:p>
        </p:txBody>
      </p:sp>
      <p:cxnSp>
        <p:nvCxnSpPr>
          <p:cNvPr id="230" name="Google Shape;230;p29"/>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31" name="Google Shape;231;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50264698-B92D-40CF-CBFC-18A726A94344}"/>
              </a:ext>
            </a:extLst>
          </p:cNvPr>
          <p:cNvPicPr>
            <a:picLocks noChangeAspect="1"/>
          </p:cNvPicPr>
          <p:nvPr/>
        </p:nvPicPr>
        <p:blipFill>
          <a:blip r:embed="rId3"/>
          <a:stretch>
            <a:fillRect/>
          </a:stretch>
        </p:blipFill>
        <p:spPr>
          <a:xfrm>
            <a:off x="320850" y="9357072"/>
            <a:ext cx="1739900" cy="4732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320850" y="6922996"/>
            <a:ext cx="6721975"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dirty="0">
                <a:solidFill>
                  <a:schemeClr val="lt1"/>
                </a:solidFill>
                <a:latin typeface="Montserrat"/>
                <a:ea typeface="Montserrat"/>
                <a:cs typeface="Montserrat"/>
                <a:sym typeface="Montserrat"/>
              </a:rPr>
              <a:t>Surgical Technologist Program </a:t>
            </a:r>
            <a:r>
              <a:rPr lang="en" sz="4500" b="1" dirty="0">
                <a:solidFill>
                  <a:srgbClr val="FFFFFF"/>
                </a:solidFill>
                <a:latin typeface="Montserrat"/>
                <a:ea typeface="Montserrat"/>
                <a:cs typeface="Montserrat"/>
                <a:sym typeface="Montserrat"/>
              </a:rPr>
              <a:t>Details</a:t>
            </a:r>
            <a:endParaRPr sz="4500" b="1" dirty="0">
              <a:solidFill>
                <a:srgbClr val="FFFFFF"/>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A13BB201-4601-B484-6076-6AD59BC57E35}"/>
              </a:ext>
            </a:extLst>
          </p:cNvPr>
          <p:cNvSpPr txBox="1"/>
          <p:nvPr/>
        </p:nvSpPr>
        <p:spPr>
          <a:xfrm>
            <a:off x="9537700" y="4737100"/>
            <a:ext cx="184731" cy="307777"/>
          </a:xfrm>
          <a:prstGeom prst="rect">
            <a:avLst/>
          </a:prstGeom>
          <a:noFill/>
          <a:ln>
            <a:solidFill>
              <a:srgbClr val="465CA9"/>
            </a:solidFill>
          </a:ln>
        </p:spPr>
        <p:txBody>
          <a:bodyPr wrap="none" rtlCol="0">
            <a:spAutoFit/>
          </a:bodyPr>
          <a:lstStyle/>
          <a:p>
            <a:endParaRPr lang="en-US" dirty="0"/>
          </a:p>
        </p:txBody>
      </p:sp>
      <p:pic>
        <p:nvPicPr>
          <p:cNvPr id="5" name="Picture 4" descr="A black and white logo&#10;&#10;Description automatically generated">
            <a:extLst>
              <a:ext uri="{FF2B5EF4-FFF2-40B4-BE49-F238E27FC236}">
                <a16:creationId xmlns:a16="http://schemas.microsoft.com/office/drawing/2014/main" id="{EA7F8DA0-6B66-F265-8E39-A9B094B1150E}"/>
              </a:ext>
            </a:extLst>
          </p:cNvPr>
          <p:cNvPicPr>
            <a:picLocks noChangeAspect="1"/>
          </p:cNvPicPr>
          <p:nvPr/>
        </p:nvPicPr>
        <p:blipFill>
          <a:blip r:embed="rId4"/>
          <a:stretch>
            <a:fillRect/>
          </a:stretch>
        </p:blipFill>
        <p:spPr>
          <a:xfrm>
            <a:off x="320850" y="9343338"/>
            <a:ext cx="1739900" cy="4767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latin typeface="Montserrat"/>
                <a:ea typeface="Montserrat"/>
                <a:cs typeface="Montserrat"/>
                <a:sym typeface="Montserrat"/>
              </a:rPr>
              <a:t>What is a Surgical Technologist?</a:t>
            </a:r>
            <a:endParaRPr sz="2600" b="1" dirty="0">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4891011"/>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Surgical Technologists, also called Operating Room Technicians, work alongside, and assist surgeons, nurses, and other members of the health care team throughout a surgical operation. The role of the Surgical Technologist is incredibly important because they ensure a sterile and organized environment.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Surgical Techs have the unique opportunity to interact with patients prior to (pre), during (intra), and after (post) surgical procedures. The role of a Surgical Technologist is to prepare operating rooms, arrange equipment, prepare patients, and assist doctors during surgeries. Before surgery, a tech will assemble the necessary surgical equipment and ensure that all devices are in working order. Techs prepare patients for surgery by positioning, draping, and washing and disinfecting the incision site.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During an operation, Surgical Technologists will pass the sterile instruments and supplies to surgeons. They maintain asepsis during surgery, anticipating the surgeon's needs while remaining attentive to all aspects of the surgical procedure to ensure a safe environment for the patient. They might hold retractors or set up robotic surgical equipment.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After surgery, techs often dress the incision site, transport patients to their recovery rooms, and restock the operating room with supplies and equipment.</a:t>
            </a:r>
            <a:endParaRPr sz="1100" dirty="0">
              <a:solidFill>
                <a:schemeClr val="tx1"/>
              </a:solidFill>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5" r="16675"/>
          <a:stretch/>
        </p:blipFill>
        <p:spPr>
          <a:xfrm>
            <a:off x="4620400" y="7012275"/>
            <a:ext cx="3013200" cy="3013200"/>
          </a:xfrm>
          <a:prstGeom prst="ellipse">
            <a:avLst/>
          </a:prstGeom>
          <a:noFill/>
          <a:ln>
            <a:noFill/>
          </a:ln>
        </p:spPr>
      </p:pic>
      <p:pic>
        <p:nvPicPr>
          <p:cNvPr id="4" name="Picture 3" descr="A black background with white text&#10;&#10;Description automatically generated">
            <a:extLst>
              <a:ext uri="{FF2B5EF4-FFF2-40B4-BE49-F238E27FC236}">
                <a16:creationId xmlns:a16="http://schemas.microsoft.com/office/drawing/2014/main" id="{40B9C3A5-3D37-7CBC-D72E-6151C2DB18B2}"/>
              </a:ext>
            </a:extLst>
          </p:cNvPr>
          <p:cNvPicPr>
            <a:picLocks noChangeAspect="1"/>
          </p:cNvPicPr>
          <p:nvPr/>
        </p:nvPicPr>
        <p:blipFill>
          <a:blip r:embed="rId4"/>
          <a:stretch>
            <a:fillRect/>
          </a:stretch>
        </p:blipFill>
        <p:spPr>
          <a:xfrm>
            <a:off x="320850" y="9357072"/>
            <a:ext cx="1739900" cy="4732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Surgical Techs have the unique opportunity to interact with patients prior to (pre), during (intra), and after (post) surgical procedures. The role of a surgical technician is to prepare operating rooms, arrange equipment, prepare patients, and help doctors during surgeries.  Before surgery, a technician will prepare patients for surgery and assemble necessary surgical equipment.  During, they provide instruments and supplies to the surgeon while maintaining asepsis.  After, they transport patients to recovery, and restock the OR.</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MedCerts Surgical Technologist program provides students with immersive and virtual hands-on learning experiences that allow for demonstration of key clinical skills. Surgical procedures are demonstrated using virtual tools or live-recorded video and are simulated – allowing the student to immerse him/herself into a virtual experience that is engaging, safe, and repeatable.</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This program prepares students to become Tech in Surgery – Certified (TS-C) by the National Center for Competency Testing (NCCT). Professionals who earn the NCCT designation have the clinical skills and knowledge for maintaining asepsis during surgery, anticipating the surgeon’s needs, and remaining attentive to all aspects of the surgical procedure to ensure a safe environment for the patient.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b="1" dirty="0">
                <a:solidFill>
                  <a:schemeClr val="tx1"/>
                </a:solidFill>
                <a:latin typeface="Montserrat"/>
                <a:ea typeface="Montserrat"/>
                <a:cs typeface="Montserrat"/>
                <a:sym typeface="Montserrat"/>
              </a:rPr>
              <a:t>NOTE</a:t>
            </a:r>
            <a:r>
              <a:rPr lang="en" sz="1100" b="1" dirty="0">
                <a:solidFill>
                  <a:schemeClr val="tx1"/>
                </a:solidFill>
                <a:latin typeface="Montserrat" pitchFamily="2" charset="77"/>
                <a:ea typeface="Montserrat"/>
                <a:cs typeface="Montserrat"/>
                <a:sym typeface="Montserrat"/>
              </a:rPr>
              <a:t>:</a:t>
            </a:r>
            <a:r>
              <a:rPr lang="en" sz="1100" dirty="0">
                <a:solidFill>
                  <a:schemeClr val="tx1"/>
                </a:solidFill>
                <a:latin typeface="Montserrat" pitchFamily="2" charset="77"/>
                <a:ea typeface="Montserrat"/>
                <a:cs typeface="Montserrat"/>
                <a:sym typeface="Montserrat"/>
              </a:rPr>
              <a:t>  </a:t>
            </a:r>
            <a:r>
              <a:rPr lang="en-US" sz="1100" b="0" i="0" u="none" strike="noStrike" dirty="0">
                <a:solidFill>
                  <a:schemeClr val="tx1"/>
                </a:solidFill>
                <a:effectLst/>
                <a:latin typeface="Montserrat" pitchFamily="2" charset="77"/>
              </a:rPr>
              <a:t>This program is </a:t>
            </a:r>
            <a:r>
              <a:rPr lang="en-US" sz="1100" b="1" i="0" u="none" strike="noStrike" dirty="0">
                <a:solidFill>
                  <a:schemeClr val="tx1"/>
                </a:solidFill>
                <a:effectLst/>
                <a:latin typeface="Montserrat" pitchFamily="2" charset="77"/>
              </a:rPr>
              <a:t>NOT</a:t>
            </a:r>
            <a:r>
              <a:rPr lang="en-US" sz="1100" b="0" i="0" u="none" strike="noStrike" dirty="0">
                <a:solidFill>
                  <a:schemeClr val="tx1"/>
                </a:solidFill>
                <a:effectLst/>
                <a:latin typeface="Montserrat" pitchFamily="2" charset="77"/>
              </a:rPr>
              <a:t> available to residents of the following states: </a:t>
            </a:r>
            <a:r>
              <a:rPr lang="en-US" sz="1100" b="1" i="0" u="none" strike="noStrike" dirty="0">
                <a:solidFill>
                  <a:schemeClr val="tx1"/>
                </a:solidFill>
                <a:effectLst/>
                <a:latin typeface="Montserrat" pitchFamily="2" charset="77"/>
              </a:rPr>
              <a:t>AR, CT, ID, IL, MA, ND, NV, NY, OR, PA, RI, SC, TN, TX, VA, WI</a:t>
            </a:r>
            <a:endParaRPr sz="1100" dirty="0">
              <a:solidFill>
                <a:schemeClr val="tx1"/>
              </a:solidFill>
              <a:latin typeface="Montserrat" pitchFamily="2" charset="77"/>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l="34044" t="2210" r="5995" b="-2209"/>
          <a:stretch/>
        </p:blipFill>
        <p:spPr>
          <a:xfrm>
            <a:off x="4654900" y="7012275"/>
            <a:ext cx="3013200" cy="3013200"/>
          </a:xfrm>
          <a:prstGeom prst="ellipse">
            <a:avLst/>
          </a:prstGeom>
          <a:noFill/>
          <a:ln>
            <a:noFill/>
          </a:ln>
        </p:spPr>
      </p:pic>
      <p:pic>
        <p:nvPicPr>
          <p:cNvPr id="2" name="Picture 1" descr="A black background with white text&#10;&#10;Description automatically generated">
            <a:extLst>
              <a:ext uri="{FF2B5EF4-FFF2-40B4-BE49-F238E27FC236}">
                <a16:creationId xmlns:a16="http://schemas.microsoft.com/office/drawing/2014/main" id="{F56110B1-D87C-78CB-55E4-40AE79C83073}"/>
              </a:ext>
            </a:extLst>
          </p:cNvPr>
          <p:cNvPicPr>
            <a:picLocks noChangeAspect="1"/>
          </p:cNvPicPr>
          <p:nvPr/>
        </p:nvPicPr>
        <p:blipFill>
          <a:blip r:embed="rId4"/>
          <a:stretch>
            <a:fillRect/>
          </a:stretch>
        </p:blipFill>
        <p:spPr>
          <a:xfrm>
            <a:off x="320850" y="9357072"/>
            <a:ext cx="1739900" cy="4732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180900" y="4418024"/>
            <a:ext cx="7298700" cy="3163875"/>
          </a:xfrm>
          <a:prstGeom prst="roundRect">
            <a:avLst>
              <a:gd name="adj" fmla="val 4055"/>
            </a:avLst>
          </a:prstGeom>
          <a:solidFill>
            <a:srgbClr val="EDEFF6"/>
          </a:solidFill>
          <a:ln>
            <a:solidFill>
              <a:srgbClr val="EDEFF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6" name="Google Shape;96;p17"/>
          <p:cNvSpPr txBox="1">
            <a:spLocks noGrp="1"/>
          </p:cNvSpPr>
          <p:nvPr>
            <p:ph type="body" idx="1"/>
          </p:nvPr>
        </p:nvSpPr>
        <p:spPr>
          <a:xfrm>
            <a:off x="208950" y="1045325"/>
            <a:ext cx="7242600" cy="3359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Objectives</a:t>
            </a:r>
            <a:endParaRPr sz="1200" dirty="0">
              <a:solidFill>
                <a:srgbClr val="465CA9"/>
              </a:solidFill>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solidFill>
                  <a:srgbClr val="212121"/>
                </a:solidFill>
                <a:latin typeface="Montserrat"/>
                <a:ea typeface="Montserrat"/>
                <a:cs typeface="Montserrat"/>
                <a:sym typeface="Montserrat"/>
              </a:rPr>
              <a:t>Maintain sterile operative fields</a:t>
            </a:r>
            <a:endParaRPr sz="1100" dirty="0">
              <a:solidFill>
                <a:srgbClr val="21212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rgbClr val="212121"/>
                </a:solidFill>
                <a:latin typeface="Montserrat"/>
                <a:ea typeface="Montserrat"/>
                <a:cs typeface="Montserrat"/>
                <a:sym typeface="Montserrat"/>
              </a:rPr>
              <a:t>Maintain inventory of medical supplies or equipment</a:t>
            </a:r>
            <a:endParaRPr sz="1100" dirty="0">
              <a:solidFill>
                <a:srgbClr val="21212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rgbClr val="212121"/>
                </a:solidFill>
                <a:latin typeface="Montserrat"/>
                <a:ea typeface="Montserrat"/>
                <a:cs typeface="Montserrat"/>
                <a:sym typeface="Montserrat"/>
              </a:rPr>
              <a:t>Assist healthcare practitioners during surgery</a:t>
            </a:r>
            <a:endParaRPr sz="1100" dirty="0">
              <a:solidFill>
                <a:srgbClr val="21212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rgbClr val="212121"/>
                </a:solidFill>
                <a:latin typeface="Montserrat"/>
                <a:ea typeface="Montserrat"/>
                <a:cs typeface="Montserrat"/>
                <a:sym typeface="Montserrat"/>
              </a:rPr>
              <a:t>Prepare biological  specimens for laboratory analysis</a:t>
            </a:r>
            <a:endParaRPr sz="1100" dirty="0">
              <a:solidFill>
                <a:srgbClr val="21212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rgbClr val="212121"/>
                </a:solidFill>
                <a:latin typeface="Montserrat"/>
                <a:ea typeface="Montserrat"/>
                <a:cs typeface="Montserrat"/>
                <a:sym typeface="Montserrat"/>
              </a:rPr>
              <a:t>Sterilize medical equipment or instruments</a:t>
            </a:r>
            <a:endParaRPr sz="1100" dirty="0">
              <a:solidFill>
                <a:srgbClr val="21212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rgbClr val="212121"/>
                </a:solidFill>
                <a:latin typeface="Montserrat"/>
                <a:ea typeface="Montserrat"/>
                <a:cs typeface="Montserrat"/>
                <a:sym typeface="Montserrat"/>
              </a:rPr>
              <a:t>Monitor patient conditions during treatments, procedures, or activities</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Students receive ongoing support and guidance from a team of instructors, advisors, and online mentors. The registration and cost for the certification exam (CCMA) is covered by MedCerts. </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For additional information, visit </a:t>
            </a:r>
            <a:r>
              <a:rPr lang="en" sz="1100" dirty="0" err="1">
                <a:solidFill>
                  <a:srgbClr val="212121"/>
                </a:solidFill>
                <a:latin typeface="Montserrat"/>
                <a:ea typeface="Montserrat"/>
                <a:cs typeface="Montserrat"/>
                <a:sym typeface="Montserrat"/>
              </a:rPr>
              <a:t>medcerts.com</a:t>
            </a:r>
            <a:r>
              <a:rPr lang="en" sz="1100" dirty="0">
                <a:solidFill>
                  <a:srgbClr val="212121"/>
                </a:solidFill>
                <a:latin typeface="Montserrat"/>
                <a:ea typeface="Montserrat"/>
                <a:cs typeface="Montserrat"/>
                <a:sym typeface="Montserrat"/>
              </a:rPr>
              <a:t>.</a:t>
            </a:r>
            <a:endParaRPr b="1" dirty="0">
              <a:solidFill>
                <a:srgbClr val="0069FF"/>
              </a:solidFill>
              <a:latin typeface="Montserrat"/>
              <a:ea typeface="Montserrat"/>
              <a:cs typeface="Montserrat"/>
              <a:sym typeface="Montserrat"/>
            </a:endParaRPr>
          </a:p>
        </p:txBody>
      </p:sp>
      <p:cxnSp>
        <p:nvCxnSpPr>
          <p:cNvPr id="97" name="Google Shape;97;p1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99" name="Google Shape;99;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E8B3ED52-5B16-8836-F3BD-B3DDAE5FDEFD}"/>
              </a:ext>
            </a:extLst>
          </p:cNvPr>
          <p:cNvPicPr>
            <a:picLocks noChangeAspect="1"/>
          </p:cNvPicPr>
          <p:nvPr/>
        </p:nvPicPr>
        <p:blipFill>
          <a:blip r:embed="rId3"/>
          <a:stretch>
            <a:fillRect/>
          </a:stretch>
        </p:blipFill>
        <p:spPr>
          <a:xfrm>
            <a:off x="320850" y="9357072"/>
            <a:ext cx="1739900" cy="473253"/>
          </a:xfrm>
          <a:prstGeom prst="rect">
            <a:avLst/>
          </a:prstGeom>
        </p:spPr>
      </p:pic>
      <p:sp>
        <p:nvSpPr>
          <p:cNvPr id="4" name="Google Shape;96;p17">
            <a:extLst>
              <a:ext uri="{FF2B5EF4-FFF2-40B4-BE49-F238E27FC236}">
                <a16:creationId xmlns:a16="http://schemas.microsoft.com/office/drawing/2014/main" id="{EA77B2AB-DD78-32DD-2017-E3F666946F4D}"/>
              </a:ext>
            </a:extLst>
          </p:cNvPr>
          <p:cNvSpPr txBox="1">
            <a:spLocks/>
          </p:cNvSpPr>
          <p:nvPr/>
        </p:nvSpPr>
        <p:spPr>
          <a:xfrm>
            <a:off x="348900" y="4404424"/>
            <a:ext cx="6871600" cy="31774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Features</a:t>
            </a: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Comprehensive New Student Orientation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An assigned Student Support Specialist who provides 1:1 support from start to finish.</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Professional support offered through on-demand subject matter experts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12-Month Access to Online Training</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Flexible scheduling that allows you to learn at your own pace</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Certification Exam Payment and Registration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Exam Preparation Support</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Career Services and Experiential Learning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8" name="Google Shape;108;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09" name="Google Shape;109;p18"/>
          <p:cNvSpPr txBox="1">
            <a:spLocks noGrp="1"/>
          </p:cNvSpPr>
          <p:nvPr>
            <p:ph type="body" idx="1"/>
          </p:nvPr>
        </p:nvSpPr>
        <p:spPr>
          <a:xfrm>
            <a:off x="208950" y="1116100"/>
            <a:ext cx="7242600" cy="1547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 Mbps)</a:t>
            </a:r>
            <a:endParaRPr b="1" dirty="0">
              <a:solidFill>
                <a:schemeClr val="tx1"/>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 Program Components Include</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dirty="0">
              <a:latin typeface="Montserrat"/>
              <a:ea typeface="Montserrat"/>
              <a:cs typeface="Montserrat"/>
              <a:sym typeface="Montserrat"/>
            </a:endParaRPr>
          </a:p>
        </p:txBody>
      </p:sp>
      <p:cxnSp>
        <p:nvCxnSpPr>
          <p:cNvPr id="110" name="Google Shape;110;p1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12" name="Google Shape;112;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114" name="Google Shape;114;p18"/>
          <p:cNvSpPr txBox="1"/>
          <p:nvPr/>
        </p:nvSpPr>
        <p:spPr>
          <a:xfrm>
            <a:off x="3886200" y="2799998"/>
            <a:ext cx="3703800" cy="6086400"/>
          </a:xfrm>
          <a:prstGeom prst="rect">
            <a:avLst/>
          </a:prstGeom>
          <a:noFill/>
          <a:ln>
            <a:noFill/>
          </a:ln>
        </p:spPr>
        <p:txBody>
          <a:bodyPr spcFirstLastPara="1" wrap="square" lIns="91425" tIns="91425" rIns="91425" bIns="91425" anchor="t" anchorCtr="0">
            <a:noAutofit/>
          </a:bodyPr>
          <a:lstStyle/>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Principles and Practices</a:t>
            </a:r>
            <a:r>
              <a:rPr lang="en" sz="1100" dirty="0">
                <a:solidFill>
                  <a:schemeClr val="tx1"/>
                </a:solidFill>
                <a:latin typeface="Montserrat"/>
                <a:ea typeface="Montserrat"/>
                <a:cs typeface="Montserrat"/>
                <a:sym typeface="Montserrat"/>
              </a:rPr>
              <a:t> </a:t>
            </a:r>
            <a:r>
              <a:rPr lang="en" sz="1100" dirty="0" err="1">
                <a:solidFill>
                  <a:schemeClr val="tx1"/>
                </a:solidFill>
                <a:latin typeface="Montserrat"/>
                <a:ea typeface="Montserrat"/>
                <a:cs typeface="Montserrat"/>
                <a:sym typeface="Montserrat"/>
              </a:rPr>
              <a:t>ebook</a:t>
            </a:r>
            <a:r>
              <a:rPr lang="en" sz="1100" dirty="0">
                <a:solidFill>
                  <a:schemeClr val="tx1"/>
                </a:solidFill>
                <a:latin typeface="Montserrat"/>
                <a:ea typeface="Montserrat"/>
                <a:cs typeface="Montserrat"/>
                <a:sym typeface="Montserrat"/>
              </a:rPr>
              <a:t> </a:t>
            </a:r>
            <a:endParaRPr sz="1100" dirty="0">
              <a:solidFill>
                <a:schemeClr val="tx1"/>
              </a:solidFill>
              <a:latin typeface="Montserrat"/>
              <a:ea typeface="Montserrat"/>
              <a:cs typeface="Montserrat"/>
              <a:sym typeface="Montserrat"/>
            </a:endParaRPr>
          </a:p>
          <a:p>
            <a:pPr marL="457200" lvl="0" indent="0" algn="l" rtl="0">
              <a:lnSpc>
                <a:spcPct val="200000"/>
              </a:lnSpc>
              <a:spcBef>
                <a:spcPts val="0"/>
              </a:spcBef>
              <a:spcAft>
                <a:spcPts val="0"/>
              </a:spcAft>
              <a:buNone/>
            </a:pPr>
            <a:r>
              <a:rPr lang="en" sz="1100" dirty="0">
                <a:solidFill>
                  <a:schemeClr val="tx1"/>
                </a:solidFill>
                <a:latin typeface="Montserrat"/>
                <a:ea typeface="Montserrat"/>
                <a:cs typeface="Montserrat"/>
                <a:sym typeface="Montserrat"/>
              </a:rPr>
              <a:t>(Elsevier, Copyright 2022) by Joanna </a:t>
            </a:r>
            <a:r>
              <a:rPr lang="en" sz="1100" dirty="0" err="1">
                <a:solidFill>
                  <a:schemeClr val="tx1"/>
                </a:solidFill>
                <a:latin typeface="Montserrat"/>
                <a:ea typeface="Montserrat"/>
                <a:cs typeface="Montserrat"/>
                <a:sym typeface="Montserrat"/>
              </a:rPr>
              <a:t>Kotcher</a:t>
            </a:r>
            <a:r>
              <a:rPr lang="en" sz="1100" dirty="0">
                <a:solidFill>
                  <a:schemeClr val="tx1"/>
                </a:solidFill>
                <a:latin typeface="Montserrat"/>
                <a:ea typeface="Montserrat"/>
                <a:cs typeface="Montserrat"/>
                <a:sym typeface="Montserrat"/>
              </a:rPr>
              <a:t>-Fuller</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Resources</a:t>
            </a:r>
            <a:r>
              <a:rPr lang="en" sz="1100" dirty="0">
                <a:solidFill>
                  <a:schemeClr val="tx1"/>
                </a:solidFill>
                <a:latin typeface="Montserrat"/>
                <a:ea typeface="Montserrat"/>
                <a:cs typeface="Montserrat"/>
                <a:sym typeface="Montserrat"/>
              </a:rPr>
              <a:t> (Elsevier) Skill Demonstration Videos</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a:t>
            </a:r>
            <a:r>
              <a:rPr lang="en" sz="1100" dirty="0">
                <a:solidFill>
                  <a:schemeClr val="tx1"/>
                </a:solidFill>
                <a:latin typeface="Montserrat"/>
                <a:ea typeface="Montserrat"/>
                <a:cs typeface="Montserrat"/>
                <a:sym typeface="Montserrat"/>
              </a:rPr>
              <a:t>(MedCerts) Recorded Video-Based Lecture/Instruction</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Interactive Skill Activities</a:t>
            </a:r>
            <a:r>
              <a:rPr lang="en" sz="1100" dirty="0">
                <a:solidFill>
                  <a:schemeClr val="tx1"/>
                </a:solidFill>
                <a:latin typeface="Montserrat"/>
                <a:ea typeface="Montserrat"/>
                <a:cs typeface="Montserrat"/>
                <a:sym typeface="Montserrat"/>
              </a:rPr>
              <a:t> (MedCerts) Skill Presentations and Knowledge Checks</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Immersive 3D Environment</a:t>
            </a:r>
            <a:r>
              <a:rPr lang="en" sz="1100" dirty="0">
                <a:solidFill>
                  <a:schemeClr val="tx1"/>
                </a:solidFill>
                <a:latin typeface="Montserrat"/>
                <a:ea typeface="Montserrat"/>
                <a:cs typeface="Montserrat"/>
                <a:sym typeface="Montserrat"/>
              </a:rPr>
              <a:t> (MedCerts) Critical Thinking Interactivity</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Surgical Technology Simulations </a:t>
            </a:r>
            <a:r>
              <a:rPr lang="en" sz="1100" dirty="0">
                <a:solidFill>
                  <a:schemeClr val="tx1"/>
                </a:solidFill>
                <a:latin typeface="Montserrat"/>
                <a:ea typeface="Montserrat"/>
                <a:cs typeface="Montserrat"/>
                <a:sym typeface="Montserrat"/>
              </a:rPr>
              <a:t>(</a:t>
            </a:r>
            <a:r>
              <a:rPr lang="en" sz="1100" dirty="0" err="1">
                <a:solidFill>
                  <a:schemeClr val="tx1"/>
                </a:solidFill>
                <a:latin typeface="Montserrat"/>
                <a:ea typeface="Montserrat"/>
                <a:cs typeface="Montserrat"/>
                <a:sym typeface="Montserrat"/>
              </a:rPr>
              <a:t>PeriopSim</a:t>
            </a:r>
            <a:r>
              <a:rPr lang="en" sz="1100" dirty="0">
                <a:solidFill>
                  <a:schemeClr val="tx1"/>
                </a:solidFill>
                <a:latin typeface="Montserrat"/>
                <a:ea typeface="Montserrat"/>
                <a:cs typeface="Montserrat"/>
                <a:sym typeface="Montserrat"/>
              </a:rPr>
              <a:t>) Simulated Instrumentation and Surgical Skill Practice</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spcBef>
                <a:spcPts val="0"/>
              </a:spcBef>
              <a:spcAft>
                <a:spcPts val="0"/>
              </a:spcAft>
              <a:buNone/>
            </a:pPr>
            <a:endParaRPr sz="1100" dirty="0"/>
          </a:p>
        </p:txBody>
      </p:sp>
      <p:sp>
        <p:nvSpPr>
          <p:cNvPr id="118" name="Google Shape;118;p18"/>
          <p:cNvSpPr txBox="1"/>
          <p:nvPr/>
        </p:nvSpPr>
        <p:spPr>
          <a:xfrm>
            <a:off x="320850" y="2799998"/>
            <a:ext cx="3697800" cy="6217394"/>
          </a:xfrm>
          <a:prstGeom prst="rect">
            <a:avLst/>
          </a:prstGeom>
          <a:noFill/>
          <a:ln>
            <a:noFill/>
          </a:ln>
        </p:spPr>
        <p:txBody>
          <a:bodyPr spcFirstLastPara="1" wrap="square" lIns="91425" tIns="91425" rIns="91425" bIns="91425" anchor="t" anchorCtr="0">
            <a:noAutofit/>
          </a:bodyPr>
          <a:lstStyle/>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Professionalism for Allied Health</a:t>
            </a:r>
            <a:r>
              <a:rPr lang="en" sz="1100" dirty="0">
                <a:solidFill>
                  <a:schemeClr val="tx1"/>
                </a:solidFill>
                <a:latin typeface="Montserrat"/>
                <a:ea typeface="Montserrat"/>
                <a:cs typeface="Montserrat"/>
                <a:sym typeface="Montserrat"/>
              </a:rPr>
              <a:t> (MedCerts) Recorded Video-Based Lecture/Instruction</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Professionalism for Allied Health </a:t>
            </a:r>
            <a:r>
              <a:rPr lang="en" sz="1100" dirty="0">
                <a:solidFill>
                  <a:schemeClr val="tx1"/>
                </a:solidFill>
                <a:latin typeface="Montserrat"/>
                <a:ea typeface="Montserrat"/>
                <a:cs typeface="Montserrat"/>
                <a:sym typeface="Montserrat"/>
              </a:rPr>
              <a:t>(MedCerts) Skill Presentations and Knowledge Checks</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Professionalism for Allied Health Immersive 3D Environment</a:t>
            </a:r>
            <a:r>
              <a:rPr lang="en" sz="1100" dirty="0">
                <a:solidFill>
                  <a:schemeClr val="tx1"/>
                </a:solidFill>
                <a:latin typeface="Montserrat"/>
                <a:ea typeface="Montserrat"/>
                <a:cs typeface="Montserrat"/>
                <a:sym typeface="Montserrat"/>
              </a:rPr>
              <a:t> (MedCerts) Critical Thinking Interactivity</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Introduction to Human Anatomy &amp; Medical Terminology (</a:t>
            </a:r>
            <a:r>
              <a:rPr lang="en" sz="1100" dirty="0">
                <a:solidFill>
                  <a:schemeClr val="tx1"/>
                </a:solidFill>
                <a:latin typeface="Montserrat"/>
                <a:ea typeface="Montserrat"/>
                <a:cs typeface="Montserrat"/>
                <a:sym typeface="Montserrat"/>
              </a:rPr>
              <a:t>MedCerts) Recorded Video-Based Lecture/Instruction</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Introduction to Human Anatomy &amp; Medical Terminology: A Course Companion (</a:t>
            </a:r>
            <a:r>
              <a:rPr lang="en" sz="1100" dirty="0">
                <a:solidFill>
                  <a:schemeClr val="tx1"/>
                </a:solidFill>
                <a:latin typeface="Montserrat"/>
                <a:ea typeface="Montserrat"/>
                <a:cs typeface="Montserrat"/>
                <a:sym typeface="Montserrat"/>
              </a:rPr>
              <a:t>Reuter, Weiss) MedCerts 1st Edition </a:t>
            </a:r>
            <a:r>
              <a:rPr lang="en" sz="1100" dirty="0" err="1">
                <a:solidFill>
                  <a:schemeClr val="tx1"/>
                </a:solidFill>
                <a:latin typeface="Montserrat"/>
                <a:ea typeface="Montserrat"/>
                <a:cs typeface="Montserrat"/>
                <a:sym typeface="Montserrat"/>
              </a:rPr>
              <a:t>eText</a:t>
            </a:r>
            <a:r>
              <a:rPr lang="en" sz="1100" dirty="0">
                <a:solidFill>
                  <a:schemeClr val="tx1"/>
                </a:solidFill>
                <a:latin typeface="Montserrat"/>
                <a:ea typeface="Montserrat"/>
                <a:cs typeface="Montserrat"/>
                <a:sym typeface="Montserrat"/>
              </a:rPr>
              <a:t> and Workbook</a:t>
            </a:r>
            <a:endParaRPr sz="1100" dirty="0">
              <a:solidFill>
                <a:schemeClr val="tx1"/>
              </a:solidFill>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u="sng" dirty="0">
                <a:solidFill>
                  <a:schemeClr val="tx1"/>
                </a:solidFill>
                <a:latin typeface="Montserrat"/>
                <a:ea typeface="Montserrat"/>
                <a:cs typeface="Montserrat"/>
                <a:sym typeface="Montserrat"/>
              </a:rPr>
              <a:t>A&amp;P with Medical Terms Flash Cards </a:t>
            </a:r>
            <a:r>
              <a:rPr lang="en" sz="1100" dirty="0">
                <a:solidFill>
                  <a:schemeClr val="tx1"/>
                </a:solidFill>
                <a:latin typeface="Montserrat"/>
                <a:ea typeface="Montserrat"/>
                <a:cs typeface="Montserrat"/>
                <a:sym typeface="Montserrat"/>
              </a:rPr>
              <a:t>(MedCerts)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spcBef>
                <a:spcPts val="0"/>
              </a:spcBef>
              <a:spcAft>
                <a:spcPts val="0"/>
              </a:spcAft>
              <a:buNone/>
            </a:pPr>
            <a:endParaRPr sz="1100" dirty="0"/>
          </a:p>
        </p:txBody>
      </p:sp>
      <p:pic>
        <p:nvPicPr>
          <p:cNvPr id="2" name="Picture 1" descr="A black background with white text&#10;&#10;Description automatically generated">
            <a:extLst>
              <a:ext uri="{FF2B5EF4-FFF2-40B4-BE49-F238E27FC236}">
                <a16:creationId xmlns:a16="http://schemas.microsoft.com/office/drawing/2014/main" id="{FE8B209E-B511-9B5D-471B-113F9F0E919E}"/>
              </a:ext>
            </a:extLst>
          </p:cNvPr>
          <p:cNvPicPr>
            <a:picLocks noChangeAspect="1"/>
          </p:cNvPicPr>
          <p:nvPr/>
        </p:nvPicPr>
        <p:blipFill>
          <a:blip r:embed="rId3"/>
          <a:stretch>
            <a:fillRect/>
          </a:stretch>
        </p:blipFill>
        <p:spPr>
          <a:xfrm>
            <a:off x="320850" y="9357072"/>
            <a:ext cx="1739900" cy="4732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4" name="Google Shape;124;p19"/>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p>
          <a:p>
            <a:pPr marL="0" lvl="0" indent="0" algn="l" rtl="0">
              <a:lnSpc>
                <a:spcPct val="150000"/>
              </a:lnSpc>
              <a:spcBef>
                <a:spcPts val="0"/>
              </a:spcBef>
              <a:spcAft>
                <a:spcPts val="0"/>
              </a:spcAft>
              <a:buNone/>
            </a:pPr>
            <a:endParaRPr lang="en" sz="1100" b="1" i="0" u="none" strike="noStrike" dirty="0">
              <a:solidFill>
                <a:schemeClr val="tx1"/>
              </a:solidFill>
              <a:effectLst/>
              <a:latin typeface="Montserrat"/>
              <a:sym typeface="Montserrat"/>
            </a:endParaRPr>
          </a:p>
          <a:p>
            <a:pPr marL="0" lvl="0" indent="0" rtl="0">
              <a:lnSpc>
                <a:spcPct val="150000"/>
              </a:lnSpc>
              <a:spcBef>
                <a:spcPts val="0"/>
              </a:spcBef>
              <a:spcAft>
                <a:spcPts val="0"/>
              </a:spcAft>
              <a:buNone/>
            </a:pPr>
            <a:r>
              <a:rPr lang="en-US" sz="1100" b="1" i="0" u="none" strike="noStrike" dirty="0">
                <a:solidFill>
                  <a:srgbClr val="000000"/>
                </a:solidFill>
                <a:effectLst/>
                <a:latin typeface="Montserrat" pitchFamily="2" charset="77"/>
              </a:rPr>
              <a:t>Program Admission Requirements</a:t>
            </a:r>
            <a:endParaRPr lang="en-US" sz="11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mj-lt"/>
              <a:buAutoNum type="arabicPeriod"/>
            </a:pPr>
            <a:r>
              <a:rPr lang="en-US" sz="1100" b="1" i="0" u="none" strike="noStrike" dirty="0">
                <a:solidFill>
                  <a:srgbClr val="000000"/>
                </a:solidFill>
                <a:effectLst/>
                <a:latin typeface="Montserrat" pitchFamily="2" charset="77"/>
              </a:rPr>
              <a:t>Employer/Clinical Sponsorship </a:t>
            </a:r>
            <a:r>
              <a:rPr lang="en-US" sz="1100" i="0" u="none" strike="noStrike" dirty="0">
                <a:solidFill>
                  <a:srgbClr val="000000"/>
                </a:solidFill>
                <a:effectLst/>
                <a:latin typeface="Montserrat" pitchFamily="2" charset="77"/>
              </a:rPr>
              <a:t>- Applicants to these programs MUST provide verification that an Employer or Clinical Site has agreed to accept the applicant in efforts to fulfill “surgical case” requirements required for Tech in Surgery (TS-C) certification before enrollment. With this Sponsorship, the student must be guaranteed to perform a minimum of required surgical cases during the term of enrollment or immediately upon completion of their MedCerts program. </a:t>
            </a:r>
          </a:p>
          <a:p>
            <a:pPr marL="742950" lvl="1" indent="-285750" rtl="0" fontAlgn="base">
              <a:spcBef>
                <a:spcPts val="0"/>
              </a:spcBef>
              <a:spcAft>
                <a:spcPts val="1200"/>
              </a:spcAft>
              <a:buFont typeface="+mj-lt"/>
              <a:buAutoNum type="arabicPeriod"/>
            </a:pPr>
            <a:r>
              <a:rPr lang="en-US" sz="1100" i="0" u="none" strike="noStrike" dirty="0">
                <a:solidFill>
                  <a:srgbClr val="000000"/>
                </a:solidFill>
                <a:effectLst/>
                <a:latin typeface="Montserrat" pitchFamily="2" charset="77"/>
              </a:rPr>
              <a:t>The </a:t>
            </a:r>
            <a:r>
              <a:rPr lang="en-US" sz="1100" b="1" i="1" u="none" strike="noStrike" dirty="0">
                <a:solidFill>
                  <a:srgbClr val="000000"/>
                </a:solidFill>
                <a:effectLst/>
                <a:latin typeface="Montserrat" pitchFamily="2" charset="77"/>
              </a:rPr>
              <a:t>MedCerts Student Clinical Site Information Form</a:t>
            </a:r>
            <a:r>
              <a:rPr lang="en-US" sz="1100" b="1" i="0" u="none" strike="noStrike" dirty="0">
                <a:solidFill>
                  <a:srgbClr val="000000"/>
                </a:solidFill>
                <a:effectLst/>
                <a:latin typeface="Montserrat" pitchFamily="2" charset="77"/>
              </a:rPr>
              <a:t> </a:t>
            </a:r>
            <a:r>
              <a:rPr lang="en-US" sz="1100" i="0" u="none" strike="noStrike" dirty="0">
                <a:solidFill>
                  <a:srgbClr val="000000"/>
                </a:solidFill>
                <a:effectLst/>
                <a:latin typeface="Montserrat" pitchFamily="2" charset="77"/>
              </a:rPr>
              <a:t>must be submitted (</a:t>
            </a:r>
            <a:r>
              <a:rPr lang="en-US" sz="1100" i="0" u="sng" strike="noStrike" dirty="0">
                <a:solidFill>
                  <a:srgbClr val="1155CC"/>
                </a:solidFill>
                <a:effectLst/>
                <a:latin typeface="Montserrat" pitchFamily="2" charset="77"/>
                <a:hlinkClick r:id="rId3"/>
              </a:rPr>
              <a:t>https://info.medcerts.com/clinical-site</a:t>
            </a:r>
            <a:r>
              <a:rPr lang="en-US" sz="1100" i="0" u="none" strike="noStrike" dirty="0">
                <a:solidFill>
                  <a:srgbClr val="000000"/>
                </a:solidFill>
                <a:effectLst/>
                <a:latin typeface="Montserrat" pitchFamily="2" charset="77"/>
              </a:rPr>
              <a:t>) to MedCerts prior to enrollment. </a:t>
            </a:r>
            <a:endParaRPr sz="1100" dirty="0">
              <a:solidFill>
                <a:schemeClr val="tx1"/>
              </a:solidFill>
              <a:latin typeface="Montserrat" pitchFamily="2" charset="77"/>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Some states require completion of a program delivered by a regionally or nationally accredited institution, require completion of a CAAHEP accredited program, or require a certification (NBSTSA) that our graduates will not be eligible to achieve:</a:t>
            </a:r>
            <a:endParaRPr sz="11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endParaRPr sz="1000" b="1"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IDAHO: </a:t>
            </a:r>
            <a:r>
              <a:rPr lang="en" sz="1000" dirty="0">
                <a:solidFill>
                  <a:schemeClr val="tx1"/>
                </a:solidFill>
                <a:latin typeface="Montserrat"/>
                <a:ea typeface="Montserrat"/>
                <a:cs typeface="Montserrat"/>
                <a:sym typeface="Montserrat"/>
              </a:rPr>
              <a:t>Requires completion of a program from an accredited institution and NBSTSA Certification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ILLINOIS: </a:t>
            </a:r>
            <a:r>
              <a:rPr lang="en" sz="1000" dirty="0">
                <a:solidFill>
                  <a:schemeClr val="tx1"/>
                </a:solidFill>
                <a:latin typeface="Montserrat"/>
                <a:ea typeface="Montserrat"/>
                <a:cs typeface="Montserrat"/>
                <a:sym typeface="Montserrat"/>
              </a:rPr>
              <a:t>Requires completion of a CAAHEP accredited program, and NBSTSA Certification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MASSACHUSETTS:</a:t>
            </a:r>
            <a:r>
              <a:rPr lang="en" sz="1000" dirty="0">
                <a:solidFill>
                  <a:schemeClr val="tx1"/>
                </a:solidFill>
                <a:latin typeface="Montserrat"/>
                <a:ea typeface="Montserrat"/>
                <a:cs typeface="Montserrat"/>
                <a:sym typeface="Montserrat"/>
              </a:rPr>
              <a:t> Requires completion of a program from an accredited institution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NEVADA:</a:t>
            </a:r>
            <a:r>
              <a:rPr lang="en" sz="1000" dirty="0">
                <a:solidFill>
                  <a:schemeClr val="tx1"/>
                </a:solidFill>
                <a:latin typeface="Montserrat"/>
                <a:ea typeface="Montserrat"/>
                <a:cs typeface="Montserrat"/>
                <a:sym typeface="Montserrat"/>
              </a:rPr>
              <a:t> Requires completion of a CAAHEP accredited program and NBSTSA Certification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NEW YORK:</a:t>
            </a:r>
            <a:r>
              <a:rPr lang="en" sz="1000" dirty="0">
                <a:solidFill>
                  <a:schemeClr val="tx1"/>
                </a:solidFill>
                <a:latin typeface="Montserrat"/>
                <a:ea typeface="Montserrat"/>
                <a:cs typeface="Montserrat"/>
                <a:sym typeface="Montserrat"/>
              </a:rPr>
              <a:t> Requires completion of a CAAHEP accredited program</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SOUTH CAROLINA:</a:t>
            </a:r>
            <a:r>
              <a:rPr lang="en" sz="1000" dirty="0">
                <a:solidFill>
                  <a:schemeClr val="tx1"/>
                </a:solidFill>
                <a:latin typeface="Montserrat"/>
                <a:ea typeface="Montserrat"/>
                <a:cs typeface="Montserrat"/>
                <a:sym typeface="Montserrat"/>
              </a:rPr>
              <a:t> Requires completion of a CAAHEP accredited program and NBSTSA Certification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TENNESSEE:</a:t>
            </a:r>
            <a:r>
              <a:rPr lang="en" sz="1000" dirty="0">
                <a:solidFill>
                  <a:schemeClr val="tx1"/>
                </a:solidFill>
                <a:latin typeface="Montserrat"/>
                <a:ea typeface="Montserrat"/>
                <a:cs typeface="Montserrat"/>
                <a:sym typeface="Montserrat"/>
              </a:rPr>
              <a:t> Requires completion of a CAAHEP accredited program, and NBSTSA Certification</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TEXAS: </a:t>
            </a:r>
            <a:r>
              <a:rPr lang="en" sz="1000" dirty="0">
                <a:solidFill>
                  <a:schemeClr val="tx1"/>
                </a:solidFill>
                <a:latin typeface="Montserrat"/>
                <a:ea typeface="Montserrat"/>
                <a:cs typeface="Montserrat"/>
                <a:sym typeface="Montserrat"/>
              </a:rPr>
              <a:t>Requires completion of a CAAHEP accredited program</a:t>
            </a:r>
            <a:endParaRPr sz="10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r>
              <a:rPr lang="en" sz="1000" b="1" dirty="0">
                <a:solidFill>
                  <a:schemeClr val="tx1"/>
                </a:solidFill>
                <a:latin typeface="Montserrat"/>
                <a:ea typeface="Montserrat"/>
                <a:cs typeface="Montserrat"/>
                <a:sym typeface="Montserrat"/>
              </a:rPr>
              <a:t>VIRGINIA:</a:t>
            </a:r>
            <a:r>
              <a:rPr lang="en" sz="1000" dirty="0">
                <a:solidFill>
                  <a:schemeClr val="tx1"/>
                </a:solidFill>
                <a:latin typeface="Montserrat"/>
                <a:ea typeface="Montserrat"/>
                <a:cs typeface="Montserrat"/>
                <a:sym typeface="Montserrat"/>
              </a:rPr>
              <a:t> Requires NBSTSA Certification</a:t>
            </a:r>
            <a:endParaRPr sz="10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000" dirty="0">
              <a:solidFill>
                <a:schemeClr val="tx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b="1" dirty="0">
              <a:solidFill>
                <a:schemeClr val="tx1"/>
              </a:solidFill>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p:txBody>
      </p:sp>
      <p:cxnSp>
        <p:nvCxnSpPr>
          <p:cNvPr id="125" name="Google Shape;125;p19"/>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27" name="Google Shape;12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sp>
        <p:nvSpPr>
          <p:cNvPr id="130" name="Google Shape;130;p19"/>
          <p:cNvSpPr txBox="1"/>
          <p:nvPr/>
        </p:nvSpPr>
        <p:spPr>
          <a:xfrm>
            <a:off x="359225" y="7803250"/>
            <a:ext cx="569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1" name="Google Shape;131;p19"/>
          <p:cNvSpPr txBox="1"/>
          <p:nvPr/>
        </p:nvSpPr>
        <p:spPr>
          <a:xfrm>
            <a:off x="320850" y="7472125"/>
            <a:ext cx="6899650" cy="191587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Colorado, North Dakota, and Washington require Surgical Technologists to be registered. MedCerts graduates will be responsible for completing the registration process and are responsible for any associated fees related to the initial application and subsequent renewals of registration.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000" dirty="0">
                <a:solidFill>
                  <a:schemeClr val="tx1"/>
                </a:solidFill>
                <a:latin typeface="Montserrat"/>
                <a:ea typeface="Montserrat"/>
                <a:cs typeface="Montserrat"/>
                <a:sym typeface="Montserrat"/>
              </a:rPr>
              <a:t>**</a:t>
            </a:r>
            <a:r>
              <a:rPr lang="en" sz="1000" b="1" dirty="0">
                <a:solidFill>
                  <a:schemeClr val="tx1"/>
                </a:solidFill>
                <a:latin typeface="Montserrat"/>
                <a:ea typeface="Montserrat"/>
                <a:cs typeface="Montserrat"/>
                <a:sym typeface="Montserrat"/>
              </a:rPr>
              <a:t>PLEASE NOTE: </a:t>
            </a:r>
            <a:r>
              <a:rPr lang="en" sz="1000" dirty="0">
                <a:solidFill>
                  <a:schemeClr val="tx1"/>
                </a:solidFill>
                <a:latin typeface="Montserrat"/>
                <a:ea typeface="Montserrat"/>
                <a:cs typeface="Montserrat"/>
                <a:sym typeface="Montserrat"/>
              </a:rPr>
              <a:t>This program does not meet state licensing or regulatory requirements for Surgical Technicians in the following states: </a:t>
            </a:r>
            <a:r>
              <a:rPr lang="en-US" sz="1000" i="0" u="none" strike="noStrike" dirty="0">
                <a:solidFill>
                  <a:schemeClr val="tx1"/>
                </a:solidFill>
                <a:effectLst/>
                <a:latin typeface="Montserrat" pitchFamily="2" charset="77"/>
              </a:rPr>
              <a:t>AR, CT, ID, IL, MA, ND, NV, NY, OR, PA, RI, SC, TN, TX, VA, WI</a:t>
            </a:r>
            <a:endParaRPr sz="1000" dirty="0"/>
          </a:p>
        </p:txBody>
      </p:sp>
      <p:pic>
        <p:nvPicPr>
          <p:cNvPr id="2" name="Picture 1" descr="A black background with white text&#10;&#10;Description automatically generated">
            <a:extLst>
              <a:ext uri="{FF2B5EF4-FFF2-40B4-BE49-F238E27FC236}">
                <a16:creationId xmlns:a16="http://schemas.microsoft.com/office/drawing/2014/main" id="{10F08B39-5BD0-0DC1-2A9D-C0DD71BB15FD}"/>
              </a:ext>
            </a:extLst>
          </p:cNvPr>
          <p:cNvPicPr>
            <a:picLocks noChangeAspect="1"/>
          </p:cNvPicPr>
          <p:nvPr/>
        </p:nvPicPr>
        <p:blipFill>
          <a:blip r:embed="rId4"/>
          <a:stretch>
            <a:fillRect/>
          </a:stretch>
        </p:blipFill>
        <p:spPr>
          <a:xfrm>
            <a:off x="320850" y="9357072"/>
            <a:ext cx="1739900" cy="4732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7" name="Google Shape;137;p20"/>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ctrTitle"/>
          </p:nvPr>
        </p:nvSpPr>
        <p:spPr>
          <a:xfrm>
            <a:off x="408037" y="5332435"/>
            <a:ext cx="6956175" cy="350833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Surgical Technologist Program</a:t>
            </a:r>
            <a:endParaRPr sz="4800" b="1" dirty="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Courses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6305F4B3-0F59-768F-C8A3-A09839047E17}"/>
              </a:ext>
            </a:extLst>
          </p:cNvPr>
          <p:cNvPicPr>
            <a:picLocks noChangeAspect="1"/>
          </p:cNvPicPr>
          <p:nvPr/>
        </p:nvPicPr>
        <p:blipFill>
          <a:blip r:embed="rId4"/>
          <a:stretch>
            <a:fillRect/>
          </a:stretch>
        </p:blipFill>
        <p:spPr>
          <a:xfrm>
            <a:off x="320850" y="9343338"/>
            <a:ext cx="1739900" cy="4767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208950" y="7508750"/>
            <a:ext cx="7130700" cy="1734453"/>
          </a:xfrm>
          <a:prstGeom prst="roundRect">
            <a:avLst>
              <a:gd name="adj" fmla="val 4055"/>
            </a:avLst>
          </a:prstGeom>
          <a:solidFill>
            <a:srgbClr val="EDEFF6"/>
          </a:solidFill>
          <a:ln>
            <a:solidFill>
              <a:srgbClr val="EDEFF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txBox="1">
            <a:spLocks noGrp="1"/>
          </p:cNvSpPr>
          <p:nvPr>
            <p:ph type="title"/>
          </p:nvPr>
        </p:nvSpPr>
        <p:spPr>
          <a:xfrm>
            <a:off x="264950" y="349125"/>
            <a:ext cx="7242600" cy="10128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6" name="Google Shape;146;p21"/>
          <p:cNvSpPr txBox="1">
            <a:spLocks noGrp="1"/>
          </p:cNvSpPr>
          <p:nvPr>
            <p:ph type="body" idx="1"/>
          </p:nvPr>
        </p:nvSpPr>
        <p:spPr>
          <a:xfrm>
            <a:off x="208950" y="11963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rgbClr val="212121"/>
                </a:solidFill>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dirty="0">
              <a:solidFill>
                <a:srgbClr val="212121"/>
              </a:solidFill>
              <a:latin typeface="Montserrat"/>
              <a:ea typeface="Montserrat"/>
              <a:cs typeface="Montserrat"/>
              <a:sym typeface="Montserrat"/>
            </a:endParaRPr>
          </a:p>
        </p:txBody>
      </p:sp>
      <p:cxnSp>
        <p:nvCxnSpPr>
          <p:cNvPr id="147" name="Google Shape;147;p21"/>
          <p:cNvCxnSpPr/>
          <p:nvPr/>
        </p:nvCxnSpPr>
        <p:spPr>
          <a:xfrm>
            <a:off x="320850" y="1361975"/>
            <a:ext cx="7130700" cy="0"/>
          </a:xfrm>
          <a:prstGeom prst="straightConnector1">
            <a:avLst/>
          </a:prstGeom>
          <a:noFill/>
          <a:ln w="28575" cap="flat" cmpd="sng">
            <a:solidFill>
              <a:srgbClr val="465CA9"/>
            </a:solidFill>
            <a:prstDash val="solid"/>
            <a:round/>
            <a:headEnd type="none" w="med" len="med"/>
            <a:tailEnd type="none" w="med" len="med"/>
          </a:ln>
        </p:spPr>
      </p:cxnSp>
      <p:sp>
        <p:nvSpPr>
          <p:cNvPr id="149" name="Google Shape;149;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descr="A black background with white text&#10;&#10;Description automatically generated">
            <a:extLst>
              <a:ext uri="{FF2B5EF4-FFF2-40B4-BE49-F238E27FC236}">
                <a16:creationId xmlns:a16="http://schemas.microsoft.com/office/drawing/2014/main" id="{717F56D4-CC35-14A5-A295-85AC4506F054}"/>
              </a:ext>
            </a:extLst>
          </p:cNvPr>
          <p:cNvPicPr>
            <a:picLocks noChangeAspect="1"/>
          </p:cNvPicPr>
          <p:nvPr/>
        </p:nvPicPr>
        <p:blipFill>
          <a:blip r:embed="rId3"/>
          <a:stretch>
            <a:fillRect/>
          </a:stretch>
        </p:blipFill>
        <p:spPr>
          <a:xfrm>
            <a:off x="320850" y="9357072"/>
            <a:ext cx="1739900" cy="473253"/>
          </a:xfrm>
          <a:prstGeom prst="rect">
            <a:avLst/>
          </a:prstGeom>
        </p:spPr>
      </p:pic>
      <p:sp>
        <p:nvSpPr>
          <p:cNvPr id="3" name="Google Shape;146;p21">
            <a:extLst>
              <a:ext uri="{FF2B5EF4-FFF2-40B4-BE49-F238E27FC236}">
                <a16:creationId xmlns:a16="http://schemas.microsoft.com/office/drawing/2014/main" id="{A0D3BEE3-032C-FA97-E926-4A68FF11AEEB}"/>
              </a:ext>
            </a:extLst>
          </p:cNvPr>
          <p:cNvSpPr txBox="1">
            <a:spLocks/>
          </p:cNvSpPr>
          <p:nvPr/>
        </p:nvSpPr>
        <p:spPr>
          <a:xfrm>
            <a:off x="261275" y="7394477"/>
            <a:ext cx="7242600" cy="18487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00000"/>
              </a:lnSpc>
              <a:spcBef>
                <a:spcPts val="1200"/>
              </a:spcBef>
              <a:buSzPts val="1100"/>
              <a:buFont typeface="Montserrat"/>
              <a:buChar char="●"/>
            </a:pPr>
            <a:r>
              <a:rPr lang="en-US" sz="1100" dirty="0">
                <a:solidFill>
                  <a:srgbClr val="212121"/>
                </a:solidFill>
                <a:latin typeface="Montserrat"/>
                <a:ea typeface="Montserrat"/>
                <a:cs typeface="Montserrat"/>
                <a:sym typeface="Montserrat"/>
              </a:rPr>
              <a:t>Gain an understanding of the expectations of an allied healthcare professional in the workplace</a:t>
            </a:r>
          </a:p>
          <a:p>
            <a:pPr indent="-298450">
              <a:lnSpc>
                <a:spcPct val="100000"/>
              </a:lnSpc>
              <a:buSzPts val="1100"/>
              <a:buFont typeface="Montserrat"/>
              <a:buChar char="●"/>
            </a:pPr>
            <a:r>
              <a:rPr lang="en-US" sz="1100" dirty="0">
                <a:solidFill>
                  <a:srgbClr val="212121"/>
                </a:solidFill>
                <a:latin typeface="Montserrat"/>
                <a:ea typeface="Montserrat"/>
                <a:cs typeface="Montserrat"/>
                <a:sym typeface="Montserrat"/>
              </a:rPr>
              <a:t>Develop and exercise emotional intelligence, self-management and interpersonal skills</a:t>
            </a:r>
          </a:p>
          <a:p>
            <a:pPr indent="-298450">
              <a:lnSpc>
                <a:spcPct val="100000"/>
              </a:lnSpc>
              <a:buSzPts val="1100"/>
              <a:buFont typeface="Montserrat"/>
              <a:buChar char="●"/>
            </a:pPr>
            <a:r>
              <a:rPr lang="en-US" sz="1100" dirty="0">
                <a:solidFill>
                  <a:srgbClr val="212121"/>
                </a:solidFill>
                <a:latin typeface="Montserrat"/>
                <a:ea typeface="Montserrat"/>
                <a:cs typeface="Montserrat"/>
                <a:sym typeface="Montserrat"/>
              </a:rPr>
              <a:t>Build and improve internal and external communication skills with all exchanges</a:t>
            </a:r>
          </a:p>
          <a:p>
            <a:pPr indent="-298450">
              <a:lnSpc>
                <a:spcPct val="100000"/>
              </a:lnSpc>
              <a:buSzPts val="1100"/>
              <a:buFont typeface="Montserrat"/>
              <a:buChar char="●"/>
            </a:pPr>
            <a:r>
              <a:rPr lang="en-US" sz="1100" dirty="0">
                <a:solidFill>
                  <a:srgbClr val="212121"/>
                </a:solidFill>
                <a:latin typeface="Montserrat"/>
                <a:ea typeface="Montserrat"/>
                <a:cs typeface="Montserrat"/>
                <a:sym typeface="Montserrat"/>
              </a:rPr>
              <a:t>Enhance the patient care experience with successful interactions and patient satisfaction</a:t>
            </a:r>
          </a:p>
          <a:p>
            <a:pPr indent="-298450">
              <a:lnSpc>
                <a:spcPct val="100000"/>
              </a:lnSpc>
              <a:buSzPts val="1100"/>
              <a:buFont typeface="Montserrat"/>
              <a:buChar char="●"/>
            </a:pPr>
            <a:r>
              <a:rPr lang="en-US" sz="1100" dirty="0">
                <a:solidFill>
                  <a:srgbClr val="212121"/>
                </a:solidFill>
                <a:latin typeface="Montserrat"/>
                <a:ea typeface="Montserrat"/>
                <a:cs typeface="Montserrat"/>
                <a:sym typeface="Montserrat"/>
              </a:rPr>
              <a:t>Maintain solution-oriented conversations, manage conflict and build self-confidence</a:t>
            </a:r>
          </a:p>
          <a:p>
            <a:pPr indent="0">
              <a:lnSpc>
                <a:spcPct val="150000"/>
              </a:lnSpc>
              <a:buFont typeface="Arial"/>
              <a:buNone/>
            </a:pPr>
            <a:endParaRPr lang="en-US" sz="1100"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02E7B740-2F90-4CA2-ACE7-AF273414CC78}"/>
</file>

<file path=customXml/itemProps2.xml><?xml version="1.0" encoding="utf-8"?>
<ds:datastoreItem xmlns:ds="http://schemas.openxmlformats.org/officeDocument/2006/customXml" ds:itemID="{CFD4660B-B8AE-4F00-996E-F7DCB0FBF973}">
  <ds:schemaRefs>
    <ds:schemaRef ds:uri="http://schemas.microsoft.com/sharepoint/v3/contenttype/forms"/>
  </ds:schemaRefs>
</ds:datastoreItem>
</file>

<file path=customXml/itemProps3.xml><?xml version="1.0" encoding="utf-8"?>
<ds:datastoreItem xmlns:ds="http://schemas.openxmlformats.org/officeDocument/2006/customXml" ds:itemID="{502D491F-2272-4BE5-B46A-B8A30382AF4E}">
  <ds:schemaRefs>
    <ds:schemaRef ds:uri="http://schemas.microsoft.com/office/2006/metadata/properties"/>
    <ds:schemaRef ds:uri="http://schemas.microsoft.com/office/infopath/2007/PartnerControls"/>
    <ds:schemaRef ds:uri="b64e289c-fe93-42be-bb63-68a2e40d2849"/>
    <ds:schemaRef ds:uri="59a841ba-70b8-4be4-ad36-34aec6050b8a"/>
  </ds:schemaRefs>
</ds:datastoreItem>
</file>

<file path=docProps/app.xml><?xml version="1.0" encoding="utf-8"?>
<Properties xmlns="http://schemas.openxmlformats.org/officeDocument/2006/extended-properties" xmlns:vt="http://schemas.openxmlformats.org/officeDocument/2006/docPropsVTypes">
  <TotalTime>0</TotalTime>
  <Words>3135</Words>
  <Application>Microsoft Macintosh PowerPoint</Application>
  <PresentationFormat>Custom</PresentationFormat>
  <Paragraphs>204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Montserrat</vt:lpstr>
      <vt:lpstr>Simple Light</vt:lpstr>
      <vt:lpstr>Surgical Technologist</vt:lpstr>
      <vt:lpstr>Surgical Technologist Program Details</vt:lpstr>
      <vt:lpstr>What is a Surgical Technologist?</vt:lpstr>
      <vt:lpstr>Program Description</vt:lpstr>
      <vt:lpstr>Program Objectives &amp; Features</vt:lpstr>
      <vt:lpstr>Equipment &amp; Courseware/eBooks</vt:lpstr>
      <vt:lpstr>Enrollment Eligibility Requirements</vt:lpstr>
      <vt:lpstr>Surgical Technologist Program Courses</vt:lpstr>
      <vt:lpstr>PS-1011: Professionalism in Allied Health</vt:lpstr>
      <vt:lpstr>HI-1014: Introduction to Human Anatomy and Medical Terminology</vt:lpstr>
      <vt:lpstr>HI-6016: Surgical Technology</vt:lpstr>
      <vt:lpstr>Experiential/Clinical Component</vt:lpstr>
      <vt:lpstr>Eligible Program Certifications</vt:lpstr>
      <vt:lpstr>Tech in Surgery- Certified (TS-C) </vt:lpstr>
      <vt:lpstr>Tech in Surgery- Certified (TS-C) cont.</vt:lpstr>
      <vt:lpstr>Potential Careers &amp; Job Outlook</vt:lpstr>
      <vt:lpstr>Surgical Technologist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Technologist</dc:title>
  <cp:lastModifiedBy>Kayla Haack</cp:lastModifiedBy>
  <cp:revision>3</cp:revision>
  <dcterms:modified xsi:type="dcterms:W3CDTF">2024-02-22T20:22:51Z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