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7772400" cy="10058400"/>
  <p:notesSz cx="6858000" cy="9144000"/>
  <p:embeddedFontLs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BC830-F9F5-A84C-9CF8-53F7A17DB74C}" v="4" dt="2022-05-02T22:53:01.880"/>
    <p1510:client id="{5AD30E6E-B4D7-2196-DDB3-57E3950D3D1D}" v="46" dt="2022-06-24T18:21:12.225"/>
    <p1510:client id="{A9BE95A7-E6FB-910E-EE17-829DB9ABF6E1}" v="12" dt="2022-01-17T12:28:13.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1C4BC830-F9F5-A84C-9CF8-53F7A17DB74C}"/>
    <pc:docChg chg="modSld">
      <pc:chgData name="Sange Thungon" userId="S::sthungon@medcerts.com::dac29ab1-0309-4309-9d13-ef1fc85358e3" providerId="AD" clId="Web-{1C4BC830-F9F5-A84C-9CF8-53F7A17DB74C}" dt="2022-05-02T22:53:01.880" v="4" actId="20577"/>
      <pc:docMkLst>
        <pc:docMk/>
      </pc:docMkLst>
      <pc:sldChg chg="modSp">
        <pc:chgData name="Sange Thungon" userId="S::sthungon@medcerts.com::dac29ab1-0309-4309-9d13-ef1fc85358e3" providerId="AD" clId="Web-{1C4BC830-F9F5-A84C-9CF8-53F7A17DB74C}" dt="2022-05-02T22:53:01.880" v="4" actId="20577"/>
        <pc:sldMkLst>
          <pc:docMk/>
          <pc:sldMk cId="0" sldId="263"/>
        </pc:sldMkLst>
        <pc:spChg chg="mod">
          <ac:chgData name="Sange Thungon" userId="S::sthungon@medcerts.com::dac29ab1-0309-4309-9d13-ef1fc85358e3" providerId="AD" clId="Web-{1C4BC830-F9F5-A84C-9CF8-53F7A17DB74C}" dt="2022-05-02T22:53:01.880" v="4" actId="20577"/>
          <ac:spMkLst>
            <pc:docMk/>
            <pc:sldMk cId="0" sldId="263"/>
            <ac:spMk id="129" creationId="{00000000-0000-0000-0000-000000000000}"/>
          </ac:spMkLst>
        </pc:spChg>
      </pc:sldChg>
    </pc:docChg>
  </pc:docChgLst>
  <pc:docChgLst>
    <pc:chgData name="Brittany Lopez" userId="S::blopez@medcerts.com::d8d47204-ab91-4ec2-938a-e9d3a1d1cbb4" providerId="AD" clId="Web-{A9BE95A7-E6FB-910E-EE17-829DB9ABF6E1}"/>
    <pc:docChg chg="modSld">
      <pc:chgData name="Brittany Lopez" userId="S::blopez@medcerts.com::d8d47204-ab91-4ec2-938a-e9d3a1d1cbb4" providerId="AD" clId="Web-{A9BE95A7-E6FB-910E-EE17-829DB9ABF6E1}" dt="2022-01-17T12:28:13.533" v="11" actId="14100"/>
      <pc:docMkLst>
        <pc:docMk/>
      </pc:docMkLst>
      <pc:sldChg chg="modSp">
        <pc:chgData name="Brittany Lopez" userId="S::blopez@medcerts.com::d8d47204-ab91-4ec2-938a-e9d3a1d1cbb4" providerId="AD" clId="Web-{A9BE95A7-E6FB-910E-EE17-829DB9ABF6E1}" dt="2022-01-17T12:27:00.200" v="10" actId="20577"/>
        <pc:sldMkLst>
          <pc:docMk/>
          <pc:sldMk cId="0" sldId="260"/>
        </pc:sldMkLst>
        <pc:spChg chg="mod">
          <ac:chgData name="Brittany Lopez" userId="S::blopez@medcerts.com::d8d47204-ab91-4ec2-938a-e9d3a1d1cbb4" providerId="AD" clId="Web-{A9BE95A7-E6FB-910E-EE17-829DB9ABF6E1}" dt="2022-01-17T12:27:00.200" v="10" actId="20577"/>
          <ac:spMkLst>
            <pc:docMk/>
            <pc:sldMk cId="0" sldId="260"/>
            <ac:spMk id="94" creationId="{00000000-0000-0000-0000-000000000000}"/>
          </ac:spMkLst>
        </pc:spChg>
      </pc:sldChg>
      <pc:sldChg chg="modSp">
        <pc:chgData name="Brittany Lopez" userId="S::blopez@medcerts.com::d8d47204-ab91-4ec2-938a-e9d3a1d1cbb4" providerId="AD" clId="Web-{A9BE95A7-E6FB-910E-EE17-829DB9ABF6E1}" dt="2022-01-17T12:28:13.533" v="11" actId="14100"/>
        <pc:sldMkLst>
          <pc:docMk/>
          <pc:sldMk cId="0" sldId="261"/>
        </pc:sldMkLst>
        <pc:spChg chg="mod">
          <ac:chgData name="Brittany Lopez" userId="S::blopez@medcerts.com::d8d47204-ab91-4ec2-938a-e9d3a1d1cbb4" providerId="AD" clId="Web-{A9BE95A7-E6FB-910E-EE17-829DB9ABF6E1}" dt="2022-01-17T12:28:13.533" v="11" actId="14100"/>
          <ac:spMkLst>
            <pc:docMk/>
            <pc:sldMk cId="0" sldId="261"/>
            <ac:spMk id="103" creationId="{00000000-0000-0000-0000-000000000000}"/>
          </ac:spMkLst>
        </pc:spChg>
      </pc:sldChg>
    </pc:docChg>
  </pc:docChgLst>
  <pc:docChgLst>
    <pc:chgData name="Sange Thungon" userId="S::sthungon@medcerts.com::dac29ab1-0309-4309-9d13-ef1fc85358e3" providerId="AD" clId="Web-{5AD30E6E-B4D7-2196-DDB3-57E3950D3D1D}"/>
    <pc:docChg chg="modSld">
      <pc:chgData name="Sange Thungon" userId="S::sthungon@medcerts.com::dac29ab1-0309-4309-9d13-ef1fc85358e3" providerId="AD" clId="Web-{5AD30E6E-B4D7-2196-DDB3-57E3950D3D1D}" dt="2022-06-24T18:21:12.225" v="45"/>
      <pc:docMkLst>
        <pc:docMk/>
      </pc:docMkLst>
      <pc:sldChg chg="addSp modSp">
        <pc:chgData name="Sange Thungon" userId="S::sthungon@medcerts.com::dac29ab1-0309-4309-9d13-ef1fc85358e3" providerId="AD" clId="Web-{5AD30E6E-B4D7-2196-DDB3-57E3950D3D1D}" dt="2022-06-24T18:19:38.862" v="2" actId="14100"/>
        <pc:sldMkLst>
          <pc:docMk/>
          <pc:sldMk cId="0" sldId="256"/>
        </pc:sldMkLst>
        <pc:picChg chg="add mod">
          <ac:chgData name="Sange Thungon" userId="S::sthungon@medcerts.com::dac29ab1-0309-4309-9d13-ef1fc85358e3" providerId="AD" clId="Web-{5AD30E6E-B4D7-2196-DDB3-57E3950D3D1D}" dt="2022-06-24T18:19:38.862" v="2" actId="14100"/>
          <ac:picMkLst>
            <pc:docMk/>
            <pc:sldMk cId="0" sldId="256"/>
            <ac:picMk id="2" creationId="{DF814F6D-C3D2-8CE7-E87D-525C34D4C1A7}"/>
          </ac:picMkLst>
        </pc:picChg>
      </pc:sldChg>
      <pc:sldChg chg="addSp delSp modSp">
        <pc:chgData name="Sange Thungon" userId="S::sthungon@medcerts.com::dac29ab1-0309-4309-9d13-ef1fc85358e3" providerId="AD" clId="Web-{5AD30E6E-B4D7-2196-DDB3-57E3950D3D1D}" dt="2022-06-24T18:19:45.284" v="5" actId="1076"/>
        <pc:sldMkLst>
          <pc:docMk/>
          <pc:sldMk cId="0" sldId="257"/>
        </pc:sldMkLst>
        <pc:picChg chg="add mod">
          <ac:chgData name="Sange Thungon" userId="S::sthungon@medcerts.com::dac29ab1-0309-4309-9d13-ef1fc85358e3" providerId="AD" clId="Web-{5AD30E6E-B4D7-2196-DDB3-57E3950D3D1D}" dt="2022-06-24T18:19:45.284" v="5" actId="1076"/>
          <ac:picMkLst>
            <pc:docMk/>
            <pc:sldMk cId="0" sldId="257"/>
            <ac:picMk id="2" creationId="{CB8E3CFE-3A82-D2AC-2486-22AC28DA9E16}"/>
          </ac:picMkLst>
        </pc:picChg>
        <pc:picChg chg="del">
          <ac:chgData name="Sange Thungon" userId="S::sthungon@medcerts.com::dac29ab1-0309-4309-9d13-ef1fc85358e3" providerId="AD" clId="Web-{5AD30E6E-B4D7-2196-DDB3-57E3950D3D1D}" dt="2022-06-24T18:19:42.565" v="3"/>
          <ac:picMkLst>
            <pc:docMk/>
            <pc:sldMk cId="0" sldId="257"/>
            <ac:picMk id="67" creationId="{00000000-0000-0000-0000-000000000000}"/>
          </ac:picMkLst>
        </pc:picChg>
      </pc:sldChg>
      <pc:sldChg chg="addSp delSp">
        <pc:chgData name="Sange Thungon" userId="S::sthungon@medcerts.com::dac29ab1-0309-4309-9d13-ef1fc85358e3" providerId="AD" clId="Web-{5AD30E6E-B4D7-2196-DDB3-57E3950D3D1D}" dt="2022-06-24T18:21:12.225" v="45"/>
        <pc:sldMkLst>
          <pc:docMk/>
          <pc:sldMk cId="0" sldId="258"/>
        </pc:sldMkLst>
        <pc:picChg chg="add">
          <ac:chgData name="Sange Thungon" userId="S::sthungon@medcerts.com::dac29ab1-0309-4309-9d13-ef1fc85358e3" providerId="AD" clId="Web-{5AD30E6E-B4D7-2196-DDB3-57E3950D3D1D}" dt="2022-06-24T18:21:12.225" v="45"/>
          <ac:picMkLst>
            <pc:docMk/>
            <pc:sldMk cId="0" sldId="258"/>
            <ac:picMk id="3" creationId="{920E5089-9571-61FD-C1E7-F491820DA977}"/>
          </ac:picMkLst>
        </pc:picChg>
        <pc:picChg chg="del">
          <ac:chgData name="Sange Thungon" userId="S::sthungon@medcerts.com::dac29ab1-0309-4309-9d13-ef1fc85358e3" providerId="AD" clId="Web-{5AD30E6E-B4D7-2196-DDB3-57E3950D3D1D}" dt="2022-06-24T18:21:11.818" v="44"/>
          <ac:picMkLst>
            <pc:docMk/>
            <pc:sldMk cId="0" sldId="258"/>
            <ac:picMk id="75" creationId="{00000000-0000-0000-0000-000000000000}"/>
          </ac:picMkLst>
        </pc:picChg>
      </pc:sldChg>
      <pc:sldChg chg="addSp delSp">
        <pc:chgData name="Sange Thungon" userId="S::sthungon@medcerts.com::dac29ab1-0309-4309-9d13-ef1fc85358e3" providerId="AD" clId="Web-{5AD30E6E-B4D7-2196-DDB3-57E3950D3D1D}" dt="2022-06-24T18:21:09.490" v="43"/>
        <pc:sldMkLst>
          <pc:docMk/>
          <pc:sldMk cId="0" sldId="259"/>
        </pc:sldMkLst>
        <pc:picChg chg="add">
          <ac:chgData name="Sange Thungon" userId="S::sthungon@medcerts.com::dac29ab1-0309-4309-9d13-ef1fc85358e3" providerId="AD" clId="Web-{5AD30E6E-B4D7-2196-DDB3-57E3950D3D1D}" dt="2022-06-24T18:21:09.490" v="43"/>
          <ac:picMkLst>
            <pc:docMk/>
            <pc:sldMk cId="0" sldId="259"/>
            <ac:picMk id="3" creationId="{A66A8380-0D97-1168-DB57-FA299E6D1796}"/>
          </ac:picMkLst>
        </pc:picChg>
        <pc:picChg chg="del">
          <ac:chgData name="Sange Thungon" userId="S::sthungon@medcerts.com::dac29ab1-0309-4309-9d13-ef1fc85358e3" providerId="AD" clId="Web-{5AD30E6E-B4D7-2196-DDB3-57E3950D3D1D}" dt="2022-06-24T18:21:09.209" v="42"/>
          <ac:picMkLst>
            <pc:docMk/>
            <pc:sldMk cId="0" sldId="259"/>
            <ac:picMk id="86" creationId="{00000000-0000-0000-0000-000000000000}"/>
          </ac:picMkLst>
        </pc:picChg>
      </pc:sldChg>
      <pc:sldChg chg="addSp delSp">
        <pc:chgData name="Sange Thungon" userId="S::sthungon@medcerts.com::dac29ab1-0309-4309-9d13-ef1fc85358e3" providerId="AD" clId="Web-{5AD30E6E-B4D7-2196-DDB3-57E3950D3D1D}" dt="2022-06-24T18:21:06.803" v="41"/>
        <pc:sldMkLst>
          <pc:docMk/>
          <pc:sldMk cId="0" sldId="260"/>
        </pc:sldMkLst>
        <pc:picChg chg="add">
          <ac:chgData name="Sange Thungon" userId="S::sthungon@medcerts.com::dac29ab1-0309-4309-9d13-ef1fc85358e3" providerId="AD" clId="Web-{5AD30E6E-B4D7-2196-DDB3-57E3950D3D1D}" dt="2022-06-24T18:21:06.803" v="41"/>
          <ac:picMkLst>
            <pc:docMk/>
            <pc:sldMk cId="0" sldId="260"/>
            <ac:picMk id="3" creationId="{395790F4-FA41-9AB3-F094-61B528FE4127}"/>
          </ac:picMkLst>
        </pc:picChg>
        <pc:picChg chg="del">
          <ac:chgData name="Sange Thungon" userId="S::sthungon@medcerts.com::dac29ab1-0309-4309-9d13-ef1fc85358e3" providerId="AD" clId="Web-{5AD30E6E-B4D7-2196-DDB3-57E3950D3D1D}" dt="2022-06-24T18:21:06.240" v="40"/>
          <ac:picMkLst>
            <pc:docMk/>
            <pc:sldMk cId="0" sldId="260"/>
            <ac:picMk id="96" creationId="{00000000-0000-0000-0000-000000000000}"/>
          </ac:picMkLst>
        </pc:picChg>
      </pc:sldChg>
      <pc:sldChg chg="addSp delSp">
        <pc:chgData name="Sange Thungon" userId="S::sthungon@medcerts.com::dac29ab1-0309-4309-9d13-ef1fc85358e3" providerId="AD" clId="Web-{5AD30E6E-B4D7-2196-DDB3-57E3950D3D1D}" dt="2022-06-24T18:21:03.209" v="39"/>
        <pc:sldMkLst>
          <pc:docMk/>
          <pc:sldMk cId="0" sldId="261"/>
        </pc:sldMkLst>
        <pc:picChg chg="add">
          <ac:chgData name="Sange Thungon" userId="S::sthungon@medcerts.com::dac29ab1-0309-4309-9d13-ef1fc85358e3" providerId="AD" clId="Web-{5AD30E6E-B4D7-2196-DDB3-57E3950D3D1D}" dt="2022-06-24T18:21:03.209" v="39"/>
          <ac:picMkLst>
            <pc:docMk/>
            <pc:sldMk cId="0" sldId="261"/>
            <ac:picMk id="3" creationId="{AB970FA5-1A7F-2D24-CCF1-EE851F4D9885}"/>
          </ac:picMkLst>
        </pc:picChg>
        <pc:picChg chg="del">
          <ac:chgData name="Sange Thungon" userId="S::sthungon@medcerts.com::dac29ab1-0309-4309-9d13-ef1fc85358e3" providerId="AD" clId="Web-{5AD30E6E-B4D7-2196-DDB3-57E3950D3D1D}" dt="2022-06-24T18:21:02.865" v="38"/>
          <ac:picMkLst>
            <pc:docMk/>
            <pc:sldMk cId="0" sldId="261"/>
            <ac:picMk id="107" creationId="{00000000-0000-0000-0000-000000000000}"/>
          </ac:picMkLst>
        </pc:picChg>
      </pc:sldChg>
      <pc:sldChg chg="addSp delSp">
        <pc:chgData name="Sange Thungon" userId="S::sthungon@medcerts.com::dac29ab1-0309-4309-9d13-ef1fc85358e3" providerId="AD" clId="Web-{5AD30E6E-B4D7-2196-DDB3-57E3950D3D1D}" dt="2022-06-24T18:21:00.881" v="37"/>
        <pc:sldMkLst>
          <pc:docMk/>
          <pc:sldMk cId="0" sldId="262"/>
        </pc:sldMkLst>
        <pc:picChg chg="add">
          <ac:chgData name="Sange Thungon" userId="S::sthungon@medcerts.com::dac29ab1-0309-4309-9d13-ef1fc85358e3" providerId="AD" clId="Web-{5AD30E6E-B4D7-2196-DDB3-57E3950D3D1D}" dt="2022-06-24T18:21:00.881" v="37"/>
          <ac:picMkLst>
            <pc:docMk/>
            <pc:sldMk cId="0" sldId="262"/>
            <ac:picMk id="3" creationId="{A6938FFC-3EBD-7666-2B07-EA157D9F73FC}"/>
          </ac:picMkLst>
        </pc:picChg>
        <pc:picChg chg="del">
          <ac:chgData name="Sange Thungon" userId="S::sthungon@medcerts.com::dac29ab1-0309-4309-9d13-ef1fc85358e3" providerId="AD" clId="Web-{5AD30E6E-B4D7-2196-DDB3-57E3950D3D1D}" dt="2022-06-24T18:21:00.349" v="36"/>
          <ac:picMkLst>
            <pc:docMk/>
            <pc:sldMk cId="0" sldId="262"/>
            <ac:picMk id="120" creationId="{00000000-0000-0000-0000-000000000000}"/>
          </ac:picMkLst>
        </pc:picChg>
      </pc:sldChg>
      <pc:sldChg chg="addSp delSp">
        <pc:chgData name="Sange Thungon" userId="S::sthungon@medcerts.com::dac29ab1-0309-4309-9d13-ef1fc85358e3" providerId="AD" clId="Web-{5AD30E6E-B4D7-2196-DDB3-57E3950D3D1D}" dt="2022-06-24T18:20:55.474" v="35"/>
        <pc:sldMkLst>
          <pc:docMk/>
          <pc:sldMk cId="0" sldId="263"/>
        </pc:sldMkLst>
        <pc:picChg chg="add">
          <ac:chgData name="Sange Thungon" userId="S::sthungon@medcerts.com::dac29ab1-0309-4309-9d13-ef1fc85358e3" providerId="AD" clId="Web-{5AD30E6E-B4D7-2196-DDB3-57E3950D3D1D}" dt="2022-06-24T18:20:55.474" v="35"/>
          <ac:picMkLst>
            <pc:docMk/>
            <pc:sldMk cId="0" sldId="263"/>
            <ac:picMk id="3" creationId="{3EBCCE87-9B87-67BC-3ABE-A8BBD2DF6912}"/>
          </ac:picMkLst>
        </pc:picChg>
        <pc:picChg chg="del">
          <ac:chgData name="Sange Thungon" userId="S::sthungon@medcerts.com::dac29ab1-0309-4309-9d13-ef1fc85358e3" providerId="AD" clId="Web-{5AD30E6E-B4D7-2196-DDB3-57E3950D3D1D}" dt="2022-06-24T18:20:55.240" v="34"/>
          <ac:picMkLst>
            <pc:docMk/>
            <pc:sldMk cId="0" sldId="263"/>
            <ac:picMk id="131" creationId="{00000000-0000-0000-0000-000000000000}"/>
          </ac:picMkLst>
        </pc:picChg>
      </pc:sldChg>
      <pc:sldChg chg="addSp delSp modSp">
        <pc:chgData name="Sange Thungon" userId="S::sthungon@medcerts.com::dac29ab1-0309-4309-9d13-ef1fc85358e3" providerId="AD" clId="Web-{5AD30E6E-B4D7-2196-DDB3-57E3950D3D1D}" dt="2022-06-24T18:19:54.456" v="8" actId="1076"/>
        <pc:sldMkLst>
          <pc:docMk/>
          <pc:sldMk cId="0" sldId="264"/>
        </pc:sldMkLst>
        <pc:picChg chg="add mod">
          <ac:chgData name="Sange Thungon" userId="S::sthungon@medcerts.com::dac29ab1-0309-4309-9d13-ef1fc85358e3" providerId="AD" clId="Web-{5AD30E6E-B4D7-2196-DDB3-57E3950D3D1D}" dt="2022-06-24T18:19:54.456" v="8" actId="1076"/>
          <ac:picMkLst>
            <pc:docMk/>
            <pc:sldMk cId="0" sldId="264"/>
            <ac:picMk id="2" creationId="{C209B84B-DA59-31EC-4ACA-761E1253916F}"/>
          </ac:picMkLst>
        </pc:picChg>
        <pc:picChg chg="del">
          <ac:chgData name="Sange Thungon" userId="S::sthungon@medcerts.com::dac29ab1-0309-4309-9d13-ef1fc85358e3" providerId="AD" clId="Web-{5AD30E6E-B4D7-2196-DDB3-57E3950D3D1D}" dt="2022-06-24T18:19:51.034" v="6"/>
          <ac:picMkLst>
            <pc:docMk/>
            <pc:sldMk cId="0" sldId="264"/>
            <ac:picMk id="141" creationId="{00000000-0000-0000-0000-000000000000}"/>
          </ac:picMkLst>
        </pc:picChg>
      </pc:sldChg>
      <pc:sldChg chg="addSp delSp modSp">
        <pc:chgData name="Sange Thungon" userId="S::sthungon@medcerts.com::dac29ab1-0309-4309-9d13-ef1fc85358e3" providerId="AD" clId="Web-{5AD30E6E-B4D7-2196-DDB3-57E3950D3D1D}" dt="2022-06-24T18:20:52.052" v="33" actId="1076"/>
        <pc:sldMkLst>
          <pc:docMk/>
          <pc:sldMk cId="0" sldId="265"/>
        </pc:sldMkLst>
        <pc:picChg chg="add mod">
          <ac:chgData name="Sange Thungon" userId="S::sthungon@medcerts.com::dac29ab1-0309-4309-9d13-ef1fc85358e3" providerId="AD" clId="Web-{5AD30E6E-B4D7-2196-DDB3-57E3950D3D1D}" dt="2022-06-24T18:20:52.052" v="33" actId="1076"/>
          <ac:picMkLst>
            <pc:docMk/>
            <pc:sldMk cId="0" sldId="265"/>
            <ac:picMk id="3" creationId="{63D5B710-33AF-AF1F-FDAD-C1953973C2DE}"/>
          </ac:picMkLst>
        </pc:picChg>
        <pc:picChg chg="del">
          <ac:chgData name="Sange Thungon" userId="S::sthungon@medcerts.com::dac29ab1-0309-4309-9d13-ef1fc85358e3" providerId="AD" clId="Web-{5AD30E6E-B4D7-2196-DDB3-57E3950D3D1D}" dt="2022-06-24T18:20:49.739" v="31"/>
          <ac:picMkLst>
            <pc:docMk/>
            <pc:sldMk cId="0" sldId="265"/>
            <ac:picMk id="150" creationId="{00000000-0000-0000-0000-000000000000}"/>
          </ac:picMkLst>
        </pc:picChg>
      </pc:sldChg>
      <pc:sldChg chg="addSp delSp">
        <pc:chgData name="Sange Thungon" userId="S::sthungon@medcerts.com::dac29ab1-0309-4309-9d13-ef1fc85358e3" providerId="AD" clId="Web-{5AD30E6E-B4D7-2196-DDB3-57E3950D3D1D}" dt="2022-06-24T18:20:46.942" v="30"/>
        <pc:sldMkLst>
          <pc:docMk/>
          <pc:sldMk cId="0" sldId="266"/>
        </pc:sldMkLst>
        <pc:picChg chg="add">
          <ac:chgData name="Sange Thungon" userId="S::sthungon@medcerts.com::dac29ab1-0309-4309-9d13-ef1fc85358e3" providerId="AD" clId="Web-{5AD30E6E-B4D7-2196-DDB3-57E3950D3D1D}" dt="2022-06-24T18:20:46.942" v="30"/>
          <ac:picMkLst>
            <pc:docMk/>
            <pc:sldMk cId="0" sldId="266"/>
            <ac:picMk id="3" creationId="{399615F7-036C-A194-75AD-1875EFF5F518}"/>
          </ac:picMkLst>
        </pc:picChg>
        <pc:picChg chg="del">
          <ac:chgData name="Sange Thungon" userId="S::sthungon@medcerts.com::dac29ab1-0309-4309-9d13-ef1fc85358e3" providerId="AD" clId="Web-{5AD30E6E-B4D7-2196-DDB3-57E3950D3D1D}" dt="2022-06-24T18:20:46.755" v="29"/>
          <ac:picMkLst>
            <pc:docMk/>
            <pc:sldMk cId="0" sldId="266"/>
            <ac:picMk id="161" creationId="{00000000-0000-0000-0000-000000000000}"/>
          </ac:picMkLst>
        </pc:picChg>
      </pc:sldChg>
      <pc:sldChg chg="addSp delSp modSp">
        <pc:chgData name="Sange Thungon" userId="S::sthungon@medcerts.com::dac29ab1-0309-4309-9d13-ef1fc85358e3" providerId="AD" clId="Web-{5AD30E6E-B4D7-2196-DDB3-57E3950D3D1D}" dt="2022-06-24T18:20:44.161" v="28" actId="1076"/>
        <pc:sldMkLst>
          <pc:docMk/>
          <pc:sldMk cId="0" sldId="267"/>
        </pc:sldMkLst>
        <pc:picChg chg="add mod">
          <ac:chgData name="Sange Thungon" userId="S::sthungon@medcerts.com::dac29ab1-0309-4309-9d13-ef1fc85358e3" providerId="AD" clId="Web-{5AD30E6E-B4D7-2196-DDB3-57E3950D3D1D}" dt="2022-06-24T18:20:44.161" v="28" actId="1076"/>
          <ac:picMkLst>
            <pc:docMk/>
            <pc:sldMk cId="0" sldId="267"/>
            <ac:picMk id="2" creationId="{42CAF810-07E0-E549-E383-389AE0EE178B}"/>
          </ac:picMkLst>
        </pc:picChg>
        <pc:picChg chg="del">
          <ac:chgData name="Sange Thungon" userId="S::sthungon@medcerts.com::dac29ab1-0309-4309-9d13-ef1fc85358e3" providerId="AD" clId="Web-{5AD30E6E-B4D7-2196-DDB3-57E3950D3D1D}" dt="2022-06-24T18:20:40.552" v="26"/>
          <ac:picMkLst>
            <pc:docMk/>
            <pc:sldMk cId="0" sldId="267"/>
            <ac:picMk id="172" creationId="{00000000-0000-0000-0000-000000000000}"/>
          </ac:picMkLst>
        </pc:picChg>
      </pc:sldChg>
      <pc:sldChg chg="addSp delSp">
        <pc:chgData name="Sange Thungon" userId="S::sthungon@medcerts.com::dac29ab1-0309-4309-9d13-ef1fc85358e3" providerId="AD" clId="Web-{5AD30E6E-B4D7-2196-DDB3-57E3950D3D1D}" dt="2022-06-24T18:19:58.566" v="10"/>
        <pc:sldMkLst>
          <pc:docMk/>
          <pc:sldMk cId="0" sldId="268"/>
        </pc:sldMkLst>
        <pc:picChg chg="add">
          <ac:chgData name="Sange Thungon" userId="S::sthungon@medcerts.com::dac29ab1-0309-4309-9d13-ef1fc85358e3" providerId="AD" clId="Web-{5AD30E6E-B4D7-2196-DDB3-57E3950D3D1D}" dt="2022-06-24T18:19:58.566" v="10"/>
          <ac:picMkLst>
            <pc:docMk/>
            <pc:sldMk cId="0" sldId="268"/>
            <ac:picMk id="3" creationId="{24970D17-668F-18D9-1DD7-5B56F76A9828}"/>
          </ac:picMkLst>
        </pc:picChg>
        <pc:picChg chg="del">
          <ac:chgData name="Sange Thungon" userId="S::sthungon@medcerts.com::dac29ab1-0309-4309-9d13-ef1fc85358e3" providerId="AD" clId="Web-{5AD30E6E-B4D7-2196-DDB3-57E3950D3D1D}" dt="2022-06-24T18:19:58.222" v="9"/>
          <ac:picMkLst>
            <pc:docMk/>
            <pc:sldMk cId="0" sldId="268"/>
            <ac:picMk id="182" creationId="{00000000-0000-0000-0000-000000000000}"/>
          </ac:picMkLst>
        </pc:picChg>
      </pc:sldChg>
      <pc:sldChg chg="addSp delSp modSp">
        <pc:chgData name="Sange Thungon" userId="S::sthungon@medcerts.com::dac29ab1-0309-4309-9d13-ef1fc85358e3" providerId="AD" clId="Web-{5AD30E6E-B4D7-2196-DDB3-57E3950D3D1D}" dt="2022-06-24T18:20:37.114" v="25" actId="1076"/>
        <pc:sldMkLst>
          <pc:docMk/>
          <pc:sldMk cId="0" sldId="269"/>
        </pc:sldMkLst>
        <pc:picChg chg="add mod">
          <ac:chgData name="Sange Thungon" userId="S::sthungon@medcerts.com::dac29ab1-0309-4309-9d13-ef1fc85358e3" providerId="AD" clId="Web-{5AD30E6E-B4D7-2196-DDB3-57E3950D3D1D}" dt="2022-06-24T18:20:37.114" v="25" actId="1076"/>
          <ac:picMkLst>
            <pc:docMk/>
            <pc:sldMk cId="0" sldId="269"/>
            <ac:picMk id="2" creationId="{612B535B-80FA-2780-C95D-97704830616E}"/>
          </ac:picMkLst>
        </pc:picChg>
        <pc:picChg chg="del">
          <ac:chgData name="Sange Thungon" userId="S::sthungon@medcerts.com::dac29ab1-0309-4309-9d13-ef1fc85358e3" providerId="AD" clId="Web-{5AD30E6E-B4D7-2196-DDB3-57E3950D3D1D}" dt="2022-06-24T18:20:34.348" v="23"/>
          <ac:picMkLst>
            <pc:docMk/>
            <pc:sldMk cId="0" sldId="269"/>
            <ac:picMk id="190" creationId="{00000000-0000-0000-0000-000000000000}"/>
          </ac:picMkLst>
        </pc:picChg>
      </pc:sldChg>
      <pc:sldChg chg="addSp delSp modSp">
        <pc:chgData name="Sange Thungon" userId="S::sthungon@medcerts.com::dac29ab1-0309-4309-9d13-ef1fc85358e3" providerId="AD" clId="Web-{5AD30E6E-B4D7-2196-DDB3-57E3950D3D1D}" dt="2022-06-24T18:20:31.676" v="22" actId="1076"/>
        <pc:sldMkLst>
          <pc:docMk/>
          <pc:sldMk cId="0" sldId="270"/>
        </pc:sldMkLst>
        <pc:picChg chg="add mod">
          <ac:chgData name="Sange Thungon" userId="S::sthungon@medcerts.com::dac29ab1-0309-4309-9d13-ef1fc85358e3" providerId="AD" clId="Web-{5AD30E6E-B4D7-2196-DDB3-57E3950D3D1D}" dt="2022-06-24T18:20:31.676" v="22" actId="1076"/>
          <ac:picMkLst>
            <pc:docMk/>
            <pc:sldMk cId="0" sldId="270"/>
            <ac:picMk id="2" creationId="{93122639-620D-06C8-4861-A876A604D98C}"/>
          </ac:picMkLst>
        </pc:picChg>
        <pc:picChg chg="del">
          <ac:chgData name="Sange Thungon" userId="S::sthungon@medcerts.com::dac29ab1-0309-4309-9d13-ef1fc85358e3" providerId="AD" clId="Web-{5AD30E6E-B4D7-2196-DDB3-57E3950D3D1D}" dt="2022-06-24T18:20:26.895" v="20"/>
          <ac:picMkLst>
            <pc:docMk/>
            <pc:sldMk cId="0" sldId="270"/>
            <ac:picMk id="203" creationId="{00000000-0000-0000-0000-000000000000}"/>
          </ac:picMkLst>
        </pc:picChg>
      </pc:sldChg>
      <pc:sldChg chg="addSp delSp">
        <pc:chgData name="Sange Thungon" userId="S::sthungon@medcerts.com::dac29ab1-0309-4309-9d13-ef1fc85358e3" providerId="AD" clId="Web-{5AD30E6E-B4D7-2196-DDB3-57E3950D3D1D}" dt="2022-06-24T18:20:02.144" v="12"/>
        <pc:sldMkLst>
          <pc:docMk/>
          <pc:sldMk cId="0" sldId="271"/>
        </pc:sldMkLst>
        <pc:picChg chg="add">
          <ac:chgData name="Sange Thungon" userId="S::sthungon@medcerts.com::dac29ab1-0309-4309-9d13-ef1fc85358e3" providerId="AD" clId="Web-{5AD30E6E-B4D7-2196-DDB3-57E3950D3D1D}" dt="2022-06-24T18:20:02.144" v="12"/>
          <ac:picMkLst>
            <pc:docMk/>
            <pc:sldMk cId="0" sldId="271"/>
            <ac:picMk id="3" creationId="{70D6A07F-1AEB-F035-5174-170ADCBBAA4D}"/>
          </ac:picMkLst>
        </pc:picChg>
        <pc:picChg chg="del">
          <ac:chgData name="Sange Thungon" userId="S::sthungon@medcerts.com::dac29ab1-0309-4309-9d13-ef1fc85358e3" providerId="AD" clId="Web-{5AD30E6E-B4D7-2196-DDB3-57E3950D3D1D}" dt="2022-06-24T18:20:01.988" v="11"/>
          <ac:picMkLst>
            <pc:docMk/>
            <pc:sldMk cId="0" sldId="271"/>
            <ac:picMk id="214" creationId="{00000000-0000-0000-0000-000000000000}"/>
          </ac:picMkLst>
        </pc:picChg>
      </pc:sldChg>
      <pc:sldChg chg="addSp delSp modSp">
        <pc:chgData name="Sange Thungon" userId="S::sthungon@medcerts.com::dac29ab1-0309-4309-9d13-ef1fc85358e3" providerId="AD" clId="Web-{5AD30E6E-B4D7-2196-DDB3-57E3950D3D1D}" dt="2022-06-24T18:20:22.629" v="19" actId="1076"/>
        <pc:sldMkLst>
          <pc:docMk/>
          <pc:sldMk cId="0" sldId="272"/>
        </pc:sldMkLst>
        <pc:picChg chg="add mod">
          <ac:chgData name="Sange Thungon" userId="S::sthungon@medcerts.com::dac29ab1-0309-4309-9d13-ef1fc85358e3" providerId="AD" clId="Web-{5AD30E6E-B4D7-2196-DDB3-57E3950D3D1D}" dt="2022-06-24T18:20:22.629" v="19" actId="1076"/>
          <ac:picMkLst>
            <pc:docMk/>
            <pc:sldMk cId="0" sldId="272"/>
            <ac:picMk id="2" creationId="{1CDE00FF-31AA-A99A-0CA9-5757B52B475C}"/>
          </ac:picMkLst>
        </pc:picChg>
        <pc:picChg chg="del">
          <ac:chgData name="Sange Thungon" userId="S::sthungon@medcerts.com::dac29ab1-0309-4309-9d13-ef1fc85358e3" providerId="AD" clId="Web-{5AD30E6E-B4D7-2196-DDB3-57E3950D3D1D}" dt="2022-06-24T18:20:19.535" v="17"/>
          <ac:picMkLst>
            <pc:docMk/>
            <pc:sldMk cId="0" sldId="272"/>
            <ac:picMk id="224" creationId="{00000000-0000-0000-0000-000000000000}"/>
          </ac:picMkLst>
        </pc:picChg>
      </pc:sldChg>
      <pc:sldChg chg="delSp">
        <pc:chgData name="Sange Thungon" userId="S::sthungon@medcerts.com::dac29ab1-0309-4309-9d13-ef1fc85358e3" providerId="AD" clId="Web-{5AD30E6E-B4D7-2196-DDB3-57E3950D3D1D}" dt="2022-06-24T18:20:17.301" v="16"/>
        <pc:sldMkLst>
          <pc:docMk/>
          <pc:sldMk cId="0" sldId="273"/>
        </pc:sldMkLst>
        <pc:picChg chg="del">
          <ac:chgData name="Sange Thungon" userId="S::sthungon@medcerts.com::dac29ab1-0309-4309-9d13-ef1fc85358e3" providerId="AD" clId="Web-{5AD30E6E-B4D7-2196-DDB3-57E3950D3D1D}" dt="2022-06-24T18:20:17.301" v="16"/>
          <ac:picMkLst>
            <pc:docMk/>
            <pc:sldMk cId="0" sldId="273"/>
            <ac:picMk id="236" creationId="{00000000-0000-0000-0000-000000000000}"/>
          </ac:picMkLst>
        </pc:picChg>
      </pc:sldChg>
      <pc:sldChg chg="addSp delSp modSp">
        <pc:chgData name="Sange Thungon" userId="S::sthungon@medcerts.com::dac29ab1-0309-4309-9d13-ef1fc85358e3" providerId="AD" clId="Web-{5AD30E6E-B4D7-2196-DDB3-57E3950D3D1D}" dt="2022-06-24T18:20:14.629" v="15" actId="1076"/>
        <pc:sldMkLst>
          <pc:docMk/>
          <pc:sldMk cId="0" sldId="274"/>
        </pc:sldMkLst>
        <pc:picChg chg="add mod">
          <ac:chgData name="Sange Thungon" userId="S::sthungon@medcerts.com::dac29ab1-0309-4309-9d13-ef1fc85358e3" providerId="AD" clId="Web-{5AD30E6E-B4D7-2196-DDB3-57E3950D3D1D}" dt="2022-06-24T18:20:14.629" v="15" actId="1076"/>
          <ac:picMkLst>
            <pc:docMk/>
            <pc:sldMk cId="0" sldId="274"/>
            <ac:picMk id="2" creationId="{5CC19329-C805-12CF-E68D-16498EAF4325}"/>
          </ac:picMkLst>
        </pc:picChg>
        <pc:picChg chg="del">
          <ac:chgData name="Sange Thungon" userId="S::sthungon@medcerts.com::dac29ab1-0309-4309-9d13-ef1fc85358e3" providerId="AD" clId="Web-{5AD30E6E-B4D7-2196-DDB3-57E3950D3D1D}" dt="2022-06-24T18:20:11.894" v="13"/>
          <ac:picMkLst>
            <pc:docMk/>
            <pc:sldMk cId="0" sldId="274"/>
            <ac:picMk id="24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9f5fa928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9f5fa92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ec8dfda44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ec8dfda4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a981d4a70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a981d4a7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ec8dfda44_0_3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ec8dfda4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1ca561506_0_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1ca56150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1ca561506_0_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1ca56150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ec8dfda44_0_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ec8dfda4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1b341488d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1b34148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1ca561506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1ca56150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ahcsmm.org/certification-menu/crcst-certification.html#CRCSTExamConten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SP-3000</a:t>
            </a:r>
            <a:endParaRPr sz="1800">
              <a:solidFill>
                <a:schemeClr val="dk1"/>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2266850" y="228600"/>
            <a:ext cx="3310550" cy="895175"/>
          </a:xfrm>
          <a:prstGeom prst="rect">
            <a:avLst/>
          </a:prstGeom>
          <a:noFill/>
          <a:ln>
            <a:noFill/>
          </a:ln>
        </p:spPr>
      </p:pic>
      <p:pic>
        <p:nvPicPr>
          <p:cNvPr id="56" name="Google Shape;56;p13"/>
          <p:cNvPicPr preferRelativeResize="0"/>
          <p:nvPr/>
        </p:nvPicPr>
        <p:blipFill rotWithShape="1">
          <a:blip r:embed="rId4">
            <a:alphaModFix/>
          </a:blip>
          <a:srcRect l="22177" r="14002"/>
          <a:stretch/>
        </p:blipFill>
        <p:spPr>
          <a:xfrm>
            <a:off x="-9675" y="0"/>
            <a:ext cx="7863593" cy="8213999"/>
          </a:xfrm>
          <a:prstGeom prst="rect">
            <a:avLst/>
          </a:prstGeom>
          <a:noFill/>
          <a:ln>
            <a:noFill/>
          </a:ln>
        </p:spPr>
      </p:pic>
      <p:sp>
        <p:nvSpPr>
          <p:cNvPr id="57" name="Google Shape;57;p13"/>
          <p:cNvSpPr/>
          <p:nvPr/>
        </p:nvSpPr>
        <p:spPr>
          <a:xfrm>
            <a:off x="-9675" y="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ctrTitle"/>
          </p:nvPr>
        </p:nvSpPr>
        <p:spPr>
          <a:xfrm>
            <a:off x="300825" y="25936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rgbClr val="FFFFFF"/>
                </a:solidFill>
                <a:latin typeface="Montserrat"/>
                <a:ea typeface="Montserrat"/>
                <a:cs typeface="Montserrat"/>
                <a:sym typeface="Montserrat"/>
              </a:rPr>
              <a:t>Sterile Processing Technician</a:t>
            </a:r>
            <a:endParaRPr sz="5000" b="1">
              <a:solidFill>
                <a:srgbClr val="FFFFFF"/>
              </a:solidFill>
              <a:latin typeface="Montserrat"/>
              <a:ea typeface="Montserrat"/>
              <a:cs typeface="Montserrat"/>
              <a:sym typeface="Montserrat"/>
            </a:endParaRPr>
          </a:p>
        </p:txBody>
      </p:sp>
      <p:sp>
        <p:nvSpPr>
          <p:cNvPr id="59" name="Google Shape;59;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DF814F6D-C3D2-8CE7-E87D-525C34D4C1A7}"/>
              </a:ext>
            </a:extLst>
          </p:cNvPr>
          <p:cNvPicPr>
            <a:picLocks noChangeAspect="1"/>
          </p:cNvPicPr>
          <p:nvPr/>
        </p:nvPicPr>
        <p:blipFill>
          <a:blip r:embed="rId5"/>
          <a:stretch>
            <a:fillRect/>
          </a:stretch>
        </p:blipFill>
        <p:spPr>
          <a:xfrm>
            <a:off x="285330" y="411188"/>
            <a:ext cx="4144606" cy="11196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48" name="Google Shape;148;p22"/>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9" name="Google Shape;149;p22"/>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51" name="Google Shape;151;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a:extLst>
              <a:ext uri="{FF2B5EF4-FFF2-40B4-BE49-F238E27FC236}">
                <a16:creationId xmlns:a16="http://schemas.microsoft.com/office/drawing/2014/main" id="{63D5B710-33AF-AF1F-FDAD-C1953973C2DE}"/>
              </a:ext>
            </a:extLst>
          </p:cNvPr>
          <p:cNvPicPr>
            <a:picLocks noChangeAspect="1"/>
          </p:cNvPicPr>
          <p:nvPr/>
        </p:nvPicPr>
        <p:blipFill>
          <a:blip r:embed="rId3"/>
          <a:stretch>
            <a:fillRect/>
          </a:stretch>
        </p:blipFill>
        <p:spPr>
          <a:xfrm>
            <a:off x="135713" y="9564141"/>
            <a:ext cx="1639178"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59" name="Google Shape;159;p23"/>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60" name="Google Shape;160;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2" name="Google Shape;162;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399615F7-036C-A194-75AD-1875EFF5F518}"/>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p:nvPr/>
        </p:nvSpPr>
        <p:spPr>
          <a:xfrm>
            <a:off x="208950" y="5876925"/>
            <a:ext cx="7130700" cy="3377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HI-6014: Sterile Processing</a:t>
            </a:r>
            <a:endParaRPr b="1">
              <a:latin typeface="Montserrat"/>
              <a:ea typeface="Montserrat"/>
              <a:cs typeface="Montserrat"/>
              <a:sym typeface="Montserrat"/>
            </a:endParaRPr>
          </a:p>
        </p:txBody>
      </p:sp>
      <p:sp>
        <p:nvSpPr>
          <p:cNvPr id="170" name="Google Shape;170;p24"/>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Sterile Processing is a comprehensive course with insight into the role of the professional central service technician as a member of the healthcare team. Video-based lessons include topics of infection control with performance of cleaning, decontamination, disinfection, inspection, packaging and sterilization tasks for reusable basic and complex surgical instruments or devices. The central service department’s role in ancillary department support, customer service, teamwork and task priorities will be a key focus. Inventory management, recordkeeping and quality control will be addressed in relationship to the responsibilities of the successful central service technician.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An immersive environment and interactivities will provide the student opportunities to practice key skills performed as a central service technician. In addition to video-based instruction and 3D environments,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Accumulate basic knowledge and skills required of the effective Central Service Technician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Adhere to OSHA, patient safety, infection control and bloodborne pathogen standard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cleaning, decontamination, disinfection, preparation, packaging and sterilization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inventory management, sterile storage, and transport procedures with quality control and assurance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accuracy and completeness of data entry, incident reporting and records management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effective customer service, teamwork, work groups and task priorities for the Central Service Department</a:t>
            </a:r>
            <a:endParaRPr sz="1100">
              <a:latin typeface="Montserrat"/>
              <a:ea typeface="Montserrat"/>
              <a:cs typeface="Montserrat"/>
              <a:sym typeface="Montserrat"/>
            </a:endParaRPr>
          </a:p>
        </p:txBody>
      </p:sp>
      <p:cxnSp>
        <p:nvCxnSpPr>
          <p:cNvPr id="171" name="Google Shape;171;p24"/>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73" name="Google Shape;173;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2">
            <a:extLst>
              <a:ext uri="{FF2B5EF4-FFF2-40B4-BE49-F238E27FC236}">
                <a16:creationId xmlns:a16="http://schemas.microsoft.com/office/drawing/2014/main" id="{42CAF810-07E0-E549-E383-389AE0EE178B}"/>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80" name="Google Shape;180;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24970D17-668F-18D9-1DD7-5B56F76A9828}"/>
              </a:ext>
            </a:extLst>
          </p:cNvPr>
          <p:cNvPicPr>
            <a:picLocks noChangeAspect="1"/>
          </p:cNvPicPr>
          <p:nvPr/>
        </p:nvPicPr>
        <p:blipFill>
          <a:blip r:embed="rId4"/>
          <a:stretch>
            <a:fillRect/>
          </a:stretch>
        </p:blipFill>
        <p:spPr>
          <a:xfrm>
            <a:off x="248668" y="9306185"/>
            <a:ext cx="1963202" cy="53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PRIMARY: Certified Registered Central Service Technician (CRCST)</a:t>
            </a:r>
            <a:endParaRPr sz="2500" b="1">
              <a:latin typeface="Montserrat"/>
              <a:ea typeface="Montserrat"/>
              <a:cs typeface="Montserrat"/>
              <a:sym typeface="Montserrat"/>
            </a:endParaRPr>
          </a:p>
        </p:txBody>
      </p:sp>
      <p:sp>
        <p:nvSpPr>
          <p:cNvPr id="188" name="Google Shape;188;p26"/>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Founded in 1958, the International Association of Healthcare Central Sterile Material Management (IAHCSMM) is the only full-service Association for Central Sterile Supply Department professionals. They represent more than 33,000 Centra Service (CS) professionals who value the highest standards in education and certification. IAHCSMM’s CRCST certification is accredited by both the American National Standards Institute (ANSI) and the National Commission for Certifying Agencies (NCCA).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solidFill>
                  <a:srgbClr val="FF0000"/>
                </a:solidFill>
                <a:latin typeface="Montserrat"/>
                <a:ea typeface="Montserrat"/>
                <a:cs typeface="Montserrat"/>
                <a:sym typeface="Montserrat"/>
              </a:rPr>
              <a:t>IMPORTANT</a:t>
            </a:r>
            <a:r>
              <a:rPr lang="en" sz="1100">
                <a:solidFill>
                  <a:srgbClr val="FF0000"/>
                </a:solidFill>
                <a:latin typeface="Montserrat"/>
                <a:ea typeface="Montserrat"/>
                <a:cs typeface="Montserrat"/>
                <a:sym typeface="Montserrat"/>
              </a:rPr>
              <a:t>: 400 hours of hands-on experience is REQUIRED for CRCST Certification</a:t>
            </a:r>
            <a:endParaRPr sz="1100">
              <a:solidFill>
                <a:srgbClr val="FF0000"/>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rgbClr val="FF0000"/>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a:solidFill>
                  <a:srgbClr val="000000"/>
                </a:solidFill>
                <a:latin typeface="Montserrat"/>
                <a:ea typeface="Montserrat"/>
                <a:cs typeface="Montserrat"/>
                <a:sym typeface="Montserrat"/>
              </a:rPr>
              <a:t>Students may attempt the CRCST exam before completing the required hours, but they must submit documentation of hands-on experience, completed on a paid or volunteer basis, within six months of passing the exam. During the six-month period, individuals will be considered </a:t>
            </a:r>
            <a:r>
              <a:rPr lang="en" sz="1100" b="1">
                <a:solidFill>
                  <a:srgbClr val="000000"/>
                </a:solidFill>
                <a:latin typeface="Montserrat"/>
                <a:ea typeface="Montserrat"/>
                <a:cs typeface="Montserrat"/>
                <a:sym typeface="Montserrat"/>
              </a:rPr>
              <a:t>Provisionally Certified</a:t>
            </a:r>
            <a:r>
              <a:rPr lang="en" sz="1100">
                <a:solidFill>
                  <a:srgbClr val="000000"/>
                </a:solidFill>
                <a:latin typeface="Montserrat"/>
                <a:ea typeface="Montserrat"/>
                <a:cs typeface="Montserrat"/>
                <a:sym typeface="Montserrat"/>
              </a:rPr>
              <a:t>. If the experien is not completed and documented within the allotted six-month period, the certification will be revoked, and the individual will need to retest in order to regain certification.</a:t>
            </a:r>
            <a:endParaRPr sz="1100">
              <a:solidFill>
                <a:srgbClr val="000000"/>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rgbClr val="000000"/>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a:solidFill>
                  <a:srgbClr val="000000"/>
                </a:solidFill>
                <a:latin typeface="Montserrat"/>
                <a:ea typeface="Montserrat"/>
                <a:cs typeface="Montserrat"/>
                <a:sym typeface="Montserrat"/>
              </a:rPr>
              <a:t>A one-time, two-month provisional extension may be available, if and only if the provisional certificant has already begun working or volunteering in a department before the provisional certification expires. The Supervisor/Manager/Educator of that department would need to contract IAHCSMM to request an extension on the applicant’s behalf, prior to the provisional certification expiring.</a:t>
            </a:r>
            <a:endParaRPr sz="1100">
              <a:solidFill>
                <a:srgbClr val="000000"/>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rgbClr val="000000"/>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89" name="Google Shape;189;p26"/>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1" name="Google Shape;191;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Picture 2">
            <a:extLst>
              <a:ext uri="{FF2B5EF4-FFF2-40B4-BE49-F238E27FC236}">
                <a16:creationId xmlns:a16="http://schemas.microsoft.com/office/drawing/2014/main" id="{612B535B-80FA-2780-C95D-97704830616E}"/>
              </a:ext>
            </a:extLst>
          </p:cNvPr>
          <p:cNvPicPr>
            <a:picLocks noChangeAspect="1"/>
          </p:cNvPicPr>
          <p:nvPr/>
        </p:nvPicPr>
        <p:blipFill>
          <a:blip r:embed="rId3"/>
          <a:stretch>
            <a:fillRect/>
          </a:stretch>
        </p:blipFill>
        <p:spPr>
          <a:xfrm>
            <a:off x="209037" y="9408410"/>
            <a:ext cx="1639178"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b="1">
                <a:latin typeface="Montserrat"/>
                <a:ea typeface="Montserrat"/>
                <a:cs typeface="Montserrat"/>
                <a:sym typeface="Montserrat"/>
              </a:rPr>
              <a:t>Certified Registered Central Service Technician (CRCST) </a:t>
            </a:r>
            <a:r>
              <a:rPr lang="en" sz="1300" b="1">
                <a:latin typeface="Montserrat"/>
                <a:ea typeface="Montserrat"/>
                <a:cs typeface="Montserrat"/>
                <a:sym typeface="Montserrat"/>
              </a:rPr>
              <a:t>(cont.)</a:t>
            </a:r>
            <a:endParaRPr sz="400" b="1">
              <a:latin typeface="Montserrat"/>
              <a:ea typeface="Montserrat"/>
              <a:cs typeface="Montserrat"/>
              <a:sym typeface="Montserrat"/>
            </a:endParaRPr>
          </a:p>
        </p:txBody>
      </p:sp>
      <p:sp>
        <p:nvSpPr>
          <p:cNvPr id="198" name="Google Shape;198;p27"/>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CRCST exam consists of questions covering the following seven (7) knowledge domains: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Cleaning, Decontamination and Disinfection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Preparation and Packaging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Sterilization Process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Patient Care Equipment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Sterile Storage and Inventory Management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Documentation and Record Maintenance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Customer Relations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Each of these domains is comprised of a series of sub-domains which further detail the type and amount of content covered in each section as well as its weight on the certification exam. Results for the exam will provide a Pass/Fail notice as well as a section-by-section review for those who do not pass, which will detail if the test taker is at or below the required passing level for each domain. Please review the full </a:t>
            </a:r>
            <a:r>
              <a:rPr lang="en" sz="1100" u="sng">
                <a:solidFill>
                  <a:schemeClr val="hlink"/>
                </a:solidFill>
                <a:latin typeface="Montserrat"/>
                <a:ea typeface="Montserrat"/>
                <a:cs typeface="Montserrat"/>
                <a:sym typeface="Montserrat"/>
                <a:hlinkClick r:id="rId3"/>
              </a:rPr>
              <a:t>CRCST Exam Content Outline</a:t>
            </a:r>
            <a:r>
              <a:rPr lang="en" sz="1100">
                <a:latin typeface="Montserrat"/>
                <a:ea typeface="Montserrat"/>
                <a:cs typeface="Montserrat"/>
                <a:sym typeface="Montserrat"/>
              </a:rPr>
              <a:t> for more information.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99" name="Google Shape;199;p27"/>
          <p:cNvGrpSpPr/>
          <p:nvPr/>
        </p:nvGrpSpPr>
        <p:grpSpPr>
          <a:xfrm>
            <a:off x="288825" y="6324769"/>
            <a:ext cx="3393900" cy="3105961"/>
            <a:chOff x="260450" y="3283975"/>
            <a:chExt cx="3393900" cy="5946700"/>
          </a:xfrm>
        </p:grpSpPr>
        <p:sp>
          <p:nvSpPr>
            <p:cNvPr id="200" name="Google Shape;200;p27"/>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2" name="Google Shape;202;p27"/>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4" name="Google Shape;204;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06" name="Google Shape;206;p27"/>
          <p:cNvSpPr txBox="1"/>
          <p:nvPr/>
        </p:nvSpPr>
        <p:spPr>
          <a:xfrm>
            <a:off x="259575" y="6314450"/>
            <a:ext cx="3452400" cy="3126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CRCST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125 Questions, 25 unscored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Global Exam Pass Rate: </a:t>
            </a:r>
            <a:r>
              <a:rPr lang="en" sz="1100">
                <a:latin typeface="Montserrat"/>
                <a:ea typeface="Montserrat"/>
                <a:cs typeface="Montserrat"/>
                <a:sym typeface="Montserrat"/>
              </a:rPr>
              <a:t>77% (2019)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3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Cost:</a:t>
            </a:r>
            <a:r>
              <a:rPr lang="en" sz="1100">
                <a:latin typeface="Montserrat"/>
                <a:ea typeface="Montserrat"/>
                <a:cs typeface="Montserrat"/>
                <a:sym typeface="Montserrat"/>
              </a:rPr>
              <a:t> $125 (MedCerts will pay)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Type: </a:t>
            </a:r>
            <a:r>
              <a:rPr lang="en" sz="1100">
                <a:latin typeface="Montserrat"/>
                <a:ea typeface="Montserrat"/>
                <a:cs typeface="Montserrat"/>
                <a:sym typeface="Montserrat"/>
              </a:rPr>
              <a:t>Computer-based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Testing Site:</a:t>
            </a:r>
            <a:r>
              <a:rPr lang="en" sz="1100">
                <a:latin typeface="Montserrat"/>
                <a:ea typeface="Montserrat"/>
                <a:cs typeface="Montserrat"/>
                <a:sym typeface="Montserrat"/>
              </a:rPr>
              <a:t> Prometric Testing Centers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Renewal Due:</a:t>
            </a:r>
            <a:r>
              <a:rPr lang="en" sz="1100">
                <a:latin typeface="Montserrat"/>
                <a:ea typeface="Montserrat"/>
                <a:cs typeface="Montserrat"/>
                <a:sym typeface="Montserrat"/>
              </a:rPr>
              <a:t> Annually. $50 Renewal Fee and 12 CE Credits required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Re-Take</a:t>
            </a:r>
            <a:r>
              <a:rPr lang="en" sz="1100">
                <a:latin typeface="Montserrat"/>
                <a:ea typeface="Montserrat"/>
                <a:cs typeface="Montserrat"/>
                <a:sym typeface="Montserrat"/>
              </a:rPr>
              <a:t>: Mandatory 6-week waiting period between attempts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93122639-620D-06C8-4861-A876A604D98C}"/>
              </a:ext>
            </a:extLst>
          </p:cNvPr>
          <p:cNvPicPr>
            <a:picLocks noChangeAspect="1"/>
          </p:cNvPicPr>
          <p:nvPr/>
        </p:nvPicPr>
        <p:blipFill>
          <a:blip r:embed="rId4"/>
          <a:stretch>
            <a:fillRect/>
          </a:stretch>
        </p:blipFill>
        <p:spPr>
          <a:xfrm>
            <a:off x="209037" y="9500016"/>
            <a:ext cx="1639178" cy="45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8"/>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12" name="Google Shape;212;p28"/>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70D6A07F-1AEB-F035-5174-170ADCBBAA4D}"/>
              </a:ext>
            </a:extLst>
          </p:cNvPr>
          <p:cNvPicPr>
            <a:picLocks noChangeAspect="1"/>
          </p:cNvPicPr>
          <p:nvPr/>
        </p:nvPicPr>
        <p:blipFill>
          <a:blip r:embed="rId4"/>
          <a:stretch>
            <a:fillRect/>
          </a:stretch>
        </p:blipFill>
        <p:spPr>
          <a:xfrm>
            <a:off x="248668" y="9306185"/>
            <a:ext cx="1963202" cy="53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a:t>
            </a:r>
            <a:r>
              <a:rPr lang="en" sz="1100" b="1">
                <a:latin typeface="Montserrat"/>
                <a:ea typeface="Montserrat"/>
                <a:cs typeface="Montserrat"/>
                <a:sym typeface="Montserrat"/>
              </a:rPr>
              <a:t>Sterile Processing Technician</a:t>
            </a:r>
            <a:r>
              <a:rPr lang="en" sz="1100">
                <a:latin typeface="Montserrat"/>
                <a:ea typeface="Montserrat"/>
                <a:cs typeface="Montserrat"/>
                <a:sym typeface="Montserrat"/>
              </a:rPr>
              <a:t> program prepares students for a career as a Medical Equipment Preparer, which has been identified as a career with </a:t>
            </a:r>
            <a:r>
              <a:rPr lang="en" sz="1100" u="sng">
                <a:latin typeface="Montserrat"/>
                <a:ea typeface="Montserrat"/>
                <a:cs typeface="Montserrat"/>
                <a:sym typeface="Montserrat"/>
              </a:rPr>
              <a:t>much faster than average growth</a:t>
            </a:r>
            <a:r>
              <a:rPr lang="en" sz="1100">
                <a:latin typeface="Montserrat"/>
                <a:ea typeface="Montserrat"/>
                <a:cs typeface="Montserrat"/>
                <a:sym typeface="Montserrat"/>
              </a:rPr>
              <a:t> based on Bureau of Labor Statistics (bls.gov). Additionally, the career outlook for this field is BRIGHT, meaning new job opportunities are very likely in the future.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Sterile Processing Technicians primarily work in a Hospital setting (83%), but may also work in Ambulatory Care/Surgery Centers (13%), and Medical/Dental Offices (2.4%).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PRIMARY O*NET CODE:</a:t>
            </a:r>
            <a:r>
              <a:rPr lang="en" sz="1100">
                <a:latin typeface="Montserrat"/>
                <a:ea typeface="Montserrat"/>
                <a:cs typeface="Montserrat"/>
                <a:sym typeface="Montserrat"/>
              </a:rPr>
              <a:t> </a:t>
            </a:r>
            <a:r>
              <a:rPr lang="en" sz="1100" b="1">
                <a:latin typeface="Montserrat"/>
                <a:ea typeface="Montserrat"/>
                <a:cs typeface="Montserrat"/>
                <a:sym typeface="Montserrat"/>
              </a:rPr>
              <a:t>31-9093.00 - Medical Equipment Preparers</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2018 Median Wages - $19.01 hourly, $39,530 annually</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Sterile Processing technician prepare, sterilize, install, or clean laboratory or healthcare equipment. May perform routine tasks and operate or inspect equipment.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20" name="Google Shape;220;p29"/>
          <p:cNvSpPr txBox="1">
            <a:spLocks noGrp="1"/>
          </p:cNvSpPr>
          <p:nvPr>
            <p:ph type="title"/>
          </p:nvPr>
        </p:nvSpPr>
        <p:spPr>
          <a:xfrm>
            <a:off x="26490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Sterile Processing Technician Careers</a:t>
            </a:r>
            <a:endParaRPr sz="2200" b="1">
              <a:latin typeface="Montserrat"/>
              <a:ea typeface="Montserrat"/>
              <a:cs typeface="Montserrat"/>
              <a:sym typeface="Montserrat"/>
            </a:endParaRPr>
          </a:p>
        </p:txBody>
      </p:sp>
      <p:cxnSp>
        <p:nvCxnSpPr>
          <p:cNvPr id="221" name="Google Shape;221;p2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2" name="Google Shape;222;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
        <p:nvSpPr>
          <p:cNvPr id="225" name="Google Shape;225;p29"/>
          <p:cNvSpPr txBox="1"/>
          <p:nvPr/>
        </p:nvSpPr>
        <p:spPr>
          <a:xfrm>
            <a:off x="438150" y="4914900"/>
            <a:ext cx="3314700" cy="25527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Central Processing Technician (CPT)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Central Service Technician (CST)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Central Sterile Supply Technician (CSS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Certified Registered Central Service Technician (CRCST)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Sterilization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Instrument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Sterile Processing Technologist </a:t>
            </a:r>
            <a:endParaRPr/>
          </a:p>
        </p:txBody>
      </p:sp>
      <p:sp>
        <p:nvSpPr>
          <p:cNvPr id="226" name="Google Shape;226;p29"/>
          <p:cNvSpPr txBox="1"/>
          <p:nvPr/>
        </p:nvSpPr>
        <p:spPr>
          <a:xfrm>
            <a:off x="3971925" y="4914900"/>
            <a:ext cx="3314700" cy="25527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Instrument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Sterile Preparation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Sterile Processing and Distribution Technician </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Sterile Processing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Sterile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Sterile Processing and Decontamination Technologist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Surgical Processing Technician</a:t>
            </a:r>
            <a:endParaRPr sz="1100">
              <a:solidFill>
                <a:schemeClr val="dk2"/>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1CDE00FF-31AA-A99A-0CA9-5757B52B475C}"/>
              </a:ext>
            </a:extLst>
          </p:cNvPr>
          <p:cNvPicPr>
            <a:picLocks noChangeAspect="1"/>
          </p:cNvPicPr>
          <p:nvPr/>
        </p:nvPicPr>
        <p:blipFill>
          <a:blip r:embed="rId3"/>
          <a:stretch>
            <a:fillRect/>
          </a:stretch>
        </p:blipFill>
        <p:spPr>
          <a:xfrm>
            <a:off x="190706" y="9371767"/>
            <a:ext cx="1639178"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body" idx="1"/>
          </p:nvPr>
        </p:nvSpPr>
        <p:spPr>
          <a:xfrm>
            <a:off x="264900" y="1121525"/>
            <a:ext cx="7403100" cy="851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b="1">
                <a:latin typeface="Montserrat"/>
                <a:ea typeface="Montserrat"/>
                <a:cs typeface="Montserrat"/>
                <a:sym typeface="Montserrat"/>
              </a:rPr>
              <a:t>PRIMARY JOB DUTIES OF A STERILE PROCESSING TECHNICIAN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and accurately document missing instruments according to standard operating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Ensure that each instrument is in good working order prior to placing in tray for use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Clean instruments to prepare them for sterilization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Record sterilizer test results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and maintain steam autoclaves, keeping records of loads completed, items in loads and maintenance procedures performed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Effectively communicate with operating room personnel and others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Keep work areas neat and clean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Make recommendations to management for possible improvement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Instrument and procedures tray assembly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IMPORTANT QUALITIES</a:t>
            </a:r>
            <a:endParaRPr sz="11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STRENGTH: Perform physical activities requiring ability to push/pull objects more than 50 pounds and to transfer objects of more than 100 pounds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MANUAL DEXTERITY: Perform motor skills such as standing, walking, writing, handshaking; manipulative skills such as writing, typing; calibration of equipment; and handling instruments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COORDINATION: Perform body coordination such as walking, filing, retrieving equipment, eye-hand coordination such as keyboard skills; tasks which require arm-hand steadiness such as calibration of tools and equipment and handling equipment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MOBILITY: Perform mobility skills such as walking, standing and occasionally prolonged standing or sitting (up to twelve hours) in uncomfortable positions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VISUAL ABILITY: See objects far away and to discriminate colors and to see objects closely as in reading fases, dials and monitors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HEARING: Hear normal sounds with background noise and distinguish sounds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CONCENTRATION: Concentrate on details with moderate amount of interruptions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ATTENTION SPAN: Attend to task/functions for periods up to 60 minutes in length or more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CONCEPTUALIZATION: Understand and relate to specific ideas, concepts and theories generated and simultaneously discussed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MEMORY: Remember tasks/assignments given to self and others over both short and long periods of time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CRITICAL THINKING: Possess critical thinking ability sufficient for clinical judgement. Apply theoretical concepts to clinical settings</a:t>
            </a:r>
            <a:endParaRPr sz="1100">
              <a:latin typeface="Montserrat"/>
              <a:ea typeface="Montserrat"/>
              <a:cs typeface="Montserrat"/>
              <a:sym typeface="Montserrat"/>
            </a:endParaRPr>
          </a:p>
        </p:txBody>
      </p:sp>
      <p:sp>
        <p:nvSpPr>
          <p:cNvPr id="232" name="Google Shape;232;p30"/>
          <p:cNvSpPr txBox="1">
            <a:spLocks noGrp="1"/>
          </p:cNvSpPr>
          <p:nvPr>
            <p:ph type="title"/>
          </p:nvPr>
        </p:nvSpPr>
        <p:spPr>
          <a:xfrm>
            <a:off x="26490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Job Duties, Qualities, Physical Guidelines, and Environmental Conditions</a:t>
            </a:r>
            <a:endParaRPr sz="2200" b="1">
              <a:latin typeface="Montserrat"/>
              <a:ea typeface="Montserrat"/>
              <a:cs typeface="Montserrat"/>
              <a:sym typeface="Montserrat"/>
            </a:endParaRPr>
          </a:p>
        </p:txBody>
      </p:sp>
      <p:cxnSp>
        <p:nvCxnSpPr>
          <p:cNvPr id="233" name="Google Shape;233;p30"/>
          <p:cNvCxnSpPr/>
          <p:nvPr/>
        </p:nvCxnSpPr>
        <p:spPr>
          <a:xfrm>
            <a:off x="320850" y="11079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4" name="Google Shape;234;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body" idx="1"/>
          </p:nvPr>
        </p:nvSpPr>
        <p:spPr>
          <a:xfrm>
            <a:off x="264900" y="1121525"/>
            <a:ext cx="7403100" cy="85137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CRITICAL THINKING: Possess critical thinking ability sufficient for clinical judgement. Apply theoretical concepts to clinical settings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iNTERPERSONAL: Use of interpersonal skills sufficient to interact with individuals, families and groups from a variety of social, emotional, cultural and intellectual backgrounds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SUBSTANCE ABUSE: Evidence of no current alcohol or drug abuse, or felony convictions related to alcohol or drug abuse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SEQUENCING: Remember and execute tasks and skills in a predetermined arrangement of succession, building upon consecutive steps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ENVIRONMENTAL CONDITIONS</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sterile processing technician may be exposed to a variety of substances within the work environment. SPTs can expect to be exposed to blood, body tissues or fluids, electrical hazards, hazardous waste materials, radiation, chemicals and loud or unpleasant noises.</a:t>
            </a:r>
            <a:endParaRPr sz="1100">
              <a:latin typeface="Montserrat"/>
              <a:ea typeface="Montserrat"/>
              <a:cs typeface="Montserrat"/>
              <a:sym typeface="Montserrat"/>
            </a:endParaRPr>
          </a:p>
        </p:txBody>
      </p:sp>
      <p:sp>
        <p:nvSpPr>
          <p:cNvPr id="242" name="Google Shape;242;p31"/>
          <p:cNvSpPr txBox="1">
            <a:spLocks noGrp="1"/>
          </p:cNvSpPr>
          <p:nvPr>
            <p:ph type="title"/>
          </p:nvPr>
        </p:nvSpPr>
        <p:spPr>
          <a:xfrm>
            <a:off x="26490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Job Duties, Qualities, Physical Guidelines, and Environmental Conditions </a:t>
            </a:r>
            <a:r>
              <a:rPr lang="en" sz="1500" b="1">
                <a:latin typeface="Montserrat"/>
                <a:ea typeface="Montserrat"/>
                <a:cs typeface="Montserrat"/>
                <a:sym typeface="Montserrat"/>
              </a:rPr>
              <a:t>(cont.)</a:t>
            </a:r>
            <a:endParaRPr sz="1500" b="1">
              <a:latin typeface="Montserrat"/>
              <a:ea typeface="Montserrat"/>
              <a:cs typeface="Montserrat"/>
              <a:sym typeface="Montserrat"/>
            </a:endParaRPr>
          </a:p>
        </p:txBody>
      </p:sp>
      <p:cxnSp>
        <p:nvCxnSpPr>
          <p:cNvPr id="243" name="Google Shape;243;p31"/>
          <p:cNvCxnSpPr/>
          <p:nvPr/>
        </p:nvCxnSpPr>
        <p:spPr>
          <a:xfrm>
            <a:off x="320850" y="1107925"/>
            <a:ext cx="7130700" cy="0"/>
          </a:xfrm>
          <a:prstGeom prst="straightConnector1">
            <a:avLst/>
          </a:prstGeom>
          <a:noFill/>
          <a:ln w="28575" cap="flat" cmpd="sng">
            <a:solidFill>
              <a:srgbClr val="0069FF"/>
            </a:solidFill>
            <a:prstDash val="solid"/>
            <a:round/>
            <a:headEnd type="none" w="med" len="med"/>
            <a:tailEnd type="none" w="med" len="med"/>
          </a:ln>
        </p:spPr>
      </p:cxnSp>
      <p:sp>
        <p:nvSpPr>
          <p:cNvPr id="244" name="Google Shape;244;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CC19329-C805-12CF-E68D-16498EAF4325}"/>
              </a:ext>
            </a:extLst>
          </p:cNvPr>
          <p:cNvPicPr>
            <a:picLocks noChangeAspect="1"/>
          </p:cNvPicPr>
          <p:nvPr/>
        </p:nvPicPr>
        <p:blipFill>
          <a:blip r:embed="rId3"/>
          <a:stretch>
            <a:fillRect/>
          </a:stretch>
        </p:blipFill>
        <p:spPr>
          <a:xfrm>
            <a:off x="135713" y="9408410"/>
            <a:ext cx="1639178"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chemeClr val="lt1"/>
                </a:solidFill>
                <a:latin typeface="Montserrat"/>
                <a:ea typeface="Montserrat"/>
                <a:cs typeface="Montserrat"/>
                <a:sym typeface="Montserrat"/>
              </a:rPr>
              <a:t>Sterile Processing Technician Details</a:t>
            </a:r>
            <a:endParaRPr sz="5000" b="1">
              <a:solidFill>
                <a:schemeClr val="lt1"/>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B8E3CFE-3A82-D2AC-2486-22AC28DA9E16}"/>
              </a:ext>
            </a:extLst>
          </p:cNvPr>
          <p:cNvPicPr>
            <a:picLocks noChangeAspect="1"/>
          </p:cNvPicPr>
          <p:nvPr/>
        </p:nvPicPr>
        <p:blipFill>
          <a:blip r:embed="rId4"/>
          <a:stretch>
            <a:fillRect/>
          </a:stretch>
        </p:blipFill>
        <p:spPr>
          <a:xfrm>
            <a:off x="120350" y="9342828"/>
            <a:ext cx="1963202"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Sterile Processing Technician?</a:t>
            </a:r>
            <a:endParaRPr sz="26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Before a surgeon can make an initial incision, a team of skilled Sterile Processing professionals has worked diligently to ensure that each and every instrument is properly decontaminated, sterilized, well-functioning, and available when needed. Waves of surgical instruments and devices flow in and out of these rooms in constant motion, supplying essential elements to keep the healthcare facility functioning smoothly. This is Sterile Processing.</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 typical hospital uses (and reuses) tens of thousands of medical instruments every month. Although some supplies are disposable, many are not. The reusable supplies come with their own special instructions for proper cleaning and maintenance.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Sterile Processing Technicians (SPTs) prepare surgical instruments and devices. They clean, inspect, test, sterilize, store and deliver devices needed for surgery in a healthcare facility. Because of this important work, surgeons can operate safely on patients in our communities.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SPTs anticipate the needs of their customers. Departments throughout the healthcare facility from the operating room to the clinics rely on the surgical instruments and devices SPTs prepare. These departments rely on an SPTs precision, attention to detail and layered skills and knowledge related to surgical instrumentation.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SPTs collaborate with vendor partners and the medical teams throughout their facilities to ensure instruments are available when they are needed. The patients’ needs always come first and they deserve the care and attention given to the safety of the instruments used on them.</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Most central processing centers are located in remote areas of the hospital or surgical centers giving the techs few opportunities to meet the patients they serve. Normal work</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conditions will vary and will include exposure to offices, the sterile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processing department, and operating rooms. Technicians come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into contact with blood and body fluids and must be willing to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wear and use personal protective equipment (PPE) appropriate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to the work environment. PPE may include gloves, liquid proof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gowns and face protection. The sterile processing departments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of most hospitals are active 24 hours a day.</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759200" y="7165850"/>
            <a:ext cx="3013200" cy="3013200"/>
          </a:xfrm>
          <a:prstGeom prst="ellipse">
            <a:avLst/>
          </a:prstGeom>
          <a:noFill/>
          <a:ln>
            <a:noFill/>
          </a:ln>
        </p:spPr>
      </p:pic>
      <p:pic>
        <p:nvPicPr>
          <p:cNvPr id="3" name="Picture 2">
            <a:extLst>
              <a:ext uri="{FF2B5EF4-FFF2-40B4-BE49-F238E27FC236}">
                <a16:creationId xmlns:a16="http://schemas.microsoft.com/office/drawing/2014/main" id="{920E5089-9571-61FD-C1E7-F491820DA977}"/>
              </a:ext>
            </a:extLst>
          </p:cNvPr>
          <p:cNvPicPr>
            <a:picLocks noChangeAspect="1"/>
          </p:cNvPicPr>
          <p:nvPr/>
        </p:nvPicPr>
        <p:blipFill>
          <a:blip r:embed="rId4"/>
          <a:stretch>
            <a:fillRect/>
          </a:stretch>
        </p:blipFill>
        <p:spPr>
          <a:xfrm>
            <a:off x="135713" y="9463374"/>
            <a:ext cx="1639178"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Who is this program recommended for?</a:t>
            </a:r>
            <a:endParaRPr sz="2600" b="1">
              <a:latin typeface="Montserrat"/>
              <a:ea typeface="Montserrat"/>
              <a:cs typeface="Montserrat"/>
              <a:sym typeface="Montserrat"/>
            </a:endParaRPr>
          </a:p>
        </p:txBody>
      </p:sp>
      <p:sp>
        <p:nvSpPr>
          <p:cNvPr id="84" name="Google Shape;84;p16"/>
          <p:cNvSpPr txBox="1">
            <a:spLocks noGrp="1"/>
          </p:cNvSpPr>
          <p:nvPr>
            <p:ph type="body" idx="1"/>
          </p:nvPr>
        </p:nvSpPr>
        <p:spPr>
          <a:xfrm>
            <a:off x="264950" y="915863"/>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Sterile Processing Technician (SPT) program is recommended for those who want to work in a hospital environment, or other medical facility where surgical procedures are performed. The program is designed for those that are new to the field, or for experienced SPTs looking to differentiate themselves in the job market through formal education and certification. Because every hospital or surgical center in the US has a need for this role, there are ample opportunities in most geographic areas. Many hospitals and surgical centers prefer to hire certified sterile processing techs, and some employers pay higher salary/rates to those who are certified.</a:t>
            </a:r>
            <a:endParaRPr sz="1100">
              <a:latin typeface="Montserrat"/>
              <a:ea typeface="Montserrat"/>
              <a:cs typeface="Montserrat"/>
              <a:sym typeface="Montserrat"/>
            </a:endParaRPr>
          </a:p>
        </p:txBody>
      </p:sp>
      <p:cxnSp>
        <p:nvCxnSpPr>
          <p:cNvPr id="85" name="Google Shape;85;p16"/>
          <p:cNvCxnSpPr/>
          <p:nvPr/>
        </p:nvCxnSpPr>
        <p:spPr>
          <a:xfrm>
            <a:off x="320900" y="915863"/>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66A8380-0D97-1168-DB57-FA299E6D1796}"/>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94" name="Google Shape;94;p17"/>
          <p:cNvSpPr txBox="1">
            <a:spLocks noGrp="1"/>
          </p:cNvSpPr>
          <p:nvPr>
            <p:ph type="body" idx="1"/>
          </p:nvPr>
        </p:nvSpPr>
        <p:spPr>
          <a:xfrm>
            <a:off x="264950" y="915863"/>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The MedCerts online Sterile Processing program prepares students to gain industry certification and ultimately to work in hospitals, surgery centers, clinics and other healthcare facilities. Our highly immersive program utilizes 12 unique eLearning components designed to keep students engaged, stimulated and entertained throughout their training. The student learning experience is driven by recorded video lecture delivered by expert instructors with video demonstrations, 3D interactive training environments and many other professionally produced learning objects. Multiple assessments test students’ knowledge and understanding of the material contained in each lesson leading up to a comprehensive knowledge assessment for each course.</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Leveraging the newest technologies and instructional design concepts, MedCerts has produced content that immerses the learner into an environment where skills, tasks and processes can be practiced in a safe environment. While virtual environments and simulations address important clinical skills, gamification challenges students to demonstrate their knowledge and skills in a way that is fun, interactive and engaging.</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Because sterile processing tasks, by nature, typically involve hands-on-interaction, it’s important for MedCerts to place increased focus on immersion and a high level of interactivity. Our students must feel as though they are part of the process, and that their physical actions are playing a vital role in their learning.</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indent="0">
              <a:lnSpc>
                <a:spcPct val="150000"/>
              </a:lnSpc>
              <a:buClr>
                <a:schemeClr val="dk1"/>
              </a:buClr>
              <a:buSzPts val="1100"/>
              <a:buNone/>
            </a:pPr>
            <a:r>
              <a:rPr lang="en" sz="1100" dirty="0">
                <a:latin typeface="Montserrat"/>
                <a:ea typeface="Montserrat"/>
                <a:cs typeface="Montserrat"/>
                <a:sym typeface="Montserrat"/>
              </a:rPr>
              <a:t>Upon completion of this program, the student will be eligible to sit for the provisional certification exam for Certified Registered Central Service Technician (CRCST) sponsored by the </a:t>
            </a:r>
            <a:r>
              <a:rPr lang="en" sz="1100" dirty="0">
                <a:latin typeface="Montserrat"/>
                <a:sym typeface="Montserrat"/>
              </a:rPr>
              <a:t>Healthcare Sterile Processing Association (HSPA).</a:t>
            </a:r>
            <a:r>
              <a:rPr lang="en" sz="1100" dirty="0">
                <a:latin typeface="Montserrat"/>
                <a:ea typeface="Montserrat"/>
                <a:cs typeface="Montserrat"/>
                <a:sym typeface="Montserrat"/>
              </a:rPr>
              <a:t> Full certification is obtained after acquiring 400 hours of hands-on sterile processing experience within six months of provisional certification.</a:t>
            </a:r>
            <a:endParaRPr sz="1100" dirty="0">
              <a:latin typeface="Montserrat"/>
              <a:ea typeface="Montserrat"/>
              <a:cs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Because graduates will be working in a healthcare facility, it is imperative that he/she be able to speak and understand the language of medicine and have a fundamental understanding of basic human anatomy and physiology.</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5" name="Google Shape;95;p17"/>
          <p:cNvCxnSpPr/>
          <p:nvPr/>
        </p:nvCxnSpPr>
        <p:spPr>
          <a:xfrm>
            <a:off x="320900" y="915863"/>
            <a:ext cx="7130700" cy="0"/>
          </a:xfrm>
          <a:prstGeom prst="straightConnector1">
            <a:avLst/>
          </a:prstGeom>
          <a:noFill/>
          <a:ln w="28575" cap="flat" cmpd="sng">
            <a:solidFill>
              <a:srgbClr val="0069FF"/>
            </a:solidFill>
            <a:prstDash val="solid"/>
            <a:round/>
            <a:headEnd type="none" w="med" len="med"/>
            <a:tailEnd type="none" w="med" len="med"/>
          </a:ln>
        </p:spPr>
      </p:cxnSp>
      <p:sp>
        <p:nvSpPr>
          <p:cNvPr id="97" name="Google Shape;97;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395790F4-FA41-9AB3-F094-61B528FE4127}"/>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208950" y="5772786"/>
            <a:ext cx="7298700" cy="3475139"/>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Prepare for Certified Registered Central Service Technician (CRCST) certification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Obtain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compliance standards and the role of HIPAA, OSHA, CDC, FDA, ANSI, AAMI and other regulating agencies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central service workflows processes from cleaning, decontamination, preparation and packaging to sterilization and storage of surgical instruments and equipment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Describe the importance of manufacturer’s instructions for use (IFU), infection control and use of personal protective equipment (PPE) throughout central service areas and their impact on personnel and patient safety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Differentiate methods for quality control and assurance and the necessity of central service process documentation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B970FA5-1A7F-2D24-CCF1-EE851F4D9885}"/>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19"/>
          <p:cNvGrpSpPr/>
          <p:nvPr/>
        </p:nvGrpSpPr>
        <p:grpSpPr>
          <a:xfrm>
            <a:off x="363050" y="2981875"/>
            <a:ext cx="3393900" cy="5946700"/>
            <a:chOff x="260450" y="3283975"/>
            <a:chExt cx="3393900" cy="5946700"/>
          </a:xfrm>
        </p:grpSpPr>
        <p:sp>
          <p:nvSpPr>
            <p:cNvPr id="115" name="Google Shape;115;p1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Courseware/Textbooks</a:t>
            </a:r>
            <a:endParaRPr sz="1400" b="1">
              <a:latin typeface="Montserrat"/>
              <a:ea typeface="Montserrat"/>
              <a:cs typeface="Montserrat"/>
              <a:sym typeface="Montserrat"/>
            </a:endParaRPr>
          </a:p>
        </p:txBody>
      </p:sp>
      <p:sp>
        <p:nvSpPr>
          <p:cNvPr id="118" name="Google Shape;118;p19"/>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No other equipment is required for this program. MedCerts provides all required courseware, study guides and other program supplements and resources.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19" name="Google Shape;119;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1" name="Google Shape;121;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23" name="Google Shape;123;p19"/>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Through the Customer’s Eyes</a:t>
            </a:r>
            <a:r>
              <a:rPr lang="en" sz="900">
                <a:latin typeface="Montserrat"/>
                <a:ea typeface="Montserrat"/>
                <a:cs typeface="Montserrat"/>
                <a:sym typeface="Montserrat"/>
              </a:rPr>
              <a:t> (SkillPath)</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Introduction to Human Anatomy &amp; Medical Terminology</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Introduction to Human Anatomy &amp; Medical Terminology: A Course Companion</a:t>
            </a:r>
            <a:r>
              <a:rPr lang="en" sz="900">
                <a:latin typeface="Montserrat"/>
                <a:ea typeface="Montserrat"/>
                <a:cs typeface="Montserrat"/>
                <a:sym typeface="Montserrat"/>
              </a:rPr>
              <a:t> (Reuter, Weiss) MedCerts 1st Edition eText and Workbook</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A&amp;P with Medical Terms Flashcards</a:t>
            </a:r>
            <a:r>
              <a:rPr lang="en" sz="900">
                <a:latin typeface="Montserrat"/>
                <a:ea typeface="Montserrat"/>
                <a:cs typeface="Montserrat"/>
                <a:sym typeface="Montserrat"/>
              </a:rPr>
              <a:t> (MedCerts) </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Central Service Technical Manual</a:t>
            </a:r>
            <a:r>
              <a:rPr lang="en" sz="900">
                <a:latin typeface="Montserrat"/>
                <a:ea typeface="Montserrat"/>
                <a:cs typeface="Montserrat"/>
                <a:sym typeface="Montserrat"/>
              </a:rPr>
              <a:t> (International Association of Healthcare Central Service Material Management) Copyright 2016, 8th Edition Textbook</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Sterile Processing</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Sterile Processing Interactivities</a:t>
            </a:r>
            <a:r>
              <a:rPr lang="en" sz="900">
                <a:latin typeface="Montserrat"/>
                <a:ea typeface="Montserrat"/>
                <a:cs typeface="Montserrat"/>
                <a:sym typeface="Montserrat"/>
              </a:rPr>
              <a:t> (MedCerts) 3D Environment for Skill Practice</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Sterile Processing Interactive Skills Activities</a:t>
            </a:r>
            <a:r>
              <a:rPr lang="en" sz="900">
                <a:latin typeface="Montserrat"/>
                <a:ea typeface="Montserrat"/>
                <a:cs typeface="Montserrat"/>
                <a:sym typeface="Montserrat"/>
              </a:rPr>
              <a:t> (MedCerts) Skill Presentation and Knowledge Checks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Sterile Processing Immersive 3D Environment</a:t>
            </a:r>
            <a:r>
              <a:rPr lang="en" sz="900">
                <a:latin typeface="Montserrat"/>
                <a:ea typeface="Montserrat"/>
                <a:cs typeface="Montserrat"/>
                <a:sym typeface="Montserrat"/>
              </a:rPr>
              <a:t> (MedCerts) Critical Thinking Interactivity</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Sterile Processing Task-Based Demonstrations</a:t>
            </a:r>
            <a:r>
              <a:rPr lang="en" sz="900">
                <a:latin typeface="Montserrat"/>
                <a:ea typeface="Montserrat"/>
                <a:cs typeface="Montserrat"/>
                <a:sym typeface="Montserrat"/>
              </a:rPr>
              <a:t> (Envision Copyright 2012-2018)</a:t>
            </a:r>
            <a:endParaRPr sz="900">
              <a:latin typeface="Montserrat"/>
              <a:ea typeface="Montserrat"/>
              <a:cs typeface="Montserrat"/>
              <a:sym typeface="Montserrat"/>
            </a:endParaRPr>
          </a:p>
          <a:p>
            <a:pPr marL="0" lvl="0" indent="0" algn="l" rtl="0">
              <a:spcBef>
                <a:spcPts val="0"/>
              </a:spcBef>
              <a:spcAft>
                <a:spcPts val="0"/>
              </a:spcAft>
              <a:buNone/>
            </a:pPr>
            <a:endParaRPr sz="1100"/>
          </a:p>
        </p:txBody>
      </p:sp>
      <p:pic>
        <p:nvPicPr>
          <p:cNvPr id="3" name="Picture 2">
            <a:extLst>
              <a:ext uri="{FF2B5EF4-FFF2-40B4-BE49-F238E27FC236}">
                <a16:creationId xmlns:a16="http://schemas.microsoft.com/office/drawing/2014/main" id="{A6938FFC-3EBD-7666-2B07-EA157D9F73FC}"/>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29" name="Google Shape;129;p20"/>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indent="0">
              <a:lnSpc>
                <a:spcPct val="150000"/>
              </a:lnSpc>
              <a:buClr>
                <a:schemeClr val="dk1"/>
              </a:buClr>
              <a:buSzPts val="1100"/>
              <a:buNone/>
            </a:pPr>
            <a:r>
              <a:rPr lang="en" sz="1100" dirty="0">
                <a:latin typeface="Montserrat"/>
                <a:ea typeface="Montserrat"/>
                <a:cs typeface="Montserrat"/>
                <a:sym typeface="Montserrat"/>
              </a:rPr>
              <a:t>**PLEASE NOTE:</a:t>
            </a:r>
            <a:r>
              <a:rPr lang="en" sz="1100" dirty="0">
                <a:latin typeface="Montserrat"/>
                <a:ea typeface="Montserrat"/>
                <a:sym typeface="Montserrat"/>
              </a:rPr>
              <a:t> 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a:latin typeface="Montserrat"/>
              <a:ea typeface="Montserrat"/>
            </a:endParaRPr>
          </a:p>
          <a:p>
            <a:pPr marL="0" lvl="0" indent="0" algn="l">
              <a:lnSpc>
                <a:spcPct val="114999"/>
              </a:lnSpc>
              <a:spcBef>
                <a:spcPts val="0"/>
              </a:spcBef>
              <a:spcAft>
                <a:spcPts val="0"/>
              </a:spcAft>
              <a:buSzPts val="1100"/>
              <a:buFont typeface="Arial"/>
              <a:buNone/>
            </a:pPr>
            <a:endParaRPr lang="en" sz="1100" dirty="0">
              <a:latin typeface="Montserrat"/>
              <a:ea typeface="Montserrat"/>
              <a:cs typeface="Montserrat"/>
            </a:endParaRPr>
          </a:p>
        </p:txBody>
      </p:sp>
      <p:cxnSp>
        <p:nvCxnSpPr>
          <p:cNvPr id="130" name="Google Shape;130;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2" name="Google Shape;132;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3EBCCE87-9B87-67BC-3ABE-A8BBD2DF6912}"/>
              </a:ext>
            </a:extLst>
          </p:cNvPr>
          <p:cNvPicPr>
            <a:picLocks noChangeAspect="1"/>
          </p:cNvPicPr>
          <p:nvPr/>
        </p:nvPicPr>
        <p:blipFill>
          <a:blip r:embed="rId3"/>
          <a:stretch>
            <a:fillRect/>
          </a:stretch>
        </p:blipFill>
        <p:spPr>
          <a:xfrm>
            <a:off x="135713" y="9463374"/>
            <a:ext cx="1639178" cy="45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39" name="Google Shape;139;p21"/>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FFFFFF"/>
                </a:solidFill>
                <a:latin typeface="Montserrat"/>
                <a:ea typeface="Montserrat"/>
                <a:cs typeface="Montserrat"/>
                <a:sym typeface="Montserrat"/>
              </a:rPr>
              <a:t>Sterile Processing Technician Courses</a:t>
            </a:r>
            <a:endParaRPr sz="50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209B84B-DA59-31EC-4ACA-761E1253916F}"/>
              </a:ext>
            </a:extLst>
          </p:cNvPr>
          <p:cNvPicPr>
            <a:picLocks noChangeAspect="1"/>
          </p:cNvPicPr>
          <p:nvPr/>
        </p:nvPicPr>
        <p:blipFill>
          <a:blip r:embed="rId4"/>
          <a:stretch>
            <a:fillRect/>
          </a:stretch>
        </p:blipFill>
        <p:spPr>
          <a:xfrm>
            <a:off x="248668" y="9306185"/>
            <a:ext cx="1963202"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4FB3AA-0FAE-4EBF-9830-B083E34A6E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8C676C-3DE6-44AD-BE4A-C3D0278F59A1}">
  <ds:schemaRefs>
    <ds:schemaRef ds:uri="http://schemas.microsoft.com/sharepoint/v3/contenttype/forms"/>
  </ds:schemaRefs>
</ds:datastoreItem>
</file>

<file path=customXml/itemProps3.xml><?xml version="1.0" encoding="utf-8"?>
<ds:datastoreItem xmlns:ds="http://schemas.openxmlformats.org/officeDocument/2006/customXml" ds:itemID="{FD91E4FA-CB20-4C7A-B6CA-59F66601A229}"/>
</file>

<file path=docProps/app.xml><?xml version="1.0" encoding="utf-8"?>
<Properties xmlns="http://schemas.openxmlformats.org/officeDocument/2006/extended-properties" xmlns:vt="http://schemas.openxmlformats.org/officeDocument/2006/docPropsVTypes">
  <TotalTime>0</TotalTime>
  <Words>3478</Words>
  <Application>Microsoft Office PowerPoint</Application>
  <PresentationFormat>Custom</PresentationFormat>
  <Paragraphs>228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Sterile Processing Technician</vt:lpstr>
      <vt:lpstr>Sterile Processing Technician Details</vt:lpstr>
      <vt:lpstr>What is a Sterile Processing Technician?</vt:lpstr>
      <vt:lpstr>Who is this program recommended for?</vt:lpstr>
      <vt:lpstr>Program Description</vt:lpstr>
      <vt:lpstr>Program Objectives &amp; Features</vt:lpstr>
      <vt:lpstr>Equipment &amp; Courseware/Textbooks</vt:lpstr>
      <vt:lpstr>Enrollment Eligibility Requirements</vt:lpstr>
      <vt:lpstr>Sterile Processing Technician Courses</vt:lpstr>
      <vt:lpstr>PS-1011: Professionalism in Allied Health</vt:lpstr>
      <vt:lpstr>HI-1014: Introduction to Human Anatomy and Medical Terminology</vt:lpstr>
      <vt:lpstr>HI-6014: Sterile Processing</vt:lpstr>
      <vt:lpstr>Eligible Program Certifications</vt:lpstr>
      <vt:lpstr>PRIMARY: Certified Registered Central Service Technician (CRCST)</vt:lpstr>
      <vt:lpstr>Certified Registered Central Service Technician (CRCST) (cont.)</vt:lpstr>
      <vt:lpstr>Potential Careers &amp; Job Outlook</vt:lpstr>
      <vt:lpstr>Sterile Processing Technician Careers</vt:lpstr>
      <vt:lpstr>Job Duties, Qualities, Physical Guidelines, and Environmental Conditions</vt:lpstr>
      <vt:lpstr>Job Duties, Qualities, Physical Guidelines, and Environmental Conditions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Sterile Processing Technician</dc:title>
  <dc:creator>Melissa Casey</dc:creator>
  <cp:lastModifiedBy>Melissa Casey</cp:lastModifiedBy>
  <cp:revision>24</cp:revision>
  <dcterms:modified xsi:type="dcterms:W3CDTF">2022-06-24T18:21:13Z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