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78" r:id="rId18"/>
    <p:sldId id="269" r:id="rId19"/>
    <p:sldId id="270" r:id="rId20"/>
    <p:sldId id="271" r:id="rId21"/>
    <p:sldId id="272" r:id="rId22"/>
    <p:sldId id="273" r:id="rId23"/>
    <p:sldId id="274" r:id="rId24"/>
    <p:sldId id="276" r:id="rId25"/>
    <p:sldId id="277" r:id="rId26"/>
  </p:sldIdLst>
  <p:sldSz cx="7772400" cy="10058400"/>
  <p:notesSz cx="6858000" cy="9144000"/>
  <p:embeddedFontLst>
    <p:embeddedFont>
      <p:font typeface="Montserrat" panose="00000500000000000000" pitchFamily="2"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fIyv6XWXiwacXiPp5/vc7w/YT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189BE-08A8-FBF9-8042-3A012A48431D}" v="5" dt="2022-01-19T20:47:17.386"/>
    <p1510:client id="{B2370C00-4EFE-14B8-3ADF-04F60E1D811D}" v="69" dt="2022-06-24T18:23:36.484"/>
    <p1510:client id="{B5C91D03-1B82-F8F8-9D1B-8319853CFBA3}" v="16" dt="2021-08-10T16:09:43.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Fershtman" userId="S::rfershtman@medcerts.com::205adbff-1471-48db-bab9-9baa33d586ba" providerId="AD" clId="Web-{B5C91D03-1B82-F8F8-9D1B-8319853CFBA3}"/>
    <pc:docChg chg="modSld">
      <pc:chgData name="Rob Fershtman" userId="S::rfershtman@medcerts.com::205adbff-1471-48db-bab9-9baa33d586ba" providerId="AD" clId="Web-{B5C91D03-1B82-F8F8-9D1B-8319853CFBA3}" dt="2021-08-10T16:09:42.889" v="14" actId="20577"/>
      <pc:docMkLst>
        <pc:docMk/>
      </pc:docMkLst>
      <pc:sldChg chg="modSp">
        <pc:chgData name="Rob Fershtman" userId="S::rfershtman@medcerts.com::205adbff-1471-48db-bab9-9baa33d586ba" providerId="AD" clId="Web-{B5C91D03-1B82-F8F8-9D1B-8319853CFBA3}" dt="2021-08-10T16:09:42.889" v="14" actId="20577"/>
        <pc:sldMkLst>
          <pc:docMk/>
          <pc:sldMk cId="0" sldId="256"/>
        </pc:sldMkLst>
        <pc:spChg chg="mod">
          <ac:chgData name="Rob Fershtman" userId="S::rfershtman@medcerts.com::205adbff-1471-48db-bab9-9baa33d586ba" providerId="AD" clId="Web-{B5C91D03-1B82-F8F8-9D1B-8319853CFBA3}" dt="2021-08-10T16:09:42.889" v="14" actId="20577"/>
          <ac:spMkLst>
            <pc:docMk/>
            <pc:sldMk cId="0" sldId="256"/>
            <ac:spMk id="58" creationId="{00000000-0000-0000-0000-000000000000}"/>
          </ac:spMkLst>
        </pc:spChg>
      </pc:sldChg>
    </pc:docChg>
  </pc:docChgLst>
  <pc:docChgLst>
    <pc:chgData name="Sange Thungon" userId="S::sthungon@medcerts.com::dac29ab1-0309-4309-9d13-ef1fc85358e3" providerId="AD" clId="Web-{B2370C00-4EFE-14B8-3ADF-04F60E1D811D}"/>
    <pc:docChg chg="addSld delSld modSld">
      <pc:chgData name="Sange Thungon" userId="S::sthungon@medcerts.com::dac29ab1-0309-4309-9d13-ef1fc85358e3" providerId="AD" clId="Web-{B2370C00-4EFE-14B8-3ADF-04F60E1D811D}" dt="2022-06-24T18:23:36.046" v="64" actId="20577"/>
      <pc:docMkLst>
        <pc:docMk/>
      </pc:docMkLst>
      <pc:sldChg chg="addSp delSp modSp">
        <pc:chgData name="Sange Thungon" userId="S::sthungon@medcerts.com::dac29ab1-0309-4309-9d13-ef1fc85358e3" providerId="AD" clId="Web-{B2370C00-4EFE-14B8-3ADF-04F60E1D811D}" dt="2022-06-24T18:17:07.661" v="62" actId="20577"/>
        <pc:sldMkLst>
          <pc:docMk/>
          <pc:sldMk cId="0" sldId="256"/>
        </pc:sldMkLst>
        <pc:spChg chg="mod">
          <ac:chgData name="Sange Thungon" userId="S::sthungon@medcerts.com::dac29ab1-0309-4309-9d13-ef1fc85358e3" providerId="AD" clId="Web-{B2370C00-4EFE-14B8-3ADF-04F60E1D811D}" dt="2022-06-24T18:17:07.661" v="62" actId="20577"/>
          <ac:spMkLst>
            <pc:docMk/>
            <pc:sldMk cId="0" sldId="256"/>
            <ac:spMk id="56" creationId="{00000000-0000-0000-0000-000000000000}"/>
          </ac:spMkLst>
        </pc:spChg>
        <pc:picChg chg="add mod">
          <ac:chgData name="Sange Thungon" userId="S::sthungon@medcerts.com::dac29ab1-0309-4309-9d13-ef1fc85358e3" providerId="AD" clId="Web-{B2370C00-4EFE-14B8-3ADF-04F60E1D811D}" dt="2022-06-24T18:11:22.370" v="6" actId="14100"/>
          <ac:picMkLst>
            <pc:docMk/>
            <pc:sldMk cId="0" sldId="256"/>
            <ac:picMk id="3" creationId="{EE95A179-C947-8CFD-D977-0CAB5DCED331}"/>
          </ac:picMkLst>
        </pc:picChg>
        <pc:picChg chg="del">
          <ac:chgData name="Sange Thungon" userId="S::sthungon@medcerts.com::dac29ab1-0309-4309-9d13-ef1fc85358e3" providerId="AD" clId="Web-{B2370C00-4EFE-14B8-3ADF-04F60E1D811D}" dt="2022-06-24T18:11:18.808" v="3"/>
          <ac:picMkLst>
            <pc:docMk/>
            <pc:sldMk cId="0" sldId="256"/>
            <ac:picMk id="59" creationId="{00000000-0000-0000-0000-000000000000}"/>
          </ac:picMkLst>
        </pc:picChg>
      </pc:sldChg>
      <pc:sldChg chg="addSp delSp modSp">
        <pc:chgData name="Sange Thungon" userId="S::sthungon@medcerts.com::dac29ab1-0309-4309-9d13-ef1fc85358e3" providerId="AD" clId="Web-{B2370C00-4EFE-14B8-3ADF-04F60E1D811D}" dt="2022-06-24T18:23:36.046" v="64" actId="20577"/>
        <pc:sldMkLst>
          <pc:docMk/>
          <pc:sldMk cId="0" sldId="257"/>
        </pc:sldMkLst>
        <pc:spChg chg="mod">
          <ac:chgData name="Sange Thungon" userId="S::sthungon@medcerts.com::dac29ab1-0309-4309-9d13-ef1fc85358e3" providerId="AD" clId="Web-{B2370C00-4EFE-14B8-3ADF-04F60E1D811D}" dt="2022-06-24T18:23:36.046" v="64" actId="20577"/>
          <ac:spMkLst>
            <pc:docMk/>
            <pc:sldMk cId="0" sldId="257"/>
            <ac:spMk id="66" creationId="{00000000-0000-0000-0000-000000000000}"/>
          </ac:spMkLst>
        </pc:spChg>
        <pc:picChg chg="add mod">
          <ac:chgData name="Sange Thungon" userId="S::sthungon@medcerts.com::dac29ab1-0309-4309-9d13-ef1fc85358e3" providerId="AD" clId="Web-{B2370C00-4EFE-14B8-3ADF-04F60E1D811D}" dt="2022-06-24T18:11:34.761" v="12" actId="1076"/>
          <ac:picMkLst>
            <pc:docMk/>
            <pc:sldMk cId="0" sldId="257"/>
            <ac:picMk id="3" creationId="{891FCB79-768E-AFCA-44EE-A7D2D14A838F}"/>
          </ac:picMkLst>
        </pc:picChg>
        <pc:picChg chg="del">
          <ac:chgData name="Sange Thungon" userId="S::sthungon@medcerts.com::dac29ab1-0309-4309-9d13-ef1fc85358e3" providerId="AD" clId="Web-{B2370C00-4EFE-14B8-3ADF-04F60E1D811D}" dt="2022-06-24T18:11:26.199" v="7"/>
          <ac:picMkLst>
            <pc:docMk/>
            <pc:sldMk cId="0" sldId="257"/>
            <ac:picMk id="67" creationId="{00000000-0000-0000-0000-000000000000}"/>
          </ac:picMkLst>
        </pc:picChg>
      </pc:sldChg>
      <pc:sldChg chg="addSp delSp modSp">
        <pc:chgData name="Sange Thungon" userId="S::sthungon@medcerts.com::dac29ab1-0309-4309-9d13-ef1fc85358e3" providerId="AD" clId="Web-{B2370C00-4EFE-14B8-3ADF-04F60E1D811D}" dt="2022-06-24T18:12:07.450" v="25" actId="1076"/>
        <pc:sldMkLst>
          <pc:docMk/>
          <pc:sldMk cId="0" sldId="258"/>
        </pc:sldMkLst>
        <pc:picChg chg="add mod">
          <ac:chgData name="Sange Thungon" userId="S::sthungon@medcerts.com::dac29ab1-0309-4309-9d13-ef1fc85358e3" providerId="AD" clId="Web-{B2370C00-4EFE-14B8-3ADF-04F60E1D811D}" dt="2022-06-24T18:12:07.450" v="25" actId="1076"/>
          <ac:picMkLst>
            <pc:docMk/>
            <pc:sldMk cId="0" sldId="258"/>
            <ac:picMk id="2" creationId="{5F9CACFD-2106-5346-986C-5630ED422BE6}"/>
          </ac:picMkLst>
        </pc:picChg>
        <pc:picChg chg="add del mod">
          <ac:chgData name="Sange Thungon" userId="S::sthungon@medcerts.com::dac29ab1-0309-4309-9d13-ef1fc85358e3" providerId="AD" clId="Web-{B2370C00-4EFE-14B8-3ADF-04F60E1D811D}" dt="2022-06-24T18:11:56.762" v="19"/>
          <ac:picMkLst>
            <pc:docMk/>
            <pc:sldMk cId="0" sldId="258"/>
            <ac:picMk id="3" creationId="{B9A47680-B845-EF52-2272-DFC8F095400E}"/>
          </ac:picMkLst>
        </pc:picChg>
        <pc:picChg chg="del">
          <ac:chgData name="Sange Thungon" userId="S::sthungon@medcerts.com::dac29ab1-0309-4309-9d13-ef1fc85358e3" providerId="AD" clId="Web-{B2370C00-4EFE-14B8-3ADF-04F60E1D811D}" dt="2022-06-24T18:10:57.089" v="0"/>
          <ac:picMkLst>
            <pc:docMk/>
            <pc:sldMk cId="0" sldId="258"/>
            <ac:picMk id="75" creationId="{00000000-0000-0000-0000-000000000000}"/>
          </ac:picMkLst>
        </pc:picChg>
      </pc:sldChg>
      <pc:sldChg chg="addSp delSp">
        <pc:chgData name="Sange Thungon" userId="S::sthungon@medcerts.com::dac29ab1-0309-4309-9d13-ef1fc85358e3" providerId="AD" clId="Web-{B2370C00-4EFE-14B8-3ADF-04F60E1D811D}" dt="2022-06-24T18:12:10.856" v="27"/>
        <pc:sldMkLst>
          <pc:docMk/>
          <pc:sldMk cId="0" sldId="259"/>
        </pc:sldMkLst>
        <pc:picChg chg="add">
          <ac:chgData name="Sange Thungon" userId="S::sthungon@medcerts.com::dac29ab1-0309-4309-9d13-ef1fc85358e3" providerId="AD" clId="Web-{B2370C00-4EFE-14B8-3ADF-04F60E1D811D}" dt="2022-06-24T18:12:10.856" v="27"/>
          <ac:picMkLst>
            <pc:docMk/>
            <pc:sldMk cId="0" sldId="259"/>
            <ac:picMk id="3" creationId="{A2578364-BCE6-4B72-0936-8F889C33BFFC}"/>
          </ac:picMkLst>
        </pc:picChg>
        <pc:picChg chg="del">
          <ac:chgData name="Sange Thungon" userId="S::sthungon@medcerts.com::dac29ab1-0309-4309-9d13-ef1fc85358e3" providerId="AD" clId="Web-{B2370C00-4EFE-14B8-3ADF-04F60E1D811D}" dt="2022-06-24T18:12:10.575" v="26"/>
          <ac:picMkLst>
            <pc:docMk/>
            <pc:sldMk cId="0" sldId="259"/>
            <ac:picMk id="85" creationId="{00000000-0000-0000-0000-000000000000}"/>
          </ac:picMkLst>
        </pc:picChg>
      </pc:sldChg>
      <pc:sldChg chg="addSp delSp">
        <pc:chgData name="Sange Thungon" userId="S::sthungon@medcerts.com::dac29ab1-0309-4309-9d13-ef1fc85358e3" providerId="AD" clId="Web-{B2370C00-4EFE-14B8-3ADF-04F60E1D811D}" dt="2022-06-24T18:12:14.762" v="29"/>
        <pc:sldMkLst>
          <pc:docMk/>
          <pc:sldMk cId="0" sldId="260"/>
        </pc:sldMkLst>
        <pc:picChg chg="add">
          <ac:chgData name="Sange Thungon" userId="S::sthungon@medcerts.com::dac29ab1-0309-4309-9d13-ef1fc85358e3" providerId="AD" clId="Web-{B2370C00-4EFE-14B8-3ADF-04F60E1D811D}" dt="2022-06-24T18:12:14.762" v="29"/>
          <ac:picMkLst>
            <pc:docMk/>
            <pc:sldMk cId="0" sldId="260"/>
            <ac:picMk id="3" creationId="{D2B3597C-F0E4-F02D-1686-3024D7583FA8}"/>
          </ac:picMkLst>
        </pc:picChg>
        <pc:picChg chg="del">
          <ac:chgData name="Sange Thungon" userId="S::sthungon@medcerts.com::dac29ab1-0309-4309-9d13-ef1fc85358e3" providerId="AD" clId="Web-{B2370C00-4EFE-14B8-3ADF-04F60E1D811D}" dt="2022-06-24T18:12:14.606" v="28"/>
          <ac:picMkLst>
            <pc:docMk/>
            <pc:sldMk cId="0" sldId="260"/>
            <ac:picMk id="95" creationId="{00000000-0000-0000-0000-000000000000}"/>
          </ac:picMkLst>
        </pc:picChg>
      </pc:sldChg>
      <pc:sldChg chg="addSp delSp modSp">
        <pc:chgData name="Sange Thungon" userId="S::sthungon@medcerts.com::dac29ab1-0309-4309-9d13-ef1fc85358e3" providerId="AD" clId="Web-{B2370C00-4EFE-14B8-3ADF-04F60E1D811D}" dt="2022-06-24T18:12:22.669" v="32" actId="1076"/>
        <pc:sldMkLst>
          <pc:docMk/>
          <pc:sldMk cId="0" sldId="261"/>
        </pc:sldMkLst>
        <pc:spChg chg="mod">
          <ac:chgData name="Sange Thungon" userId="S::sthungon@medcerts.com::dac29ab1-0309-4309-9d13-ef1fc85358e3" providerId="AD" clId="Web-{B2370C00-4EFE-14B8-3ADF-04F60E1D811D}" dt="2022-06-24T18:12:22.669" v="32" actId="1076"/>
          <ac:spMkLst>
            <pc:docMk/>
            <pc:sldMk cId="0" sldId="261"/>
            <ac:spMk id="110" creationId="{00000000-0000-0000-0000-000000000000}"/>
          </ac:spMkLst>
        </pc:spChg>
        <pc:picChg chg="add">
          <ac:chgData name="Sange Thungon" userId="S::sthungon@medcerts.com::dac29ab1-0309-4309-9d13-ef1fc85358e3" providerId="AD" clId="Web-{B2370C00-4EFE-14B8-3ADF-04F60E1D811D}" dt="2022-06-24T18:12:18.184" v="31"/>
          <ac:picMkLst>
            <pc:docMk/>
            <pc:sldMk cId="0" sldId="261"/>
            <ac:picMk id="3" creationId="{E3323539-C5AA-BA5B-F5A2-5825423D09BA}"/>
          </ac:picMkLst>
        </pc:picChg>
        <pc:picChg chg="del">
          <ac:chgData name="Sange Thungon" userId="S::sthungon@medcerts.com::dac29ab1-0309-4309-9d13-ef1fc85358e3" providerId="AD" clId="Web-{B2370C00-4EFE-14B8-3ADF-04F60E1D811D}" dt="2022-06-24T18:12:17.888" v="30"/>
          <ac:picMkLst>
            <pc:docMk/>
            <pc:sldMk cId="0" sldId="261"/>
            <ac:picMk id="106" creationId="{00000000-0000-0000-0000-000000000000}"/>
          </ac:picMkLst>
        </pc:picChg>
      </pc:sldChg>
      <pc:sldChg chg="addSp delSp">
        <pc:chgData name="Sange Thungon" userId="S::sthungon@medcerts.com::dac29ab1-0309-4309-9d13-ef1fc85358e3" providerId="AD" clId="Web-{B2370C00-4EFE-14B8-3ADF-04F60E1D811D}" dt="2022-06-24T18:12:26.247" v="34"/>
        <pc:sldMkLst>
          <pc:docMk/>
          <pc:sldMk cId="0" sldId="262"/>
        </pc:sldMkLst>
        <pc:picChg chg="add">
          <ac:chgData name="Sange Thungon" userId="S::sthungon@medcerts.com::dac29ab1-0309-4309-9d13-ef1fc85358e3" providerId="AD" clId="Web-{B2370C00-4EFE-14B8-3ADF-04F60E1D811D}" dt="2022-06-24T18:12:26.247" v="34"/>
          <ac:picMkLst>
            <pc:docMk/>
            <pc:sldMk cId="0" sldId="262"/>
            <ac:picMk id="3" creationId="{DA7EF1C8-CBE7-A686-A8DA-891041F969CF}"/>
          </ac:picMkLst>
        </pc:picChg>
        <pc:picChg chg="del">
          <ac:chgData name="Sange Thungon" userId="S::sthungon@medcerts.com::dac29ab1-0309-4309-9d13-ef1fc85358e3" providerId="AD" clId="Web-{B2370C00-4EFE-14B8-3ADF-04F60E1D811D}" dt="2022-06-24T18:12:26.013" v="33"/>
          <ac:picMkLst>
            <pc:docMk/>
            <pc:sldMk cId="0" sldId="262"/>
            <ac:picMk id="118" creationId="{00000000-0000-0000-0000-000000000000}"/>
          </ac:picMkLst>
        </pc:picChg>
      </pc:sldChg>
      <pc:sldChg chg="addSp delSp">
        <pc:chgData name="Sange Thungon" userId="S::sthungon@medcerts.com::dac29ab1-0309-4309-9d13-ef1fc85358e3" providerId="AD" clId="Web-{B2370C00-4EFE-14B8-3ADF-04F60E1D811D}" dt="2022-06-24T18:12:29.023" v="36"/>
        <pc:sldMkLst>
          <pc:docMk/>
          <pc:sldMk cId="0" sldId="263"/>
        </pc:sldMkLst>
        <pc:picChg chg="add">
          <ac:chgData name="Sange Thungon" userId="S::sthungon@medcerts.com::dac29ab1-0309-4309-9d13-ef1fc85358e3" providerId="AD" clId="Web-{B2370C00-4EFE-14B8-3ADF-04F60E1D811D}" dt="2022-06-24T18:12:29.023" v="36"/>
          <ac:picMkLst>
            <pc:docMk/>
            <pc:sldMk cId="0" sldId="263"/>
            <ac:picMk id="3" creationId="{FAAB19F7-212A-E74B-237F-ED1605871E95}"/>
          </ac:picMkLst>
        </pc:picChg>
        <pc:picChg chg="del">
          <ac:chgData name="Sange Thungon" userId="S::sthungon@medcerts.com::dac29ab1-0309-4309-9d13-ef1fc85358e3" providerId="AD" clId="Web-{B2370C00-4EFE-14B8-3ADF-04F60E1D811D}" dt="2022-06-24T18:12:28.825" v="35"/>
          <ac:picMkLst>
            <pc:docMk/>
            <pc:sldMk cId="0" sldId="263"/>
            <ac:picMk id="128" creationId="{00000000-0000-0000-0000-000000000000}"/>
          </ac:picMkLst>
        </pc:picChg>
      </pc:sldChg>
      <pc:sldChg chg="addSp delSp">
        <pc:chgData name="Sange Thungon" userId="S::sthungon@medcerts.com::dac29ab1-0309-4309-9d13-ef1fc85358e3" providerId="AD" clId="Web-{B2370C00-4EFE-14B8-3ADF-04F60E1D811D}" dt="2022-06-24T18:12:31.638" v="38"/>
        <pc:sldMkLst>
          <pc:docMk/>
          <pc:sldMk cId="0" sldId="264"/>
        </pc:sldMkLst>
        <pc:picChg chg="add">
          <ac:chgData name="Sange Thungon" userId="S::sthungon@medcerts.com::dac29ab1-0309-4309-9d13-ef1fc85358e3" providerId="AD" clId="Web-{B2370C00-4EFE-14B8-3ADF-04F60E1D811D}" dt="2022-06-24T18:12:31.638" v="38"/>
          <ac:picMkLst>
            <pc:docMk/>
            <pc:sldMk cId="0" sldId="264"/>
            <ac:picMk id="3" creationId="{F4187F55-BA14-1D78-6E9D-608F8165D3B4}"/>
          </ac:picMkLst>
        </pc:picChg>
        <pc:picChg chg="del">
          <ac:chgData name="Sange Thungon" userId="S::sthungon@medcerts.com::dac29ab1-0309-4309-9d13-ef1fc85358e3" providerId="AD" clId="Web-{B2370C00-4EFE-14B8-3ADF-04F60E1D811D}" dt="2022-06-24T18:12:31.450" v="37"/>
          <ac:picMkLst>
            <pc:docMk/>
            <pc:sldMk cId="0" sldId="264"/>
            <ac:picMk id="139" creationId="{00000000-0000-0000-0000-000000000000}"/>
          </ac:picMkLst>
        </pc:picChg>
      </pc:sldChg>
      <pc:sldChg chg="addSp delSp modSp">
        <pc:chgData name="Sange Thungon" userId="S::sthungon@medcerts.com::dac29ab1-0309-4309-9d13-ef1fc85358e3" providerId="AD" clId="Web-{B2370C00-4EFE-14B8-3ADF-04F60E1D811D}" dt="2022-06-24T18:12:37.201" v="41" actId="1076"/>
        <pc:sldMkLst>
          <pc:docMk/>
          <pc:sldMk cId="0" sldId="265"/>
        </pc:sldMkLst>
        <pc:picChg chg="add mod">
          <ac:chgData name="Sange Thungon" userId="S::sthungon@medcerts.com::dac29ab1-0309-4309-9d13-ef1fc85358e3" providerId="AD" clId="Web-{B2370C00-4EFE-14B8-3ADF-04F60E1D811D}" dt="2022-06-24T18:12:37.201" v="41" actId="1076"/>
          <ac:picMkLst>
            <pc:docMk/>
            <pc:sldMk cId="0" sldId="265"/>
            <ac:picMk id="3" creationId="{D5794306-5E97-7899-12F4-B2EF635907B8}"/>
          </ac:picMkLst>
        </pc:picChg>
        <pc:picChg chg="del">
          <ac:chgData name="Sange Thungon" userId="S::sthungon@medcerts.com::dac29ab1-0309-4309-9d13-ef1fc85358e3" providerId="AD" clId="Web-{B2370C00-4EFE-14B8-3ADF-04F60E1D811D}" dt="2022-06-24T18:12:34.216" v="39"/>
          <ac:picMkLst>
            <pc:docMk/>
            <pc:sldMk cId="0" sldId="265"/>
            <ac:picMk id="150" creationId="{00000000-0000-0000-0000-000000000000}"/>
          </ac:picMkLst>
        </pc:picChg>
      </pc:sldChg>
      <pc:sldChg chg="addSp delSp">
        <pc:chgData name="Sange Thungon" userId="S::sthungon@medcerts.com::dac29ab1-0309-4309-9d13-ef1fc85358e3" providerId="AD" clId="Web-{B2370C00-4EFE-14B8-3ADF-04F60E1D811D}" dt="2022-06-24T18:12:40.388" v="43"/>
        <pc:sldMkLst>
          <pc:docMk/>
          <pc:sldMk cId="0" sldId="266"/>
        </pc:sldMkLst>
        <pc:picChg chg="add">
          <ac:chgData name="Sange Thungon" userId="S::sthungon@medcerts.com::dac29ab1-0309-4309-9d13-ef1fc85358e3" providerId="AD" clId="Web-{B2370C00-4EFE-14B8-3ADF-04F60E1D811D}" dt="2022-06-24T18:12:40.388" v="43"/>
          <ac:picMkLst>
            <pc:docMk/>
            <pc:sldMk cId="0" sldId="266"/>
            <ac:picMk id="3" creationId="{8E99C989-1481-AF7F-82BC-ABAD15C943FA}"/>
          </ac:picMkLst>
        </pc:picChg>
        <pc:picChg chg="del">
          <ac:chgData name="Sange Thungon" userId="S::sthungon@medcerts.com::dac29ab1-0309-4309-9d13-ef1fc85358e3" providerId="AD" clId="Web-{B2370C00-4EFE-14B8-3ADF-04F60E1D811D}" dt="2022-06-24T18:12:40.154" v="42"/>
          <ac:picMkLst>
            <pc:docMk/>
            <pc:sldMk cId="0" sldId="266"/>
            <ac:picMk id="161" creationId="{00000000-0000-0000-0000-000000000000}"/>
          </ac:picMkLst>
        </pc:picChg>
      </pc:sldChg>
      <pc:sldChg chg="addSp delSp">
        <pc:chgData name="Sange Thungon" userId="S::sthungon@medcerts.com::dac29ab1-0309-4309-9d13-ef1fc85358e3" providerId="AD" clId="Web-{B2370C00-4EFE-14B8-3ADF-04F60E1D811D}" dt="2022-06-24T18:11:41.183" v="14"/>
        <pc:sldMkLst>
          <pc:docMk/>
          <pc:sldMk cId="0" sldId="267"/>
        </pc:sldMkLst>
        <pc:picChg chg="add">
          <ac:chgData name="Sange Thungon" userId="S::sthungon@medcerts.com::dac29ab1-0309-4309-9d13-ef1fc85358e3" providerId="AD" clId="Web-{B2370C00-4EFE-14B8-3ADF-04F60E1D811D}" dt="2022-06-24T18:11:41.183" v="14"/>
          <ac:picMkLst>
            <pc:docMk/>
            <pc:sldMk cId="0" sldId="267"/>
            <ac:picMk id="3" creationId="{E19FC0A4-A805-4091-BF2E-0471BFFD37B6}"/>
          </ac:picMkLst>
        </pc:picChg>
        <pc:picChg chg="del">
          <ac:chgData name="Sange Thungon" userId="S::sthungon@medcerts.com::dac29ab1-0309-4309-9d13-ef1fc85358e3" providerId="AD" clId="Web-{B2370C00-4EFE-14B8-3ADF-04F60E1D811D}" dt="2022-06-24T18:11:40.965" v="13"/>
          <ac:picMkLst>
            <pc:docMk/>
            <pc:sldMk cId="0" sldId="267"/>
            <ac:picMk id="171" creationId="{00000000-0000-0000-0000-000000000000}"/>
          </ac:picMkLst>
        </pc:picChg>
      </pc:sldChg>
      <pc:sldChg chg="addSp delSp">
        <pc:chgData name="Sange Thungon" userId="S::sthungon@medcerts.com::dac29ab1-0309-4309-9d13-ef1fc85358e3" providerId="AD" clId="Web-{B2370C00-4EFE-14B8-3ADF-04F60E1D811D}" dt="2022-06-24T18:13:35.061" v="50"/>
        <pc:sldMkLst>
          <pc:docMk/>
          <pc:sldMk cId="0" sldId="269"/>
        </pc:sldMkLst>
        <pc:picChg chg="add">
          <ac:chgData name="Sange Thungon" userId="S::sthungon@medcerts.com::dac29ab1-0309-4309-9d13-ef1fc85358e3" providerId="AD" clId="Web-{B2370C00-4EFE-14B8-3ADF-04F60E1D811D}" dt="2022-06-24T18:13:35.061" v="50"/>
          <ac:picMkLst>
            <pc:docMk/>
            <pc:sldMk cId="0" sldId="269"/>
            <ac:picMk id="3" creationId="{B2A955A5-D543-73D2-B3E8-0AB357A0DB69}"/>
          </ac:picMkLst>
        </pc:picChg>
        <pc:picChg chg="del">
          <ac:chgData name="Sange Thungon" userId="S::sthungon@medcerts.com::dac29ab1-0309-4309-9d13-ef1fc85358e3" providerId="AD" clId="Web-{B2370C00-4EFE-14B8-3ADF-04F60E1D811D}" dt="2022-06-24T18:12:51.779" v="47"/>
          <ac:picMkLst>
            <pc:docMk/>
            <pc:sldMk cId="0" sldId="269"/>
            <ac:picMk id="191" creationId="{00000000-0000-0000-0000-000000000000}"/>
          </ac:picMkLst>
        </pc:picChg>
      </pc:sldChg>
      <pc:sldChg chg="addSp delSp modSp">
        <pc:chgData name="Sange Thungon" userId="S::sthungon@medcerts.com::dac29ab1-0309-4309-9d13-ef1fc85358e3" providerId="AD" clId="Web-{B2370C00-4EFE-14B8-3ADF-04F60E1D811D}" dt="2022-06-24T18:13:42.890" v="53" actId="1076"/>
        <pc:sldMkLst>
          <pc:docMk/>
          <pc:sldMk cId="0" sldId="270"/>
        </pc:sldMkLst>
        <pc:picChg chg="add mod">
          <ac:chgData name="Sange Thungon" userId="S::sthungon@medcerts.com::dac29ab1-0309-4309-9d13-ef1fc85358e3" providerId="AD" clId="Web-{B2370C00-4EFE-14B8-3ADF-04F60E1D811D}" dt="2022-06-24T18:13:42.890" v="53" actId="1076"/>
          <ac:picMkLst>
            <pc:docMk/>
            <pc:sldMk cId="0" sldId="270"/>
            <ac:picMk id="3" creationId="{62AB5498-B780-1C25-07C6-526FC269E6BB}"/>
          </ac:picMkLst>
        </pc:picChg>
        <pc:picChg chg="del">
          <ac:chgData name="Sange Thungon" userId="S::sthungon@medcerts.com::dac29ab1-0309-4309-9d13-ef1fc85358e3" providerId="AD" clId="Web-{B2370C00-4EFE-14B8-3ADF-04F60E1D811D}" dt="2022-06-24T18:13:39.483" v="51"/>
          <ac:picMkLst>
            <pc:docMk/>
            <pc:sldMk cId="0" sldId="270"/>
            <ac:picMk id="202" creationId="{00000000-0000-0000-0000-000000000000}"/>
          </ac:picMkLst>
        </pc:picChg>
      </pc:sldChg>
      <pc:sldChg chg="addSp delSp modSp">
        <pc:chgData name="Sange Thungon" userId="S::sthungon@medcerts.com::dac29ab1-0309-4309-9d13-ef1fc85358e3" providerId="AD" clId="Web-{B2370C00-4EFE-14B8-3ADF-04F60E1D811D}" dt="2022-06-24T18:13:51.437" v="56" actId="1076"/>
        <pc:sldMkLst>
          <pc:docMk/>
          <pc:sldMk cId="0" sldId="271"/>
        </pc:sldMkLst>
        <pc:picChg chg="add mod">
          <ac:chgData name="Sange Thungon" userId="S::sthungon@medcerts.com::dac29ab1-0309-4309-9d13-ef1fc85358e3" providerId="AD" clId="Web-{B2370C00-4EFE-14B8-3ADF-04F60E1D811D}" dt="2022-06-24T18:13:51.437" v="56" actId="1076"/>
          <ac:picMkLst>
            <pc:docMk/>
            <pc:sldMk cId="0" sldId="271"/>
            <ac:picMk id="3" creationId="{51BA1713-2EE3-F2D6-E70C-495D8E987096}"/>
          </ac:picMkLst>
        </pc:picChg>
        <pc:picChg chg="del">
          <ac:chgData name="Sange Thungon" userId="S::sthungon@medcerts.com::dac29ab1-0309-4309-9d13-ef1fc85358e3" providerId="AD" clId="Web-{B2370C00-4EFE-14B8-3ADF-04F60E1D811D}" dt="2022-06-24T18:13:47.812" v="54"/>
          <ac:picMkLst>
            <pc:docMk/>
            <pc:sldMk cId="0" sldId="271"/>
            <ac:picMk id="213" creationId="{00000000-0000-0000-0000-000000000000}"/>
          </ac:picMkLst>
        </pc:picChg>
      </pc:sldChg>
      <pc:sldChg chg="addSp delSp">
        <pc:chgData name="Sange Thungon" userId="S::sthungon@medcerts.com::dac29ab1-0309-4309-9d13-ef1fc85358e3" providerId="AD" clId="Web-{B2370C00-4EFE-14B8-3ADF-04F60E1D811D}" dt="2022-06-24T18:11:47.465" v="16"/>
        <pc:sldMkLst>
          <pc:docMk/>
          <pc:sldMk cId="0" sldId="272"/>
        </pc:sldMkLst>
        <pc:picChg chg="add">
          <ac:chgData name="Sange Thungon" userId="S::sthungon@medcerts.com::dac29ab1-0309-4309-9d13-ef1fc85358e3" providerId="AD" clId="Web-{B2370C00-4EFE-14B8-3ADF-04F60E1D811D}" dt="2022-06-24T18:11:47.465" v="16"/>
          <ac:picMkLst>
            <pc:docMk/>
            <pc:sldMk cId="0" sldId="272"/>
            <ac:picMk id="3" creationId="{10DD9D65-97D5-BED9-B425-D012278D43F9}"/>
          </ac:picMkLst>
        </pc:picChg>
        <pc:picChg chg="del">
          <ac:chgData name="Sange Thungon" userId="S::sthungon@medcerts.com::dac29ab1-0309-4309-9d13-ef1fc85358e3" providerId="AD" clId="Web-{B2370C00-4EFE-14B8-3ADF-04F60E1D811D}" dt="2022-06-24T18:11:45.355" v="15"/>
          <ac:picMkLst>
            <pc:docMk/>
            <pc:sldMk cId="0" sldId="272"/>
            <ac:picMk id="223" creationId="{00000000-0000-0000-0000-000000000000}"/>
          </ac:picMkLst>
        </pc:picChg>
      </pc:sldChg>
      <pc:sldChg chg="addSp delSp">
        <pc:chgData name="Sange Thungon" userId="S::sthungon@medcerts.com::dac29ab1-0309-4309-9d13-ef1fc85358e3" providerId="AD" clId="Web-{B2370C00-4EFE-14B8-3ADF-04F60E1D811D}" dt="2022-06-24T18:13:55.015" v="58"/>
        <pc:sldMkLst>
          <pc:docMk/>
          <pc:sldMk cId="0" sldId="273"/>
        </pc:sldMkLst>
        <pc:picChg chg="add">
          <ac:chgData name="Sange Thungon" userId="S::sthungon@medcerts.com::dac29ab1-0309-4309-9d13-ef1fc85358e3" providerId="AD" clId="Web-{B2370C00-4EFE-14B8-3ADF-04F60E1D811D}" dt="2022-06-24T18:13:55.015" v="58"/>
          <ac:picMkLst>
            <pc:docMk/>
            <pc:sldMk cId="0" sldId="273"/>
            <ac:picMk id="3" creationId="{AEE10439-CE2B-1AD1-D46A-9D54EF28F10B}"/>
          </ac:picMkLst>
        </pc:picChg>
        <pc:picChg chg="del">
          <ac:chgData name="Sange Thungon" userId="S::sthungon@medcerts.com::dac29ab1-0309-4309-9d13-ef1fc85358e3" providerId="AD" clId="Web-{B2370C00-4EFE-14B8-3ADF-04F60E1D811D}" dt="2022-06-24T18:13:54.718" v="57"/>
          <ac:picMkLst>
            <pc:docMk/>
            <pc:sldMk cId="0" sldId="273"/>
            <ac:picMk id="234" creationId="{00000000-0000-0000-0000-000000000000}"/>
          </ac:picMkLst>
        </pc:picChg>
      </pc:sldChg>
      <pc:sldChg chg="addSp delSp">
        <pc:chgData name="Sange Thungon" userId="S::sthungon@medcerts.com::dac29ab1-0309-4309-9d13-ef1fc85358e3" providerId="AD" clId="Web-{B2370C00-4EFE-14B8-3ADF-04F60E1D811D}" dt="2022-06-24T18:13:59.703" v="60"/>
        <pc:sldMkLst>
          <pc:docMk/>
          <pc:sldMk cId="0" sldId="274"/>
        </pc:sldMkLst>
        <pc:picChg chg="add">
          <ac:chgData name="Sange Thungon" userId="S::sthungon@medcerts.com::dac29ab1-0309-4309-9d13-ef1fc85358e3" providerId="AD" clId="Web-{B2370C00-4EFE-14B8-3ADF-04F60E1D811D}" dt="2022-06-24T18:13:59.703" v="60"/>
          <ac:picMkLst>
            <pc:docMk/>
            <pc:sldMk cId="0" sldId="274"/>
            <ac:picMk id="3" creationId="{19A88F6F-ED23-6C79-0E6B-EBB5BFD830B5}"/>
          </ac:picMkLst>
        </pc:picChg>
        <pc:picChg chg="del">
          <ac:chgData name="Sange Thungon" userId="S::sthungon@medcerts.com::dac29ab1-0309-4309-9d13-ef1fc85358e3" providerId="AD" clId="Web-{B2370C00-4EFE-14B8-3ADF-04F60E1D811D}" dt="2022-06-24T18:13:59.515" v="59"/>
          <ac:picMkLst>
            <pc:docMk/>
            <pc:sldMk cId="0" sldId="274"/>
            <ac:picMk id="248" creationId="{00000000-0000-0000-0000-000000000000}"/>
          </ac:picMkLst>
        </pc:picChg>
      </pc:sldChg>
      <pc:sldChg chg="addSp delSp">
        <pc:chgData name="Sange Thungon" userId="S::sthungon@medcerts.com::dac29ab1-0309-4309-9d13-ef1fc85358e3" providerId="AD" clId="Web-{B2370C00-4EFE-14B8-3ADF-04F60E1D811D}" dt="2022-06-24T18:11:50.934" v="18"/>
        <pc:sldMkLst>
          <pc:docMk/>
          <pc:sldMk cId="0" sldId="276"/>
        </pc:sldMkLst>
        <pc:picChg chg="add">
          <ac:chgData name="Sange Thungon" userId="S::sthungon@medcerts.com::dac29ab1-0309-4309-9d13-ef1fc85358e3" providerId="AD" clId="Web-{B2370C00-4EFE-14B8-3ADF-04F60E1D811D}" dt="2022-06-24T18:11:50.934" v="18"/>
          <ac:picMkLst>
            <pc:docMk/>
            <pc:sldMk cId="0" sldId="276"/>
            <ac:picMk id="3" creationId="{BFB587FA-ED5D-4F6F-ECA8-74CC612712AC}"/>
          </ac:picMkLst>
        </pc:picChg>
        <pc:picChg chg="del">
          <ac:chgData name="Sange Thungon" userId="S::sthungon@medcerts.com::dac29ab1-0309-4309-9d13-ef1fc85358e3" providerId="AD" clId="Web-{B2370C00-4EFE-14B8-3ADF-04F60E1D811D}" dt="2022-06-24T18:11:50.746" v="17"/>
          <ac:picMkLst>
            <pc:docMk/>
            <pc:sldMk cId="0" sldId="276"/>
            <ac:picMk id="270" creationId="{00000000-0000-0000-0000-000000000000}"/>
          </ac:picMkLst>
        </pc:picChg>
      </pc:sldChg>
      <pc:sldChg chg="addSp delSp modSp">
        <pc:chgData name="Sange Thungon" userId="S::sthungon@medcerts.com::dac29ab1-0309-4309-9d13-ef1fc85358e3" providerId="AD" clId="Web-{B2370C00-4EFE-14B8-3ADF-04F60E1D811D}" dt="2022-06-24T18:12:47.060" v="46" actId="1076"/>
        <pc:sldMkLst>
          <pc:docMk/>
          <pc:sldMk cId="587563964" sldId="278"/>
        </pc:sldMkLst>
        <pc:picChg chg="add mod">
          <ac:chgData name="Sange Thungon" userId="S::sthungon@medcerts.com::dac29ab1-0309-4309-9d13-ef1fc85358e3" providerId="AD" clId="Web-{B2370C00-4EFE-14B8-3ADF-04F60E1D811D}" dt="2022-06-24T18:12:47.060" v="46" actId="1076"/>
          <ac:picMkLst>
            <pc:docMk/>
            <pc:sldMk cId="587563964" sldId="278"/>
            <ac:picMk id="3" creationId="{5CC7BAF3-2FD5-CAFC-2A0E-9A4BB4CB5CFA}"/>
          </ac:picMkLst>
        </pc:picChg>
        <pc:picChg chg="del">
          <ac:chgData name="Sange Thungon" userId="S::sthungon@medcerts.com::dac29ab1-0309-4309-9d13-ef1fc85358e3" providerId="AD" clId="Web-{B2370C00-4EFE-14B8-3ADF-04F60E1D811D}" dt="2022-06-24T18:12:44.216" v="44"/>
          <ac:picMkLst>
            <pc:docMk/>
            <pc:sldMk cId="587563964" sldId="278"/>
            <ac:picMk id="146" creationId="{00000000-0000-0000-0000-000000000000}"/>
          </ac:picMkLst>
        </pc:picChg>
      </pc:sldChg>
      <pc:sldChg chg="add del replId">
        <pc:chgData name="Sange Thungon" userId="S::sthungon@medcerts.com::dac29ab1-0309-4309-9d13-ef1fc85358e3" providerId="AD" clId="Web-{B2370C00-4EFE-14B8-3ADF-04F60E1D811D}" dt="2022-06-24T18:13:00.857" v="49"/>
        <pc:sldMkLst>
          <pc:docMk/>
          <pc:sldMk cId="287788486" sldId="279"/>
        </pc:sldMkLst>
      </pc:sldChg>
    </pc:docChg>
  </pc:docChgLst>
  <pc:docChgLst>
    <pc:chgData name="Brittany Lopez" userId="S::blopez@medcerts.com::d8d47204-ab91-4ec2-938a-e9d3a1d1cbb4" providerId="AD" clId="Web-{7B4189BE-08A8-FBF9-8042-3A012A48431D}"/>
    <pc:docChg chg="addSld delSld addMainMaster">
      <pc:chgData name="Brittany Lopez" userId="S::blopez@medcerts.com::d8d47204-ab91-4ec2-938a-e9d3a1d1cbb4" providerId="AD" clId="Web-{7B4189BE-08A8-FBF9-8042-3A012A48431D}" dt="2022-01-19T20:47:17.386" v="4"/>
      <pc:docMkLst>
        <pc:docMk/>
      </pc:docMkLst>
      <pc:sldChg chg="del">
        <pc:chgData name="Brittany Lopez" userId="S::blopez@medcerts.com::d8d47204-ab91-4ec2-938a-e9d3a1d1cbb4" providerId="AD" clId="Web-{7B4189BE-08A8-FBF9-8042-3A012A48431D}" dt="2022-01-19T20:47:09.355" v="3"/>
        <pc:sldMkLst>
          <pc:docMk/>
          <pc:sldMk cId="0" sldId="268"/>
        </pc:sldMkLst>
      </pc:sldChg>
      <pc:sldChg chg="del">
        <pc:chgData name="Brittany Lopez" userId="S::blopez@medcerts.com::d8d47204-ab91-4ec2-938a-e9d3a1d1cbb4" providerId="AD" clId="Web-{7B4189BE-08A8-FBF9-8042-3A012A48431D}" dt="2022-01-19T20:47:17.386" v="4"/>
        <pc:sldMkLst>
          <pc:docMk/>
          <pc:sldMk cId="0" sldId="275"/>
        </pc:sldMkLst>
      </pc:sldChg>
      <pc:sldChg chg="add del">
        <pc:chgData name="Brittany Lopez" userId="S::blopez@medcerts.com::d8d47204-ab91-4ec2-938a-e9d3a1d1cbb4" providerId="AD" clId="Web-{7B4189BE-08A8-FBF9-8042-3A012A48431D}" dt="2022-01-19T20:47:05.417" v="2"/>
        <pc:sldMkLst>
          <pc:docMk/>
          <pc:sldMk cId="587563964" sldId="278"/>
        </pc:sldMkLst>
      </pc:sldChg>
      <pc:sldMasterChg chg="add addSldLayout">
        <pc:chgData name="Brittany Lopez" userId="S::blopez@medcerts.com::d8d47204-ab91-4ec2-938a-e9d3a1d1cbb4" providerId="AD" clId="Web-{7B4189BE-08A8-FBF9-8042-3A012A48431D}" dt="2022-01-19T20:46:59.683" v="0"/>
        <pc:sldMasterMkLst>
          <pc:docMk/>
          <pc:sldMasterMk cId="0" sldId="2147483660"/>
        </pc:sldMasterMkLst>
        <pc:sldLayoutChg chg="add">
          <pc:chgData name="Brittany Lopez" userId="S::blopez@medcerts.com::d8d47204-ab91-4ec2-938a-e9d3a1d1cbb4" providerId="AD" clId="Web-{7B4189BE-08A8-FBF9-8042-3A012A48431D}" dt="2022-01-19T20:46:59.683" v="0"/>
          <pc:sldLayoutMkLst>
            <pc:docMk/>
            <pc:sldMasterMk cId="0" sldId="2147483660"/>
            <pc:sldLayoutMk cId="0" sldId="2147483661"/>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2"/>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3"/>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4"/>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5"/>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6"/>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7"/>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8"/>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69"/>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70"/>
          </pc:sldLayoutMkLst>
        </pc:sldLayoutChg>
        <pc:sldLayoutChg chg="add">
          <pc:chgData name="Brittany Lopez" userId="S::blopez@medcerts.com::d8d47204-ab91-4ec2-938a-e9d3a1d1cbb4" providerId="AD" clId="Web-{7B4189BE-08A8-FBF9-8042-3A012A48431D}" dt="2022-01-19T20:46:59.683" v="0"/>
          <pc:sldLayoutMkLst>
            <pc:docMk/>
            <pc:sldMasterMk cId="0" sldId="2147483660"/>
            <pc:sldLayoutMk cId="0" sldId="2147483671"/>
          </pc:sldLayoutMkLst>
        </pc:sldLayoutChg>
      </pc:sldMasterChg>
    </pc:docChg>
  </pc:docChgLst>
  <pc:docChgLst>
    <pc:chgData name="Rob Fershtman" userId="205adbff-1471-48db-bab9-9baa33d586ba" providerId="ADAL" clId="{9D964661-0A46-4AA0-85D1-283FFC382F78}"/>
    <pc:docChg chg="modSld">
      <pc:chgData name="Rob Fershtman" userId="205adbff-1471-48db-bab9-9baa33d586ba" providerId="ADAL" clId="{9D964661-0A46-4AA0-85D1-283FFC382F78}" dt="2021-08-10T16:07:13.609" v="47" actId="20577"/>
      <pc:docMkLst>
        <pc:docMk/>
      </pc:docMkLst>
      <pc:sldChg chg="modSp mod">
        <pc:chgData name="Rob Fershtman" userId="205adbff-1471-48db-bab9-9baa33d586ba" providerId="ADAL" clId="{9D964661-0A46-4AA0-85D1-283FFC382F78}" dt="2021-08-10T16:07:13.609" v="47" actId="20577"/>
        <pc:sldMkLst>
          <pc:docMk/>
          <pc:sldMk cId="0" sldId="256"/>
        </pc:sldMkLst>
        <pc:spChg chg="mod">
          <ac:chgData name="Rob Fershtman" userId="205adbff-1471-48db-bab9-9baa33d586ba" providerId="ADAL" clId="{9D964661-0A46-4AA0-85D1-283FFC382F78}" dt="2021-08-10T16:07:13.609" v="47" actId="20577"/>
          <ac:spMkLst>
            <pc:docMk/>
            <pc:sldMk cId="0" sldId="256"/>
            <ac:spMk id="58" creationId="{00000000-0000-0000-0000-000000000000}"/>
          </ac:spMkLst>
        </pc:spChg>
      </pc:sldChg>
    </pc:docChg>
  </pc:docChgLst>
  <pc:docChgLst>
    <pc:chgData name="Nataly Perez" userId="S::nperez@medcerts.com::3241db17-f959-45c0-80d0-783a7cddd743" providerId="AD" clId="Web-{6AFE3F9E-CDD1-EF83-8F44-E664B12951B6}"/>
    <pc:docChg chg="modSld">
      <pc:chgData name="Nataly Perez" userId="S::nperez@medcerts.com::3241db17-f959-45c0-80d0-783a7cddd743" providerId="AD" clId="Web-{6AFE3F9E-CDD1-EF83-8F44-E664B12951B6}" dt="2021-01-15T15:23:07.394" v="4" actId="14100"/>
      <pc:docMkLst>
        <pc:docMk/>
      </pc:docMkLst>
      <pc:sldChg chg="modSp">
        <pc:chgData name="Nataly Perez" userId="S::nperez@medcerts.com::3241db17-f959-45c0-80d0-783a7cddd743" providerId="AD" clId="Web-{6AFE3F9E-CDD1-EF83-8F44-E664B12951B6}" dt="2021-01-15T15:22:53.785" v="3" actId="20577"/>
        <pc:sldMkLst>
          <pc:docMk/>
          <pc:sldMk cId="0" sldId="264"/>
        </pc:sldMkLst>
        <pc:spChg chg="mod">
          <ac:chgData name="Nataly Perez" userId="S::nperez@medcerts.com::3241db17-f959-45c0-80d0-783a7cddd743" providerId="AD" clId="Web-{6AFE3F9E-CDD1-EF83-8F44-E664B12951B6}" dt="2021-01-15T15:22:53.785" v="3" actId="20577"/>
          <ac:spMkLst>
            <pc:docMk/>
            <pc:sldMk cId="0" sldId="264"/>
            <ac:spMk id="142" creationId="{00000000-0000-0000-0000-000000000000}"/>
          </ac:spMkLst>
        </pc:spChg>
      </pc:sldChg>
      <pc:sldChg chg="modSp">
        <pc:chgData name="Nataly Perez" userId="S::nperez@medcerts.com::3241db17-f959-45c0-80d0-783a7cddd743" providerId="AD" clId="Web-{6AFE3F9E-CDD1-EF83-8F44-E664B12951B6}" dt="2021-01-15T15:23:07.394" v="4" actId="14100"/>
        <pc:sldMkLst>
          <pc:docMk/>
          <pc:sldMk cId="0" sldId="271"/>
        </pc:sldMkLst>
        <pc:spChg chg="mod">
          <ac:chgData name="Nataly Perez" userId="S::nperez@medcerts.com::3241db17-f959-45c0-80d0-783a7cddd743" providerId="AD" clId="Web-{6AFE3F9E-CDD1-EF83-8F44-E664B12951B6}" dt="2021-01-15T15:23:07.394" v="4" actId="14100"/>
          <ac:spMkLst>
            <pc:docMk/>
            <pc:sldMk cId="0" sldId="271"/>
            <ac:spMk id="20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4"/>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4"/>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3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7"/>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3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l="18320" r="18320"/>
          <a:stretch/>
        </p:blipFill>
        <p:spPr>
          <a:xfrm>
            <a:off x="0" y="0"/>
            <a:ext cx="7772400" cy="8178053"/>
          </a:xfrm>
          <a:prstGeom prst="rect">
            <a:avLst/>
          </a:prstGeom>
          <a:noFill/>
          <a:ln>
            <a:noFill/>
          </a:ln>
        </p:spPr>
      </p:pic>
      <p:sp>
        <p:nvSpPr>
          <p:cNvPr id="55" name="Google Shape;55;p1"/>
          <p:cNvSpPr/>
          <p:nvPr/>
        </p:nvSpPr>
        <p:spPr>
          <a:xfrm>
            <a:off x="0" y="-17974"/>
            <a:ext cx="7863600" cy="8214000"/>
          </a:xfrm>
          <a:prstGeom prst="rect">
            <a:avLst/>
          </a:prstGeom>
          <a:solidFill>
            <a:srgbClr val="0069FF">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txBox="1">
            <a:spLocks noGrp="1"/>
          </p:cNvSpPr>
          <p:nvPr>
            <p:ph type="ctrTitle"/>
          </p:nvPr>
        </p:nvSpPr>
        <p:spPr>
          <a:xfrm>
            <a:off x="264900" y="2728233"/>
            <a:ext cx="7242600" cy="176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200"/>
              <a:buNone/>
            </a:pPr>
            <a:r>
              <a:rPr lang="en-US" sz="4600" b="1" dirty="0">
                <a:solidFill>
                  <a:srgbClr val="FFFFFF"/>
                </a:solidFill>
                <a:latin typeface="Montserrat"/>
                <a:ea typeface="Montserrat"/>
                <a:cs typeface="Montserrat"/>
                <a:sym typeface="Montserrat"/>
              </a:rPr>
              <a:t>Physical Therapy Aide and Administration Specialist</a:t>
            </a:r>
            <a:endParaRPr sz="4600" b="1" dirty="0">
              <a:solidFill>
                <a:srgbClr val="FFFFFF"/>
              </a:solidFill>
              <a:latin typeface="Montserrat"/>
              <a:ea typeface="Montserrat"/>
              <a:cs typeface="Montserrat"/>
              <a:sym typeface="Montserrat"/>
            </a:endParaRPr>
          </a:p>
        </p:txBody>
      </p:sp>
      <p:sp>
        <p:nvSpPr>
          <p:cNvPr id="57" name="Google Shape;57;p1"/>
          <p:cNvSpPr txBox="1">
            <a:spLocks noGrp="1"/>
          </p:cNvSpPr>
          <p:nvPr>
            <p:ph type="subTitle" idx="1"/>
          </p:nvPr>
        </p:nvSpPr>
        <p:spPr>
          <a:xfrm>
            <a:off x="300825" y="5029200"/>
            <a:ext cx="7242600" cy="70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a:solidFill>
                  <a:srgbClr val="FFFFFF"/>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
          <p:cNvSpPr txBox="1">
            <a:spLocks noGrp="1"/>
          </p:cNvSpPr>
          <p:nvPr>
            <p:ph type="subTitle" idx="1"/>
          </p:nvPr>
        </p:nvSpPr>
        <p:spPr>
          <a:xfrm>
            <a:off x="264950" y="8437630"/>
            <a:ext cx="7242600" cy="1314600"/>
          </a:xfrm>
          <a:prstGeom prst="rect">
            <a:avLst/>
          </a:prstGeom>
          <a:noFill/>
          <a:ln>
            <a:noFill/>
          </a:ln>
        </p:spPr>
        <p:txBody>
          <a:bodyPr spcFirstLastPara="1" wrap="square" lIns="91425" tIns="91425" rIns="91425" bIns="91425" anchor="t" anchorCtr="0">
            <a:noAutofit/>
          </a:bodyPr>
          <a:lstStyle/>
          <a:p>
            <a:pPr marL="0" indent="0" algn="r">
              <a:lnSpc>
                <a:spcPct val="115000"/>
              </a:lnSpc>
            </a:pPr>
            <a:r>
              <a:rPr lang="en-US" sz="1800" dirty="0">
                <a:solidFill>
                  <a:schemeClr val="dk1"/>
                </a:solidFill>
                <a:latin typeface="Montserrat"/>
                <a:ea typeface="Montserrat"/>
                <a:cs typeface="Montserrat"/>
                <a:sym typeface="Montserrat"/>
              </a:rPr>
              <a:t>Prepared For: </a:t>
            </a:r>
            <a:endParaRPr lang="en-US" sz="1800">
              <a:solidFill>
                <a:schemeClr val="dk1"/>
              </a:solidFill>
              <a:latin typeface="Montserrat"/>
              <a:ea typeface="Montserrat"/>
              <a:cs typeface="Montserrat"/>
            </a:endParaRPr>
          </a:p>
          <a:p>
            <a:pPr marL="0" indent="0" algn="r">
              <a:lnSpc>
                <a:spcPct val="115000"/>
              </a:lnSpc>
            </a:pPr>
            <a:r>
              <a:rPr lang="en-US" sz="1800" dirty="0">
                <a:solidFill>
                  <a:schemeClr val="dk1"/>
                </a:solidFill>
                <a:latin typeface="Montserrat"/>
                <a:ea typeface="Montserrat"/>
                <a:cs typeface="Montserrat"/>
                <a:sym typeface="Montserrat"/>
              </a:rPr>
              <a:t>Program Cost: $4,000</a:t>
            </a:r>
            <a:br>
              <a:rPr lang="en-US" sz="1800" dirty="0">
                <a:solidFill>
                  <a:schemeClr val="dk1"/>
                </a:solidFill>
                <a:latin typeface="Montserrat"/>
                <a:ea typeface="Montserrat"/>
                <a:cs typeface="Montserrat"/>
              </a:rPr>
            </a:br>
            <a:r>
              <a:rPr lang="en-US" sz="1800" dirty="0">
                <a:solidFill>
                  <a:schemeClr val="dk1"/>
                </a:solidFill>
                <a:latin typeface="Montserrat"/>
                <a:ea typeface="Montserrat"/>
                <a:cs typeface="Montserrat"/>
              </a:rPr>
              <a:t>Start Date:</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SzPts val="2800"/>
              <a:buNone/>
            </a:pPr>
            <a:r>
              <a:rPr lang="en-US" sz="1800" dirty="0">
                <a:solidFill>
                  <a:schemeClr val="dk1"/>
                </a:solidFill>
                <a:latin typeface="Montserrat"/>
                <a:ea typeface="Montserrat"/>
                <a:cs typeface="Montserrat"/>
                <a:sym typeface="Montserrat"/>
              </a:rPr>
              <a:t>Program Code: PT-3000</a:t>
            </a:r>
            <a:endParaRPr sz="1800" dirty="0">
              <a:solidFill>
                <a:schemeClr val="dk1"/>
              </a:solidFill>
              <a:latin typeface="Montserrat"/>
              <a:ea typeface="Montserrat"/>
              <a:cs typeface="Montserrat"/>
              <a:sym typeface="Montserrat"/>
            </a:endParaRPr>
          </a:p>
        </p:txBody>
      </p:sp>
      <p:pic>
        <p:nvPicPr>
          <p:cNvPr id="3" name="Picture 3" descr="Logo&#10;&#10;Description automatically generated">
            <a:extLst>
              <a:ext uri="{FF2B5EF4-FFF2-40B4-BE49-F238E27FC236}">
                <a16:creationId xmlns:a16="http://schemas.microsoft.com/office/drawing/2014/main" id="{EE95A179-C947-8CFD-D977-0CAB5DCED331}"/>
              </a:ext>
            </a:extLst>
          </p:cNvPr>
          <p:cNvPicPr>
            <a:picLocks noChangeAspect="1"/>
          </p:cNvPicPr>
          <p:nvPr/>
        </p:nvPicPr>
        <p:blipFill>
          <a:blip r:embed="rId4"/>
          <a:stretch>
            <a:fillRect/>
          </a:stretch>
        </p:blipFill>
        <p:spPr>
          <a:xfrm>
            <a:off x="279550" y="366205"/>
            <a:ext cx="4101173" cy="11180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48" name="Google Shape;148;p10"/>
          <p:cNvSpPr txBox="1">
            <a:spLocks noGrp="1"/>
          </p:cNvSpPr>
          <p:nvPr>
            <p:ph type="body" idx="1"/>
          </p:nvPr>
        </p:nvSpPr>
        <p:spPr>
          <a:xfrm>
            <a:off x="208950" y="1116099"/>
            <a:ext cx="7242600" cy="1893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Students must have (or have access to) a computer with high-speed internet (minimum 1.5Mbs), and a monitor with minimum screen resolution of 1024 X 768. </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SzPts val="1800"/>
              <a:buNone/>
            </a:pP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SzPts val="1800"/>
              <a:buNone/>
            </a:pPr>
            <a:endParaRPr sz="1200">
              <a:latin typeface="Montserrat"/>
              <a:ea typeface="Montserrat"/>
              <a:cs typeface="Montserrat"/>
              <a:sym typeface="Montserrat"/>
            </a:endParaRPr>
          </a:p>
        </p:txBody>
      </p:sp>
      <p:cxnSp>
        <p:nvCxnSpPr>
          <p:cNvPr id="149" name="Google Shape;149;p10"/>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51" name="Google Shape;151;p1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0"/>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10</a:t>
            </a:fld>
            <a:endParaRPr b="1">
              <a:latin typeface="Montserrat"/>
              <a:ea typeface="Montserrat"/>
              <a:cs typeface="Montserrat"/>
              <a:sym typeface="Montserrat"/>
            </a:endParaRPr>
          </a:p>
        </p:txBody>
      </p:sp>
      <p:sp>
        <p:nvSpPr>
          <p:cNvPr id="153" name="Google Shape;153;p10"/>
          <p:cNvSpPr txBox="1"/>
          <p:nvPr/>
        </p:nvSpPr>
        <p:spPr>
          <a:xfrm>
            <a:off x="296350" y="2711750"/>
            <a:ext cx="7130700" cy="67050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400" b="1" i="0" u="none" strike="noStrike" cap="none">
                <a:solidFill>
                  <a:srgbClr val="595959"/>
                </a:solidFill>
                <a:latin typeface="Montserrat"/>
                <a:ea typeface="Montserrat"/>
                <a:cs typeface="Montserrat"/>
                <a:sym typeface="Montserrat"/>
              </a:rPr>
              <a:t>Program Components Include:</a:t>
            </a:r>
            <a:r>
              <a:rPr lang="en-US" sz="1400" b="0" i="0" u="none" strike="noStrike" cap="none">
                <a:solidFill>
                  <a:srgbClr val="000000"/>
                </a:solidFill>
                <a:latin typeface="Montserrat"/>
                <a:ea typeface="Montserrat"/>
                <a:cs typeface="Montserrat"/>
                <a:sym typeface="Montserrat"/>
              </a:rPr>
              <a:t>​</a:t>
            </a:r>
            <a:endParaRPr sz="1400" b="0" i="0" u="none" strike="noStrike" cap="none">
              <a:solidFill>
                <a:srgbClr val="000000"/>
              </a:solidFill>
              <a:latin typeface="Quattrocento Sans"/>
              <a:ea typeface="Quattrocento Sans"/>
              <a:cs typeface="Quattrocento Sans"/>
              <a:sym typeface="Quattrocento Sans"/>
            </a:endParaRPr>
          </a:p>
          <a:p>
            <a:pPr marL="457200" marR="0" lvl="0" indent="-301752" algn="l" rtl="0">
              <a:lnSpc>
                <a:spcPct val="20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Through the Customer’s Eyes </a:t>
            </a:r>
            <a:r>
              <a:rPr lang="en-US" sz="1050" b="0" i="0" u="none" strike="noStrike" cap="none">
                <a:solidFill>
                  <a:srgbClr val="595959"/>
                </a:solidFill>
                <a:latin typeface="Montserrat"/>
                <a:ea typeface="Montserrat"/>
                <a:cs typeface="Montserrat"/>
                <a:sym typeface="Montserrat"/>
              </a:rPr>
              <a:t>(SkillPath)</a:t>
            </a:r>
            <a:endParaRPr sz="1050" b="0" i="0" u="none" strike="noStrike" cap="none">
              <a:solidFill>
                <a:srgbClr val="595959"/>
              </a:solidFill>
              <a:latin typeface="Arial"/>
              <a:ea typeface="Arial"/>
              <a:cs typeface="Arial"/>
              <a:sym typeface="Arial"/>
            </a:endParaRPr>
          </a:p>
          <a:p>
            <a:pPr marL="457200" marR="0" lvl="0" indent="-301752"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Introduction to Human Anatomy &amp; Medical Terminology</a:t>
            </a:r>
            <a:r>
              <a:rPr lang="en-US" sz="1050" b="0" i="0" u="none" strike="noStrike" cap="none">
                <a:solidFill>
                  <a:srgbClr val="595959"/>
                </a:solidFill>
                <a:latin typeface="Montserrat"/>
                <a:ea typeface="Montserrat"/>
                <a:cs typeface="Montserrat"/>
                <a:sym typeface="Montserrat"/>
              </a:rPr>
              <a:t> (MedCerts)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Recorder Video-Based Lecture/Instruction​</a:t>
            </a:r>
            <a:endParaRPr sz="1050" b="0" i="0" u="none" strike="noStrike" cap="none">
              <a:solidFill>
                <a:srgbClr val="595959"/>
              </a:solidFill>
              <a:latin typeface="Arial"/>
              <a:ea typeface="Arial"/>
              <a:cs typeface="Arial"/>
              <a:sym typeface="Arial"/>
            </a:endParaRPr>
          </a:p>
          <a:p>
            <a:pPr marL="457200" marR="0" lvl="0" indent="-301752"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Introduction to Human Anatomy &amp; Medical Terminology: A Course Companion</a:t>
            </a:r>
            <a:r>
              <a:rPr lang="en-US" sz="1050" b="0" i="0" u="none" strike="noStrike" cap="none">
                <a:solidFill>
                  <a:srgbClr val="595959"/>
                </a:solidFill>
                <a:latin typeface="Montserrat"/>
                <a:ea typeface="Montserrat"/>
                <a:cs typeface="Montserrat"/>
                <a:sym typeface="Montserrat"/>
              </a:rPr>
              <a:t> (Reuter, Weiss)​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MedCerts 1</a:t>
            </a:r>
            <a:r>
              <a:rPr lang="en-US" sz="1050" b="0" i="0" u="none" strike="noStrike" cap="none" baseline="30000">
                <a:solidFill>
                  <a:srgbClr val="595959"/>
                </a:solidFill>
                <a:latin typeface="Montserrat"/>
                <a:ea typeface="Montserrat"/>
                <a:cs typeface="Montserrat"/>
                <a:sym typeface="Montserrat"/>
              </a:rPr>
              <a:t>st</a:t>
            </a:r>
            <a:r>
              <a:rPr lang="en-US" sz="1050" b="0" i="0" u="none" strike="noStrike" cap="none">
                <a:solidFill>
                  <a:srgbClr val="595959"/>
                </a:solidFill>
                <a:latin typeface="Montserrat"/>
                <a:ea typeface="Montserrat"/>
                <a:cs typeface="Montserrat"/>
                <a:sym typeface="Montserrat"/>
              </a:rPr>
              <a:t> Edition eText and Workbook</a:t>
            </a:r>
            <a:endParaRPr sz="1050" b="0" i="0" u="none" strike="noStrike" cap="none">
              <a:solidFill>
                <a:srgbClr val="595959"/>
              </a:solidFill>
              <a:latin typeface="Arial"/>
              <a:ea typeface="Arial"/>
              <a:cs typeface="Arial"/>
              <a:sym typeface="Arial"/>
            </a:endParaRPr>
          </a:p>
          <a:p>
            <a:pPr marL="457200" marR="0" lvl="0" indent="-301752" algn="l" rtl="0">
              <a:lnSpc>
                <a:spcPct val="20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A &amp; P with Medical Terms </a:t>
            </a:r>
            <a:r>
              <a:rPr lang="en-US" sz="1050" u="sng">
                <a:solidFill>
                  <a:srgbClr val="595959"/>
                </a:solidFill>
                <a:latin typeface="Montserrat"/>
                <a:ea typeface="Montserrat"/>
                <a:cs typeface="Montserrat"/>
                <a:sym typeface="Montserrat"/>
              </a:rPr>
              <a:t>Flashcards</a:t>
            </a:r>
            <a:r>
              <a:rPr lang="en-US" sz="1050" b="0" i="0" u="none" strike="noStrike" cap="none">
                <a:solidFill>
                  <a:srgbClr val="595959"/>
                </a:solidFill>
                <a:latin typeface="Montserrat"/>
                <a:ea typeface="Montserrat"/>
                <a:cs typeface="Montserrat"/>
                <a:sym typeface="Montserrat"/>
              </a:rPr>
              <a:t> (MedCerts)​</a:t>
            </a:r>
            <a:endParaRPr/>
          </a:p>
          <a:p>
            <a:pPr marL="457200" marR="0" lvl="0" indent="-301752"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Medical Office Procedures and Administration </a:t>
            </a:r>
            <a:r>
              <a:rPr lang="en-US" sz="1050" b="0" i="0" u="none" strike="noStrike" cap="none">
                <a:solidFill>
                  <a:srgbClr val="595959"/>
                </a:solidFill>
                <a:latin typeface="Montserrat"/>
                <a:ea typeface="Montserrat"/>
                <a:cs typeface="Montserrat"/>
                <a:sym typeface="Montserrat"/>
              </a:rPr>
              <a:t>(MedCerts)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Recorded Video-Based Lecture/Instruction</a:t>
            </a:r>
            <a:endParaRPr sz="1050" b="0" i="0" u="none" strike="noStrike" cap="none">
              <a:solidFill>
                <a:srgbClr val="595959"/>
              </a:solidFill>
              <a:latin typeface="Arial"/>
              <a:ea typeface="Arial"/>
              <a:cs typeface="Arial"/>
              <a:sym typeface="Arial"/>
            </a:endParaRPr>
          </a:p>
          <a:p>
            <a:pPr marL="457200" marR="0" lvl="0" indent="-301752"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Kinn’s The Administrative Medical Assistant </a:t>
            </a:r>
            <a:r>
              <a:rPr lang="en-US" sz="1050" b="0" i="0" u="none" strike="noStrike" cap="none">
                <a:solidFill>
                  <a:srgbClr val="595959"/>
                </a:solidFill>
                <a:latin typeface="Montserrat"/>
                <a:ea typeface="Montserrat"/>
                <a:cs typeface="Montserrat"/>
                <a:sym typeface="Montserrat"/>
              </a:rPr>
              <a:t>(Niedzwiecki, Pepper and Weaver) </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Elsevier 14</a:t>
            </a:r>
            <a:r>
              <a:rPr lang="en-US" sz="1050" b="0" i="0" u="none" strike="noStrike" cap="none" baseline="30000">
                <a:solidFill>
                  <a:srgbClr val="595959"/>
                </a:solidFill>
                <a:latin typeface="Montserrat"/>
                <a:ea typeface="Montserrat"/>
                <a:cs typeface="Montserrat"/>
                <a:sym typeface="Montserrat"/>
              </a:rPr>
              <a:t>th</a:t>
            </a:r>
            <a:r>
              <a:rPr lang="en-US" sz="1050" b="0" i="0" u="none" strike="noStrike" cap="none">
                <a:solidFill>
                  <a:srgbClr val="595959"/>
                </a:solidFill>
                <a:latin typeface="Montserrat"/>
                <a:ea typeface="Montserrat"/>
                <a:cs typeface="Montserrat"/>
                <a:sym typeface="Montserrat"/>
              </a:rPr>
              <a:t> Edition eBook (on VitalSource)​</a:t>
            </a:r>
            <a:endParaRPr/>
          </a:p>
          <a:p>
            <a:pPr marL="457200" marR="0" lvl="0" indent="-301752"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Medical Assisting Procedure Videos </a:t>
            </a:r>
            <a:r>
              <a:rPr lang="en-US" sz="1050" b="0" i="0" u="none" strike="noStrike" cap="none">
                <a:solidFill>
                  <a:srgbClr val="595959"/>
                </a:solidFill>
                <a:latin typeface="Montserrat"/>
                <a:ea typeface="Montserrat"/>
                <a:cs typeface="Montserrat"/>
                <a:sym typeface="Montserrat"/>
              </a:rPr>
              <a:t>(Elsevier Copyright 2017)</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Interactive Video</a:t>
            </a:r>
            <a:endParaRPr/>
          </a:p>
          <a:p>
            <a:pPr marL="441198" marR="0" lvl="0" indent="-2857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Storyline Animations </a:t>
            </a:r>
            <a:r>
              <a:rPr lang="en-US" sz="1050" b="0" i="0" u="none" strike="noStrike" cap="none">
                <a:solidFill>
                  <a:srgbClr val="595959"/>
                </a:solidFill>
                <a:latin typeface="Montserrat"/>
                <a:ea typeface="Montserrat"/>
                <a:cs typeface="Montserrat"/>
                <a:sym typeface="Montserrat"/>
              </a:rPr>
              <a:t>(MedCerts)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Skill Presentations and Knowledge Checks</a:t>
            </a:r>
            <a:endParaRPr/>
          </a:p>
          <a:p>
            <a:pPr marL="441198" marR="0" lvl="0" indent="-285750" algn="l" rtl="0">
              <a:lnSpc>
                <a:spcPct val="20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Medical Administrative Assistant 3D Virtual Scenarios </a:t>
            </a:r>
            <a:r>
              <a:rPr lang="en-US" sz="1050" b="0" i="0" u="none" strike="noStrike" cap="none">
                <a:solidFill>
                  <a:srgbClr val="595959"/>
                </a:solidFill>
                <a:latin typeface="Montserrat"/>
                <a:ea typeface="Montserrat"/>
                <a:cs typeface="Montserrat"/>
                <a:sym typeface="Montserrat"/>
              </a:rPr>
              <a:t>(MedCerts)</a:t>
            </a:r>
            <a:endParaRPr/>
          </a:p>
          <a:p>
            <a:pPr marL="441198" marR="0" lvl="0" indent="-2857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Physical Therapy Aide-A Worktext </a:t>
            </a:r>
            <a:r>
              <a:rPr lang="en-US" sz="1050" b="0" i="0" u="none" strike="noStrike" cap="none">
                <a:solidFill>
                  <a:srgbClr val="595959"/>
                </a:solidFill>
                <a:latin typeface="Montserrat"/>
                <a:ea typeface="Montserrat"/>
                <a:cs typeface="Montserrat"/>
                <a:sym typeface="Montserrat"/>
              </a:rPr>
              <a:t>(Cengage 3</a:t>
            </a:r>
            <a:r>
              <a:rPr lang="en-US" sz="1050" b="0" i="0" u="none" strike="noStrike" cap="none" baseline="30000">
                <a:solidFill>
                  <a:srgbClr val="595959"/>
                </a:solidFill>
                <a:latin typeface="Montserrat"/>
                <a:ea typeface="Montserrat"/>
                <a:cs typeface="Montserrat"/>
                <a:sym typeface="Montserrat"/>
              </a:rPr>
              <a:t>rd</a:t>
            </a:r>
            <a:r>
              <a:rPr lang="en-US" sz="1050" b="0" i="0" u="none" strike="noStrike" cap="none">
                <a:solidFill>
                  <a:srgbClr val="595959"/>
                </a:solidFill>
                <a:latin typeface="Montserrat"/>
                <a:ea typeface="Montserrat"/>
                <a:cs typeface="Montserrat"/>
                <a:sym typeface="Montserrat"/>
              </a:rPr>
              <a:t> Edition eBook, Copyright 2009)</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By Roberta C. Weiss</a:t>
            </a:r>
            <a:endParaRPr/>
          </a:p>
          <a:p>
            <a:pPr marL="441198" marR="0" lvl="0" indent="-2857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Physical Therapy </a:t>
            </a:r>
            <a:r>
              <a:rPr lang="en-US" sz="1050" b="0" i="0" u="none" strike="noStrike" cap="none">
                <a:solidFill>
                  <a:srgbClr val="595959"/>
                </a:solidFill>
                <a:latin typeface="Montserrat"/>
                <a:ea typeface="Montserrat"/>
                <a:cs typeface="Montserrat"/>
                <a:sym typeface="Montserrat"/>
              </a:rPr>
              <a:t>(MedCerts)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Recorded Video-Based Lecture/Instruction with 3D Animated Demonstrations</a:t>
            </a:r>
            <a:endParaRPr/>
          </a:p>
          <a:p>
            <a:pPr marL="326898" marR="0" lvl="0" indent="-1714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Physical Therapy lnteractivities </a:t>
            </a:r>
            <a:r>
              <a:rPr lang="en-US" sz="1050" b="0" i="0" u="none" strike="noStrike" cap="none">
                <a:solidFill>
                  <a:srgbClr val="595959"/>
                </a:solidFill>
                <a:latin typeface="Montserrat"/>
                <a:ea typeface="Montserrat"/>
                <a:cs typeface="Montserrat"/>
                <a:sym typeface="Montserrat"/>
              </a:rPr>
              <a:t>(MedCerts) </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3D Environment for Skill Practice</a:t>
            </a:r>
            <a:endParaRPr/>
          </a:p>
          <a:p>
            <a:pPr marL="326898" marR="0" lvl="0" indent="-1714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Physical Therapy Interactive Skill Activities </a:t>
            </a:r>
            <a:r>
              <a:rPr lang="en-US" sz="1050" b="0" i="0" u="none" strike="noStrike" cap="none">
                <a:solidFill>
                  <a:srgbClr val="595959"/>
                </a:solidFill>
                <a:latin typeface="Montserrat"/>
                <a:ea typeface="Montserrat"/>
                <a:cs typeface="Montserrat"/>
                <a:sym typeface="Montserrat"/>
              </a:rPr>
              <a:t>(MedCerts)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Skill Presentations and Knowledge Checks</a:t>
            </a:r>
            <a:endParaRPr/>
          </a:p>
          <a:p>
            <a:pPr marL="326898" marR="0" lvl="0" indent="-171450" algn="l" rtl="0">
              <a:lnSpc>
                <a:spcPct val="150000"/>
              </a:lnSpc>
              <a:spcBef>
                <a:spcPts val="0"/>
              </a:spcBef>
              <a:spcAft>
                <a:spcPts val="0"/>
              </a:spcAft>
              <a:buClr>
                <a:srgbClr val="000000"/>
              </a:buClr>
              <a:buSzPts val="1050"/>
              <a:buFont typeface="Arial"/>
              <a:buChar char="•"/>
            </a:pPr>
            <a:r>
              <a:rPr lang="en-US" sz="1050" b="0" i="0" u="sng" strike="noStrike" cap="none">
                <a:solidFill>
                  <a:srgbClr val="595959"/>
                </a:solidFill>
                <a:latin typeface="Montserrat"/>
                <a:ea typeface="Montserrat"/>
                <a:cs typeface="Montserrat"/>
                <a:sym typeface="Montserrat"/>
              </a:rPr>
              <a:t>Physical Therapy Immersive 3D Environment </a:t>
            </a:r>
            <a:r>
              <a:rPr lang="en-US" sz="1050" b="0" i="0" u="none" strike="noStrike" cap="none">
                <a:solidFill>
                  <a:srgbClr val="595959"/>
                </a:solidFill>
                <a:latin typeface="Montserrat"/>
                <a:ea typeface="Montserrat"/>
                <a:cs typeface="Montserrat"/>
                <a:sym typeface="Montserrat"/>
              </a:rPr>
              <a:t>(MedCerts)</a:t>
            </a:r>
            <a:endParaRPr/>
          </a:p>
          <a:p>
            <a:pPr marL="155448" marR="0" lvl="0" indent="0" algn="l" rtl="0">
              <a:lnSpc>
                <a:spcPct val="150000"/>
              </a:lnSpc>
              <a:spcBef>
                <a:spcPts val="0"/>
              </a:spcBef>
              <a:spcAft>
                <a:spcPts val="0"/>
              </a:spcAft>
              <a:buNone/>
            </a:pPr>
            <a:r>
              <a:rPr lang="en-US" sz="1050" b="0" i="0" u="none" strike="noStrike" cap="none">
                <a:solidFill>
                  <a:srgbClr val="595959"/>
                </a:solidFill>
                <a:latin typeface="Montserrat"/>
                <a:ea typeface="Montserrat"/>
                <a:cs typeface="Montserrat"/>
                <a:sym typeface="Montserrat"/>
              </a:rPr>
              <a:t>Critical Thinking Interactivity</a:t>
            </a:r>
            <a:endParaRPr/>
          </a:p>
        </p:txBody>
      </p:sp>
      <p:pic>
        <p:nvPicPr>
          <p:cNvPr id="3" name="Picture 2" descr="Logo&#10;&#10;Description automatically generated">
            <a:extLst>
              <a:ext uri="{FF2B5EF4-FFF2-40B4-BE49-F238E27FC236}">
                <a16:creationId xmlns:a16="http://schemas.microsoft.com/office/drawing/2014/main" id="{D5794306-5E97-7899-12F4-B2EF635907B8}"/>
              </a:ext>
            </a:extLst>
          </p:cNvPr>
          <p:cNvPicPr>
            <a:picLocks noChangeAspect="1"/>
          </p:cNvPicPr>
          <p:nvPr/>
        </p:nvPicPr>
        <p:blipFill>
          <a:blip r:embed="rId3"/>
          <a:stretch>
            <a:fillRect/>
          </a:stretch>
        </p:blipFill>
        <p:spPr>
          <a:xfrm>
            <a:off x="206225" y="9499379"/>
            <a:ext cx="1635637" cy="4493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59" name="Google Shape;159;p11"/>
          <p:cNvSpPr txBox="1">
            <a:spLocks noGrp="1"/>
          </p:cNvSpPr>
          <p:nvPr>
            <p:ph type="body" idx="1"/>
          </p:nvPr>
        </p:nvSpPr>
        <p:spPr>
          <a:xfrm>
            <a:off x="208950" y="1116088"/>
            <a:ext cx="7242600" cy="8107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solidFill>
                  <a:srgbClr val="595959"/>
                </a:solidFill>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finger agility, and be able to stand for an extended period.</a:t>
            </a:r>
            <a:endParaRPr/>
          </a:p>
          <a:p>
            <a:pPr marL="0" lvl="0" indent="0" algn="l" rtl="0">
              <a:lnSpc>
                <a:spcPct val="150000"/>
              </a:lnSpc>
              <a:spcBef>
                <a:spcPts val="0"/>
              </a:spcBef>
              <a:spcAft>
                <a:spcPts val="0"/>
              </a:spcAft>
              <a:buSzPts val="1800"/>
              <a:buNone/>
            </a:pPr>
            <a:endParaRPr sz="1100">
              <a:solidFill>
                <a:srgbClr val="595959"/>
              </a:solidFill>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solidFill>
                  <a:srgbClr val="595959"/>
                </a:solidFill>
                <a:latin typeface="Montserrat"/>
                <a:ea typeface="Montserrat"/>
                <a:cs typeface="Montserrat"/>
                <a:sym typeface="Montserrat"/>
              </a:rPr>
              <a:t>Moreover, to be eligible to attempt the PTTC exam, students must have graduated from an approved training program (MedCerts is approved), be at least 18 years of age and possess a high school diploma or equivalent. The PTTC examination is offered by the American Medical Certification Association (AMCA) and is recognized nationally.</a:t>
            </a:r>
            <a:endParaRPr sz="1100">
              <a:solidFill>
                <a:srgbClr val="595959"/>
              </a:solidFill>
              <a:latin typeface="Montserrat"/>
              <a:ea typeface="Montserrat"/>
              <a:cs typeface="Montserrat"/>
              <a:sym typeface="Montserrat"/>
            </a:endParaRPr>
          </a:p>
        </p:txBody>
      </p:sp>
      <p:cxnSp>
        <p:nvCxnSpPr>
          <p:cNvPr id="160" name="Google Shape;160;p11"/>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62" name="Google Shape;162;p1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1"/>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8E99C989-1481-AF7F-82BC-ABAD15C943FA}"/>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2"/>
          <p:cNvPicPr preferRelativeResize="0"/>
          <p:nvPr/>
        </p:nvPicPr>
        <p:blipFill rotWithShape="1">
          <a:blip r:embed="rId3">
            <a:alphaModFix/>
          </a:blip>
          <a:srcRect l="32300" t="358" r="16115" b="-357"/>
          <a:stretch/>
        </p:blipFill>
        <p:spPr>
          <a:xfrm>
            <a:off x="0" y="0"/>
            <a:ext cx="7772400" cy="10058400"/>
          </a:xfrm>
          <a:prstGeom prst="rect">
            <a:avLst/>
          </a:prstGeom>
          <a:noFill/>
          <a:ln>
            <a:noFill/>
          </a:ln>
        </p:spPr>
      </p:pic>
      <p:sp>
        <p:nvSpPr>
          <p:cNvPr id="169" name="Google Shape;169;p12"/>
          <p:cNvSpPr/>
          <p:nvPr/>
        </p:nvSpPr>
        <p:spPr>
          <a:xfrm>
            <a:off x="0" y="0"/>
            <a:ext cx="7772400" cy="10094400"/>
          </a:xfrm>
          <a:prstGeom prst="rect">
            <a:avLst/>
          </a:prstGeom>
          <a:solidFill>
            <a:srgbClr val="0069FF">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2"/>
          <p:cNvSpPr txBox="1">
            <a:spLocks noGrp="1"/>
          </p:cNvSpPr>
          <p:nvPr>
            <p:ph type="ctrTitle"/>
          </p:nvPr>
        </p:nvSpPr>
        <p:spPr>
          <a:xfrm>
            <a:off x="244725" y="2409871"/>
            <a:ext cx="7242600" cy="176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600" b="1">
                <a:solidFill>
                  <a:srgbClr val="FFFFFF"/>
                </a:solidFill>
                <a:latin typeface="Montserrat"/>
                <a:ea typeface="Montserrat"/>
                <a:cs typeface="Montserrat"/>
                <a:sym typeface="Montserrat"/>
              </a:rPr>
              <a:t>Physical Therapy Aide and Administration Specialist Courses</a:t>
            </a:r>
            <a:endParaRPr sz="4600" b="1">
              <a:solidFill>
                <a:srgbClr val="FFFFFF"/>
              </a:solidFill>
              <a:latin typeface="Montserrat"/>
              <a:ea typeface="Montserrat"/>
              <a:cs typeface="Montserrat"/>
              <a:sym typeface="Montserrat"/>
            </a:endParaRPr>
          </a:p>
        </p:txBody>
      </p:sp>
      <p:pic>
        <p:nvPicPr>
          <p:cNvPr id="3" name="Picture 3" descr="Logo&#10;&#10;Description automatically generated">
            <a:extLst>
              <a:ext uri="{FF2B5EF4-FFF2-40B4-BE49-F238E27FC236}">
                <a16:creationId xmlns:a16="http://schemas.microsoft.com/office/drawing/2014/main" id="{E19FC0A4-A805-4091-BF2E-0471BFFD37B6}"/>
              </a:ext>
            </a:extLst>
          </p:cNvPr>
          <p:cNvPicPr>
            <a:picLocks noChangeAspect="1"/>
          </p:cNvPicPr>
          <p:nvPr/>
        </p:nvPicPr>
        <p:blipFill>
          <a:blip r:embed="rId4"/>
          <a:stretch>
            <a:fillRect/>
          </a:stretch>
        </p:blipFill>
        <p:spPr>
          <a:xfrm>
            <a:off x="242888" y="9325327"/>
            <a:ext cx="1983929" cy="5409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3" name="Picture 2" descr="Logo&#10;&#10;Description automatically generated">
            <a:extLst>
              <a:ext uri="{FF2B5EF4-FFF2-40B4-BE49-F238E27FC236}">
                <a16:creationId xmlns:a16="http://schemas.microsoft.com/office/drawing/2014/main" id="{5CC7BAF3-2FD5-CAFC-2A0E-9A4BB4CB5CFA}"/>
              </a:ext>
            </a:extLst>
          </p:cNvPr>
          <p:cNvPicPr>
            <a:picLocks noChangeAspect="1"/>
          </p:cNvPicPr>
          <p:nvPr/>
        </p:nvPicPr>
        <p:blipFill>
          <a:blip r:embed="rId3"/>
          <a:stretch>
            <a:fillRect/>
          </a:stretch>
        </p:blipFill>
        <p:spPr>
          <a:xfrm>
            <a:off x="151232" y="9572664"/>
            <a:ext cx="1635637" cy="449315"/>
          </a:xfrm>
          <a:prstGeom prst="rect">
            <a:avLst/>
          </a:prstGeom>
        </p:spPr>
      </p:pic>
    </p:spTree>
    <p:extLst>
      <p:ext uri="{BB962C8B-B14F-4D97-AF65-F5344CB8AC3E}">
        <p14:creationId xmlns:p14="http://schemas.microsoft.com/office/powerpoint/2010/main" val="58756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208950" y="6645024"/>
            <a:ext cx="7298700" cy="2101409"/>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4"/>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89" name="Google Shape;189;p14"/>
          <p:cNvSpPr txBox="1">
            <a:spLocks noGrp="1"/>
          </p:cNvSpPr>
          <p:nvPr>
            <p:ph type="body" idx="1"/>
          </p:nvPr>
        </p:nvSpPr>
        <p:spPr>
          <a:xfrm>
            <a:off x="208950" y="1412725"/>
            <a:ext cx="7242600" cy="7810800"/>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SzPts val="1800"/>
              <a:buNone/>
            </a:pPr>
            <a:r>
              <a:rPr lang="en-US"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90" name="Google Shape;190;p14"/>
          <p:cNvCxnSpPr/>
          <p:nvPr/>
        </p:nvCxnSpPr>
        <p:spPr>
          <a:xfrm>
            <a:off x="320850" y="1412725"/>
            <a:ext cx="7130700" cy="0"/>
          </a:xfrm>
          <a:prstGeom prst="straightConnector1">
            <a:avLst/>
          </a:prstGeom>
          <a:noFill/>
          <a:ln w="28575" cap="flat" cmpd="sng">
            <a:solidFill>
              <a:srgbClr val="0069FF"/>
            </a:solidFill>
            <a:prstDash val="solid"/>
            <a:round/>
            <a:headEnd type="none" w="sm" len="sm"/>
            <a:tailEnd type="none" w="sm" len="sm"/>
          </a:ln>
        </p:spPr>
      </p:cxnSp>
      <p:sp>
        <p:nvSpPr>
          <p:cNvPr id="192" name="Google Shape;192;p1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4"/>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14</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B2A955A5-D543-73D2-B3E8-0AB357A0DB69}"/>
              </a:ext>
            </a:extLst>
          </p:cNvPr>
          <p:cNvPicPr>
            <a:picLocks noChangeAspect="1"/>
          </p:cNvPicPr>
          <p:nvPr/>
        </p:nvPicPr>
        <p:blipFill>
          <a:blip r:embed="rId3"/>
          <a:stretch>
            <a:fillRect/>
          </a:stretch>
        </p:blipFill>
        <p:spPr>
          <a:xfrm>
            <a:off x="151232" y="9572664"/>
            <a:ext cx="1635637" cy="4493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p:nvPr/>
        </p:nvSpPr>
        <p:spPr>
          <a:xfrm>
            <a:off x="208950" y="6901299"/>
            <a:ext cx="7130700" cy="2202939"/>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5"/>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HI-1011: Medical Office Procedures and Administration</a:t>
            </a:r>
            <a:endParaRPr b="1">
              <a:latin typeface="Montserrat"/>
              <a:ea typeface="Montserrat"/>
              <a:cs typeface="Montserrat"/>
              <a:sym typeface="Montserrat"/>
            </a:endParaRPr>
          </a:p>
        </p:txBody>
      </p:sp>
      <p:sp>
        <p:nvSpPr>
          <p:cNvPr id="200" name="Google Shape;200;p15"/>
          <p:cNvSpPr txBox="1">
            <a:spLocks noGrp="1"/>
          </p:cNvSpPr>
          <p:nvPr>
            <p:ph type="body" idx="1"/>
          </p:nvPr>
        </p:nvSpPr>
        <p:spPr>
          <a:xfrm>
            <a:off x="208950" y="1412724"/>
            <a:ext cx="7242600" cy="7589701"/>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SzPts val="1800"/>
              <a:buNone/>
            </a:pPr>
            <a:r>
              <a:rPr lang="en-US" sz="1100">
                <a:latin typeface="Montserrat"/>
                <a:ea typeface="Montserrat"/>
                <a:cs typeface="Montserrat"/>
                <a:sym typeface="Montserrat"/>
              </a:rPr>
              <a:t>This course will introduce the student to the healthcare industry, its environment along with the day to day skill sets and knowledge required to fulfill a position as a Medical Administrative Assistant. Video-based lessons include Professional Behavior, Medicine and the Law, HIPAA and HITECH Regulations, Ethics, Communication and Interpersonal Skills, Patient Education, Written Communication and Correspondence, Telephone Techniques and Etiquette, Appointment Scheduling, Daily Operations, Patient Intake and Processing, Technology in the Medical Office, Managing Medical Records, Health Information Management, Health Insurance Basics, Basics of Coding, Medical Reimbursement Basics, Patient Accounts and Collections, Accounting and Bookkeeping, and Banking Services and Procedures.</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 In this course, students are exposed to a variety of eLearning modules that allow for hands-on interaction with the screen for an engaging introduction to the Medical Front Office. With the use of a 3D virtual environment, students experience various interactions and conversations between patients and the Medical Administrative Assistant. Each scenario represents a real-life interaction that will teach valuable skills for engaging with patients. Additional scenarios provide a unique look at performing specific office functions in a healthcare environment. In addition to video-based instruction and simulation, a variety of other learning methods are utilized to keep the student engaged, entertained, and inspired throughout their training. </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Be able to follow HIPAA &amp; HITECH Compliance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Understand the different kinds of insurances and plans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Learn how to perform Medical Front Office Procedures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Learn the process of scheduling patients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Understand how to provide patient education</a:t>
            </a:r>
            <a:endParaRPr sz="1100">
              <a:latin typeface="Montserrat"/>
              <a:ea typeface="Montserrat"/>
              <a:cs typeface="Montserrat"/>
              <a:sym typeface="Montserrat"/>
            </a:endParaRPr>
          </a:p>
        </p:txBody>
      </p:sp>
      <p:cxnSp>
        <p:nvCxnSpPr>
          <p:cNvPr id="201" name="Google Shape;201;p15"/>
          <p:cNvCxnSpPr/>
          <p:nvPr/>
        </p:nvCxnSpPr>
        <p:spPr>
          <a:xfrm>
            <a:off x="320850" y="1438175"/>
            <a:ext cx="7130700" cy="0"/>
          </a:xfrm>
          <a:prstGeom prst="straightConnector1">
            <a:avLst/>
          </a:prstGeom>
          <a:noFill/>
          <a:ln w="28575" cap="flat" cmpd="sng">
            <a:solidFill>
              <a:srgbClr val="0069FF"/>
            </a:solidFill>
            <a:prstDash val="solid"/>
            <a:round/>
            <a:headEnd type="none" w="sm" len="sm"/>
            <a:tailEnd type="none" w="sm" len="sm"/>
          </a:ln>
        </p:spPr>
      </p:cxnSp>
      <p:sp>
        <p:nvSpPr>
          <p:cNvPr id="203" name="Google Shape;203;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5"/>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15</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62AB5498-B780-1C25-07C6-526FC269E6BB}"/>
              </a:ext>
            </a:extLst>
          </p:cNvPr>
          <p:cNvPicPr>
            <a:picLocks noChangeAspect="1"/>
          </p:cNvPicPr>
          <p:nvPr/>
        </p:nvPicPr>
        <p:blipFill>
          <a:blip r:embed="rId3"/>
          <a:stretch>
            <a:fillRect/>
          </a:stretch>
        </p:blipFill>
        <p:spPr>
          <a:xfrm>
            <a:off x="151232" y="9496077"/>
            <a:ext cx="1635637" cy="4493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p:nvPr/>
        </p:nvSpPr>
        <p:spPr>
          <a:xfrm>
            <a:off x="290135" y="5714050"/>
            <a:ext cx="7242600" cy="33885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6"/>
          <p:cNvSpPr txBox="1">
            <a:spLocks noGrp="1"/>
          </p:cNvSpPr>
          <p:nvPr>
            <p:ph type="body" idx="1"/>
          </p:nvPr>
        </p:nvSpPr>
        <p:spPr>
          <a:xfrm>
            <a:off x="320850" y="955850"/>
            <a:ext cx="7242600" cy="5709993"/>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SzPts val="1800"/>
              <a:buNone/>
            </a:pPr>
            <a:r>
              <a:rPr lang="en-US" sz="1100">
                <a:latin typeface="Montserrat"/>
                <a:ea typeface="Montserrat"/>
                <a:cs typeface="Montserrat"/>
                <a:sym typeface="Montserrat"/>
              </a:rPr>
              <a:t>Fundamentals of Physical Therapy is a comprehensive course with insight and focus on assisting the physical therapist and physical therapy assistant with patient care and preparation in a healthcare setting. The course provides foundational knowledge required of an allied healthcare professional. Video-based lessons include fundamentals of physical therapy as it relates to the role of the physical therapy aide/technician as a member of the physical medicine/rehabilitative team. Emphasis is placed on infection control and safety, vital signs, patient preparation and transfers, ambulation support, and gait training. Topics related to physical therapy treatment, range-of-motion exercise, and various agents and modalities are also addressed.</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includes 3D animated demonstrations and provides foundational knowledge, a variety of other learning methods are utilized for engagement, entertainment, and inspiration throughout training. These include interactive skill activities, game-based learning, and an immersive environment for demonstration and hands-on interaction providing the student opportunities to practice key skills required of the successful physical therapy aide/technician.</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Accumulate Physical Therapy Aide/Technician knowledge and clerical and clinical skills to become an essential member of the physical medicine/rehabilitative team</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Recognize the responsibility of professional communication and customer service in patient care</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Discuss the patient assistance role of the Physical Therapy Aide/Technician to restore strength using various modalities, therapeutic exercise, treatment, and procedures under the direction of the licensed physical therapist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Apply infection control and environmental safety with patient preparation and treatment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Describe the steps to turn, transfer, and position patients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Differentiate between ambulation and gait in reference to assisting and guarding the patient</a:t>
            </a:r>
            <a:endParaRPr/>
          </a:p>
          <a:p>
            <a:pPr marL="457200" lvl="0" indent="-228600" algn="l" rtl="0">
              <a:lnSpc>
                <a:spcPct val="150000"/>
              </a:lnSpc>
              <a:spcBef>
                <a:spcPts val="1200"/>
              </a:spcBef>
              <a:spcAft>
                <a:spcPts val="0"/>
              </a:spcAft>
              <a:buSzPts val="1100"/>
              <a:buFont typeface="Montserrat"/>
              <a:buNone/>
            </a:pPr>
            <a:endParaRPr sz="1100">
              <a:latin typeface="Montserrat"/>
              <a:ea typeface="Montserrat"/>
              <a:cs typeface="Montserrat"/>
              <a:sym typeface="Montserrat"/>
            </a:endParaRPr>
          </a:p>
        </p:txBody>
      </p:sp>
      <p:sp>
        <p:nvSpPr>
          <p:cNvPr id="211" name="Google Shape;211;p16"/>
          <p:cNvSpPr txBox="1">
            <a:spLocks noGrp="1"/>
          </p:cNvSpPr>
          <p:nvPr>
            <p:ph type="title"/>
          </p:nvPr>
        </p:nvSpPr>
        <p:spPr>
          <a:xfrm>
            <a:off x="264900" y="242876"/>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latin typeface="Montserrat"/>
                <a:ea typeface="Montserrat"/>
                <a:cs typeface="Montserrat"/>
                <a:sym typeface="Montserrat"/>
              </a:rPr>
              <a:t>HI-6013:</a:t>
            </a:r>
            <a:r>
              <a:rPr lang="en-US" b="1">
                <a:latin typeface="Montserrat"/>
                <a:ea typeface="Montserrat"/>
                <a:cs typeface="Montserrat"/>
                <a:sym typeface="Montserrat"/>
              </a:rPr>
              <a:t> </a:t>
            </a:r>
            <a:r>
              <a:rPr lang="en-US" sz="2400" b="1">
                <a:latin typeface="Montserrat"/>
                <a:ea typeface="Montserrat"/>
                <a:cs typeface="Montserrat"/>
                <a:sym typeface="Montserrat"/>
              </a:rPr>
              <a:t>Fundamentals of Physical Therapy</a:t>
            </a:r>
            <a:endParaRPr b="1">
              <a:latin typeface="Montserrat"/>
              <a:ea typeface="Montserrat"/>
              <a:cs typeface="Montserrat"/>
              <a:sym typeface="Montserrat"/>
            </a:endParaRPr>
          </a:p>
        </p:txBody>
      </p:sp>
      <p:cxnSp>
        <p:nvCxnSpPr>
          <p:cNvPr id="212" name="Google Shape;212;p16"/>
          <p:cNvCxnSpPr/>
          <p:nvPr/>
        </p:nvCxnSpPr>
        <p:spPr>
          <a:xfrm>
            <a:off x="296350" y="1003602"/>
            <a:ext cx="7130700" cy="0"/>
          </a:xfrm>
          <a:prstGeom prst="straightConnector1">
            <a:avLst/>
          </a:prstGeom>
          <a:noFill/>
          <a:ln w="28575" cap="flat" cmpd="sng">
            <a:solidFill>
              <a:srgbClr val="0069FF"/>
            </a:solidFill>
            <a:prstDash val="solid"/>
            <a:round/>
            <a:headEnd type="none" w="sm" len="sm"/>
            <a:tailEnd type="none" w="sm" len="sm"/>
          </a:ln>
        </p:spPr>
      </p:cxnSp>
      <p:sp>
        <p:nvSpPr>
          <p:cNvPr id="214" name="Google Shape;214;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6"/>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16</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51BA1713-2EE3-F2D6-E70C-495D8E987096}"/>
              </a:ext>
            </a:extLst>
          </p:cNvPr>
          <p:cNvPicPr>
            <a:picLocks noChangeAspect="1"/>
          </p:cNvPicPr>
          <p:nvPr/>
        </p:nvPicPr>
        <p:blipFill>
          <a:blip r:embed="rId3"/>
          <a:stretch>
            <a:fillRect/>
          </a:stretch>
        </p:blipFill>
        <p:spPr>
          <a:xfrm>
            <a:off x="117180" y="9496077"/>
            <a:ext cx="1635637" cy="449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7"/>
          <p:cNvPicPr preferRelativeResize="0"/>
          <p:nvPr/>
        </p:nvPicPr>
        <p:blipFill rotWithShape="1">
          <a:blip r:embed="rId3">
            <a:alphaModFix/>
          </a:blip>
          <a:srcRect t="4553" b="4545"/>
          <a:stretch/>
        </p:blipFill>
        <p:spPr>
          <a:xfrm>
            <a:off x="0" y="0"/>
            <a:ext cx="7772397" cy="10058403"/>
          </a:xfrm>
          <a:prstGeom prst="rect">
            <a:avLst/>
          </a:prstGeom>
          <a:noFill/>
          <a:ln>
            <a:noFill/>
          </a:ln>
        </p:spPr>
      </p:pic>
      <p:sp>
        <p:nvSpPr>
          <p:cNvPr id="221" name="Google Shape;221;p17"/>
          <p:cNvSpPr/>
          <p:nvPr/>
        </p:nvSpPr>
        <p:spPr>
          <a:xfrm>
            <a:off x="-75" y="-35925"/>
            <a:ext cx="7772400" cy="10094400"/>
          </a:xfrm>
          <a:prstGeom prst="rect">
            <a:avLst/>
          </a:prstGeom>
          <a:solidFill>
            <a:srgbClr val="0069FF">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7"/>
          <p:cNvSpPr txBox="1">
            <a:spLocks noGrp="1"/>
          </p:cNvSpPr>
          <p:nvPr>
            <p:ph type="ctrTitle"/>
          </p:nvPr>
        </p:nvSpPr>
        <p:spPr>
          <a:xfrm>
            <a:off x="244725" y="2409871"/>
            <a:ext cx="7242600" cy="176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3" descr="Logo&#10;&#10;Description automatically generated">
            <a:extLst>
              <a:ext uri="{FF2B5EF4-FFF2-40B4-BE49-F238E27FC236}">
                <a16:creationId xmlns:a16="http://schemas.microsoft.com/office/drawing/2014/main" id="{10DD9D65-97D5-BED9-B425-D012278D43F9}"/>
              </a:ext>
            </a:extLst>
          </p:cNvPr>
          <p:cNvPicPr>
            <a:picLocks noChangeAspect="1"/>
          </p:cNvPicPr>
          <p:nvPr/>
        </p:nvPicPr>
        <p:blipFill>
          <a:blip r:embed="rId4"/>
          <a:stretch>
            <a:fillRect/>
          </a:stretch>
        </p:blipFill>
        <p:spPr>
          <a:xfrm>
            <a:off x="242888" y="9325327"/>
            <a:ext cx="1983929" cy="5409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208950" y="349125"/>
            <a:ext cx="74592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b="1">
                <a:latin typeface="Montserrat"/>
                <a:ea typeface="Montserrat"/>
                <a:cs typeface="Montserrat"/>
                <a:sym typeface="Montserrat"/>
              </a:rPr>
              <a:t>Physical Therapy Technician Certification (PTTC)</a:t>
            </a:r>
            <a:endParaRPr sz="2500" b="1">
              <a:latin typeface="Montserrat"/>
              <a:ea typeface="Montserrat"/>
              <a:cs typeface="Montserrat"/>
              <a:sym typeface="Montserrat"/>
            </a:endParaRPr>
          </a:p>
        </p:txBody>
      </p:sp>
      <p:sp>
        <p:nvSpPr>
          <p:cNvPr id="229" name="Google Shape;229;p18"/>
          <p:cNvSpPr txBox="1">
            <a:spLocks noGrp="1"/>
          </p:cNvSpPr>
          <p:nvPr>
            <p:ph type="body" idx="1"/>
          </p:nvPr>
        </p:nvSpPr>
        <p:spPr>
          <a:xfrm>
            <a:off x="208950" y="1412670"/>
            <a:ext cx="7242600" cy="5342369"/>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 Physical Therapy Technician/Aide is someone who assists individuals to regain the full function of their bodies via various types of exercise. </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As a certified Physical Therapy Technician,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Clean, organize, and disinfect equipment after treatment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Offer general assistance to patients during exercise or therapeutic treatments, under the direction of the physical therapist or physical therapy assistant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Record details about treatments and the equipment used for patient records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Compile data on patient responses and progress for patient records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Transport patients to and from the treatment areas using wheelchairs or by providing support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Assist patients when dressing or undressing</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Assist patients when putting on or removing supportive devices, such as braces, slings, and splints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Secure patients to therapy equipment</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Coordinate the schedules of multiple physical therapists and physical therapy assistants if working in larger offices or hospital units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Take inventory and order and organize supplies</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Ensure physical therapy equipment is in good working order and arrange for repair or maintenance of equipment as necessary</a:t>
            </a:r>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Assist patients being fitted for orthopedic and supportive devices</a:t>
            </a:r>
            <a:endParaRPr/>
          </a:p>
          <a:p>
            <a:pPr marL="457200" lvl="0" indent="-228600" algn="l" rtl="0">
              <a:lnSpc>
                <a:spcPct val="150000"/>
              </a:lnSpc>
              <a:spcBef>
                <a:spcPts val="0"/>
              </a:spcBef>
              <a:spcAft>
                <a:spcPts val="0"/>
              </a:spcAft>
              <a:buSzPts val="1100"/>
              <a:buFont typeface="Montserrat"/>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grpSp>
        <p:nvGrpSpPr>
          <p:cNvPr id="230" name="Google Shape;230;p18"/>
          <p:cNvGrpSpPr/>
          <p:nvPr/>
        </p:nvGrpSpPr>
        <p:grpSpPr>
          <a:xfrm>
            <a:off x="288824" y="7035256"/>
            <a:ext cx="4640985" cy="2394736"/>
            <a:chOff x="260450" y="3283975"/>
            <a:chExt cx="3393900" cy="5946700"/>
          </a:xfrm>
        </p:grpSpPr>
        <p:sp>
          <p:nvSpPr>
            <p:cNvPr id="231" name="Google Shape;231;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33" name="Google Shape;233;p18"/>
          <p:cNvCxnSpPr/>
          <p:nvPr/>
        </p:nvCxnSpPr>
        <p:spPr>
          <a:xfrm>
            <a:off x="320850" y="1297225"/>
            <a:ext cx="7130700" cy="0"/>
          </a:xfrm>
          <a:prstGeom prst="straightConnector1">
            <a:avLst/>
          </a:prstGeom>
          <a:noFill/>
          <a:ln w="28575" cap="flat" cmpd="sng">
            <a:solidFill>
              <a:srgbClr val="0069FF"/>
            </a:solidFill>
            <a:prstDash val="solid"/>
            <a:round/>
            <a:headEnd type="none" w="sm" len="sm"/>
            <a:tailEnd type="none" w="sm" len="sm"/>
          </a:ln>
        </p:spPr>
      </p:cxnSp>
      <p:sp>
        <p:nvSpPr>
          <p:cNvPr id="235" name="Google Shape;235;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8"/>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18</a:t>
            </a:fld>
            <a:endParaRPr b="1">
              <a:latin typeface="Montserrat"/>
              <a:ea typeface="Montserrat"/>
              <a:cs typeface="Montserrat"/>
              <a:sym typeface="Montserrat"/>
            </a:endParaRPr>
          </a:p>
        </p:txBody>
      </p:sp>
      <p:sp>
        <p:nvSpPr>
          <p:cNvPr id="237" name="Google Shape;237;p18"/>
          <p:cNvSpPr txBox="1"/>
          <p:nvPr/>
        </p:nvSpPr>
        <p:spPr>
          <a:xfrm>
            <a:off x="394525" y="7032722"/>
            <a:ext cx="4423428" cy="2336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a:solidFill>
                  <a:srgbClr val="000000"/>
                </a:solidFill>
                <a:latin typeface="Montserrat"/>
                <a:ea typeface="Montserrat"/>
                <a:cs typeface="Montserrat"/>
                <a:sym typeface="Montserrat"/>
              </a:rPr>
              <a:t>PTTC Certification Exam Details:</a:t>
            </a:r>
            <a:endParaRPr sz="1400" b="1"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Issuing Authority: </a:t>
            </a:r>
            <a:r>
              <a:rPr lang="en-US" sz="1100" b="0" i="0" u="none" strike="noStrike" cap="none">
                <a:solidFill>
                  <a:srgbClr val="000000"/>
                </a:solidFill>
                <a:latin typeface="Montserrat"/>
                <a:ea typeface="Montserrat"/>
                <a:cs typeface="Montserrat"/>
                <a:sym typeface="Montserrat"/>
              </a:rPr>
              <a:t>AMCA</a:t>
            </a:r>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Number of Questions:</a:t>
            </a:r>
            <a:r>
              <a:rPr lang="en-US" sz="1100" b="0" i="0" u="none" strike="noStrike" cap="none">
                <a:solidFill>
                  <a:srgbClr val="000000"/>
                </a:solidFill>
                <a:latin typeface="Montserrat"/>
                <a:ea typeface="Montserrat"/>
                <a:cs typeface="Montserrat"/>
                <a:sym typeface="Montserrat"/>
              </a:rPr>
              <a:t> 100 Questions</a:t>
            </a:r>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Exam Time: </a:t>
            </a:r>
            <a:r>
              <a:rPr lang="en-US" sz="1100" b="0" i="0" u="none" strike="noStrike" cap="none">
                <a:solidFill>
                  <a:srgbClr val="000000"/>
                </a:solidFill>
                <a:latin typeface="Montserrat"/>
                <a:ea typeface="Montserrat"/>
                <a:cs typeface="Montserrat"/>
                <a:sym typeface="Montserrat"/>
              </a:rPr>
              <a:t>2 hours</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Minimum Passing Score:</a:t>
            </a:r>
            <a:r>
              <a:rPr lang="en-US" sz="1100" b="0" i="0" u="none" strike="noStrike" cap="none">
                <a:solidFill>
                  <a:srgbClr val="000000"/>
                </a:solidFill>
                <a:latin typeface="Montserrat"/>
                <a:ea typeface="Montserrat"/>
                <a:cs typeface="Montserrat"/>
                <a:sym typeface="Montserrat"/>
              </a:rPr>
              <a:t> 70%</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Exam Type: </a:t>
            </a:r>
            <a:r>
              <a:rPr lang="en-US" sz="1100" b="0" i="0" u="none" strike="noStrike" cap="none">
                <a:solidFill>
                  <a:srgbClr val="000000"/>
                </a:solidFill>
                <a:latin typeface="Montserrat"/>
                <a:ea typeface="Montserrat"/>
                <a:cs typeface="Montserrat"/>
                <a:sym typeface="Montserrat"/>
              </a:rPr>
              <a:t>Computer-based</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Testing Site:</a:t>
            </a:r>
            <a:r>
              <a:rPr lang="en-US" sz="1100" b="0" i="0" u="none" strike="noStrike" cap="none">
                <a:solidFill>
                  <a:srgbClr val="000000"/>
                </a:solidFill>
                <a:latin typeface="Montserrat"/>
                <a:ea typeface="Montserrat"/>
                <a:cs typeface="Montserrat"/>
                <a:sym typeface="Montserrat"/>
              </a:rPr>
              <a:t> Online with Proctor</a:t>
            </a:r>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Renewal Due: </a:t>
            </a:r>
            <a:r>
              <a:rPr lang="en-US" sz="1100" b="0" i="0" u="none" strike="noStrike" cap="none">
                <a:solidFill>
                  <a:srgbClr val="000000"/>
                </a:solidFill>
                <a:latin typeface="Montserrat"/>
                <a:ea typeface="Montserrat"/>
                <a:cs typeface="Montserrat"/>
                <a:sym typeface="Montserrat"/>
              </a:rPr>
              <a:t>2 Years (10 CE credits required every 2 years)</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AEE10439-CE2B-1AD1-D46A-9D54EF28F10B}"/>
              </a:ext>
            </a:extLst>
          </p:cNvPr>
          <p:cNvPicPr>
            <a:picLocks noChangeAspect="1"/>
          </p:cNvPicPr>
          <p:nvPr/>
        </p:nvPicPr>
        <p:blipFill>
          <a:blip r:embed="rId3"/>
          <a:stretch>
            <a:fillRect/>
          </a:stretch>
        </p:blipFill>
        <p:spPr>
          <a:xfrm>
            <a:off x="117180" y="9496077"/>
            <a:ext cx="1635637" cy="4493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208950" y="349125"/>
            <a:ext cx="74592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b="1">
                <a:latin typeface="Montserrat"/>
                <a:ea typeface="Montserrat"/>
                <a:cs typeface="Montserrat"/>
                <a:sym typeface="Montserrat"/>
              </a:rPr>
              <a:t>Medical Administrative Assistant Certification (CMAA)</a:t>
            </a:r>
            <a:endParaRPr sz="2500" b="1">
              <a:latin typeface="Montserrat"/>
              <a:ea typeface="Montserrat"/>
              <a:cs typeface="Montserrat"/>
              <a:sym typeface="Montserrat"/>
            </a:endParaRPr>
          </a:p>
        </p:txBody>
      </p:sp>
      <p:sp>
        <p:nvSpPr>
          <p:cNvPr id="243" name="Google Shape;243;p19"/>
          <p:cNvSpPr txBox="1">
            <a:spLocks noGrp="1"/>
          </p:cNvSpPr>
          <p:nvPr>
            <p:ph type="body" idx="1"/>
          </p:nvPr>
        </p:nvSpPr>
        <p:spPr>
          <a:xfrm>
            <a:off x="208950" y="1392321"/>
            <a:ext cx="7242600" cy="5834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Also referred to as Medical Office Secretary or Medical Office Assistant, the Certified Medical Administrative Assistant (CMAA) will perform routine administrative tasks to help keep the physicians’ offices and clinics running efficiently.</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As a CMAA,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Review and answer practice correspondence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Operate computer systems or other types of technology to accomplish office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Answer calls, schedule appointments, greet patients, and maintain files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Update and maintain patient and other practice-specific information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Working in the electronic health record (EHR)</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Coordinate collection and preparation of operating reports such as time and attendance</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Benefits to obtaining a Medical Administrative Assistant Certification may include: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More job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An increased pay scale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US" sz="1100">
                <a:latin typeface="Montserrat"/>
                <a:ea typeface="Montserrat"/>
                <a:cs typeface="Montserrat"/>
                <a:sym typeface="Montserrat"/>
              </a:rPr>
              <a:t>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grpSp>
        <p:nvGrpSpPr>
          <p:cNvPr id="244" name="Google Shape;244;p19"/>
          <p:cNvGrpSpPr/>
          <p:nvPr/>
        </p:nvGrpSpPr>
        <p:grpSpPr>
          <a:xfrm>
            <a:off x="288825" y="7035256"/>
            <a:ext cx="3393900" cy="2394736"/>
            <a:chOff x="260450" y="3283975"/>
            <a:chExt cx="3393900" cy="5946700"/>
          </a:xfrm>
        </p:grpSpPr>
        <p:sp>
          <p:nvSpPr>
            <p:cNvPr id="245" name="Google Shape;245;p19"/>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9"/>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47" name="Google Shape;247;p19"/>
          <p:cNvCxnSpPr/>
          <p:nvPr/>
        </p:nvCxnSpPr>
        <p:spPr>
          <a:xfrm>
            <a:off x="320850" y="1297225"/>
            <a:ext cx="7130700" cy="0"/>
          </a:xfrm>
          <a:prstGeom prst="straightConnector1">
            <a:avLst/>
          </a:prstGeom>
          <a:noFill/>
          <a:ln w="28575" cap="flat" cmpd="sng">
            <a:solidFill>
              <a:srgbClr val="0069FF"/>
            </a:solidFill>
            <a:prstDash val="solid"/>
            <a:round/>
            <a:headEnd type="none" w="sm" len="sm"/>
            <a:tailEnd type="none" w="sm" len="sm"/>
          </a:ln>
        </p:spPr>
      </p:cxnSp>
      <p:sp>
        <p:nvSpPr>
          <p:cNvPr id="249" name="Google Shape;249;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19</a:t>
            </a:fld>
            <a:endParaRPr b="1">
              <a:latin typeface="Montserrat"/>
              <a:ea typeface="Montserrat"/>
              <a:cs typeface="Montserrat"/>
              <a:sym typeface="Montserrat"/>
            </a:endParaRPr>
          </a:p>
        </p:txBody>
      </p:sp>
      <p:sp>
        <p:nvSpPr>
          <p:cNvPr id="251" name="Google Shape;251;p19"/>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1" i="0" u="none" strike="noStrike" cap="none">
                <a:solidFill>
                  <a:srgbClr val="000000"/>
                </a:solidFill>
                <a:latin typeface="Montserrat"/>
                <a:ea typeface="Montserrat"/>
                <a:cs typeface="Montserrat"/>
                <a:sym typeface="Montserrat"/>
              </a:rPr>
              <a:t>CMAA Certification Exam Details:</a:t>
            </a:r>
            <a:endParaRPr sz="1400" b="1"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Number of Questions:</a:t>
            </a:r>
            <a:r>
              <a:rPr lang="en-US" sz="1100" b="0" i="0" u="none" strike="noStrike" cap="none">
                <a:solidFill>
                  <a:srgbClr val="000000"/>
                </a:solidFill>
                <a:latin typeface="Montserrat"/>
                <a:ea typeface="Montserrat"/>
                <a:cs typeface="Montserrat"/>
                <a:sym typeface="Montserrat"/>
              </a:rPr>
              <a:t> 110 Questions, 20 pretest questions</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Exam Time: </a:t>
            </a:r>
            <a:r>
              <a:rPr lang="en-US" sz="1100" b="0" i="0" u="none" strike="noStrike" cap="none">
                <a:solidFill>
                  <a:srgbClr val="000000"/>
                </a:solidFill>
                <a:latin typeface="Montserrat"/>
                <a:ea typeface="Montserrat"/>
                <a:cs typeface="Montserrat"/>
                <a:sym typeface="Montserrat"/>
              </a:rPr>
              <a:t>2 hours, 10 minutes</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Passing Score:</a:t>
            </a:r>
            <a:r>
              <a:rPr lang="en-US" sz="1100" b="0" i="0" u="none" strike="noStrike" cap="none">
                <a:solidFill>
                  <a:srgbClr val="000000"/>
                </a:solidFill>
                <a:latin typeface="Montserrat"/>
                <a:ea typeface="Montserrat"/>
                <a:cs typeface="Montserrat"/>
                <a:sym typeface="Montserrat"/>
              </a:rPr>
              <a:t> 390/500</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NHA National Pass Rate</a:t>
            </a:r>
            <a:r>
              <a:rPr lang="en-US" sz="1100" b="0" i="0" u="none" strike="noStrike" cap="none">
                <a:solidFill>
                  <a:srgbClr val="000000"/>
                </a:solidFill>
                <a:latin typeface="Montserrat"/>
                <a:ea typeface="Montserrat"/>
                <a:cs typeface="Montserrat"/>
                <a:sym typeface="Montserrat"/>
              </a:rPr>
              <a:t>: 78.7%</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NHA Total Certified in 2018:</a:t>
            </a:r>
            <a:r>
              <a:rPr lang="en-US" sz="1100" b="0" i="0" u="none" strike="noStrike" cap="none">
                <a:solidFill>
                  <a:srgbClr val="000000"/>
                </a:solidFill>
                <a:latin typeface="Montserrat"/>
                <a:ea typeface="Montserrat"/>
                <a:cs typeface="Montserrat"/>
                <a:sym typeface="Montserrat"/>
              </a:rPr>
              <a:t> 12,117</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r>
              <a:rPr lang="en-US" sz="1100" b="1" i="0" u="none" strike="noStrike" cap="none">
                <a:solidFill>
                  <a:srgbClr val="000000"/>
                </a:solidFill>
                <a:latin typeface="Montserrat"/>
                <a:ea typeface="Montserrat"/>
                <a:cs typeface="Montserrat"/>
                <a:sym typeface="Montserrat"/>
              </a:rPr>
              <a:t>Total Currently Certified</a:t>
            </a:r>
            <a:r>
              <a:rPr lang="en-US" sz="1100" b="0" i="0" u="none" strike="noStrike" cap="none">
                <a:solidFill>
                  <a:srgbClr val="000000"/>
                </a:solidFill>
                <a:latin typeface="Montserrat"/>
                <a:ea typeface="Montserrat"/>
                <a:cs typeface="Montserrat"/>
                <a:sym typeface="Montserrat"/>
              </a:rPr>
              <a:t>: 20,364</a:t>
            </a:r>
            <a:endParaRPr sz="1100" b="0" i="0" u="none" strike="noStrike" cap="none">
              <a:solidFill>
                <a:srgbClr val="000000"/>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19A88F6F-ED23-6C79-0E6B-EBB5BFD830B5}"/>
              </a:ext>
            </a:extLst>
          </p:cNvPr>
          <p:cNvPicPr>
            <a:picLocks noChangeAspect="1"/>
          </p:cNvPicPr>
          <p:nvPr/>
        </p:nvPicPr>
        <p:blipFill>
          <a:blip r:embed="rId3"/>
          <a:stretch>
            <a:fillRect/>
          </a:stretch>
        </p:blipFill>
        <p:spPr>
          <a:xfrm>
            <a:off x="117180" y="9496077"/>
            <a:ext cx="1635637" cy="4493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2"/>
          <p:cNvPicPr preferRelativeResize="0"/>
          <p:nvPr/>
        </p:nvPicPr>
        <p:blipFill rotWithShape="1">
          <a:blip r:embed="rId3">
            <a:alphaModFix/>
          </a:blip>
          <a:srcRect l="24208" r="24207"/>
          <a:stretch/>
        </p:blipFill>
        <p:spPr>
          <a:xfrm>
            <a:off x="0" y="0"/>
            <a:ext cx="7772400" cy="10058400"/>
          </a:xfrm>
          <a:prstGeom prst="rect">
            <a:avLst/>
          </a:prstGeom>
          <a:noFill/>
          <a:ln>
            <a:noFill/>
          </a:ln>
        </p:spPr>
      </p:pic>
      <p:sp>
        <p:nvSpPr>
          <p:cNvPr id="65" name="Google Shape;65;p2"/>
          <p:cNvSpPr/>
          <p:nvPr/>
        </p:nvSpPr>
        <p:spPr>
          <a:xfrm>
            <a:off x="-40275" y="0"/>
            <a:ext cx="7812600" cy="10094400"/>
          </a:xfrm>
          <a:prstGeom prst="rect">
            <a:avLst/>
          </a:prstGeom>
          <a:solidFill>
            <a:srgbClr val="0069FF">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txBox="1">
            <a:spLocks noGrp="1"/>
          </p:cNvSpPr>
          <p:nvPr>
            <p:ph type="ctrTitle"/>
          </p:nvPr>
        </p:nvSpPr>
        <p:spPr>
          <a:xfrm>
            <a:off x="244725" y="2815096"/>
            <a:ext cx="7242600" cy="176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600" b="1" dirty="0">
                <a:solidFill>
                  <a:schemeClr val="lt1"/>
                </a:solidFill>
                <a:latin typeface="Montserrat"/>
                <a:ea typeface="Montserrat"/>
                <a:cs typeface="Montserrat"/>
                <a:sym typeface="Montserrat"/>
              </a:rPr>
              <a:t>Physical Therapy Aide and Administration Specialist </a:t>
            </a:r>
            <a:r>
              <a:rPr lang="en-US" sz="4600" b="1" dirty="0">
                <a:solidFill>
                  <a:srgbClr val="FFFFFF"/>
                </a:solidFill>
                <a:latin typeface="Montserrat"/>
                <a:ea typeface="Montserrat"/>
                <a:cs typeface="Montserrat"/>
                <a:sym typeface="Montserrat"/>
              </a:rPr>
              <a:t>Details</a:t>
            </a:r>
            <a:endParaRPr sz="4600" b="1" dirty="0">
              <a:solidFill>
                <a:srgbClr val="FFFFFF"/>
              </a:solidFill>
              <a:latin typeface="Montserrat"/>
              <a:ea typeface="Montserrat"/>
              <a:cs typeface="Montserrat"/>
              <a:sym typeface="Montserrat"/>
            </a:endParaRPr>
          </a:p>
        </p:txBody>
      </p:sp>
      <p:pic>
        <p:nvPicPr>
          <p:cNvPr id="3" name="Picture 3" descr="Logo&#10;&#10;Description automatically generated">
            <a:extLst>
              <a:ext uri="{FF2B5EF4-FFF2-40B4-BE49-F238E27FC236}">
                <a16:creationId xmlns:a16="http://schemas.microsoft.com/office/drawing/2014/main" id="{891FCB79-768E-AFCA-44EE-A7D2D14A838F}"/>
              </a:ext>
            </a:extLst>
          </p:cNvPr>
          <p:cNvPicPr>
            <a:picLocks noChangeAspect="1"/>
          </p:cNvPicPr>
          <p:nvPr/>
        </p:nvPicPr>
        <p:blipFill>
          <a:blip r:embed="rId4"/>
          <a:stretch>
            <a:fillRect/>
          </a:stretch>
        </p:blipFill>
        <p:spPr>
          <a:xfrm>
            <a:off x="242888" y="9325327"/>
            <a:ext cx="1983929" cy="5409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68" name="Google Shape;268;p21"/>
          <p:cNvSpPr/>
          <p:nvPr/>
        </p:nvSpPr>
        <p:spPr>
          <a:xfrm>
            <a:off x="-75" y="-35925"/>
            <a:ext cx="7772400" cy="10094400"/>
          </a:xfrm>
          <a:prstGeom prst="rect">
            <a:avLst/>
          </a:prstGeom>
          <a:solidFill>
            <a:srgbClr val="0069FF">
              <a:alpha val="74901"/>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1"/>
          <p:cNvSpPr txBox="1">
            <a:spLocks noGrp="1"/>
          </p:cNvSpPr>
          <p:nvPr>
            <p:ph type="ctrTitle"/>
          </p:nvPr>
        </p:nvSpPr>
        <p:spPr>
          <a:xfrm>
            <a:off x="244725" y="2409871"/>
            <a:ext cx="7242600" cy="1760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3" descr="Logo&#10;&#10;Description automatically generated">
            <a:extLst>
              <a:ext uri="{FF2B5EF4-FFF2-40B4-BE49-F238E27FC236}">
                <a16:creationId xmlns:a16="http://schemas.microsoft.com/office/drawing/2014/main" id="{BFB587FA-ED5D-4F6F-ECA8-74CC612712AC}"/>
              </a:ext>
            </a:extLst>
          </p:cNvPr>
          <p:cNvPicPr>
            <a:picLocks noChangeAspect="1"/>
          </p:cNvPicPr>
          <p:nvPr/>
        </p:nvPicPr>
        <p:blipFill>
          <a:blip r:embed="rId4"/>
          <a:stretch>
            <a:fillRect/>
          </a:stretch>
        </p:blipFill>
        <p:spPr>
          <a:xfrm>
            <a:off x="242888" y="9325327"/>
            <a:ext cx="1983929" cy="5409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body" idx="1"/>
          </p:nvPr>
        </p:nvSpPr>
        <p:spPr>
          <a:xfrm>
            <a:off x="264900" y="1121525"/>
            <a:ext cx="7242600" cy="4689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The Physical Therapy Aide program prepares students for a career which has been identified as one with faster than average growth based on Bureau of Labor Statistics (www.bls.gov). Additionally, the career outlook for this field is BRIGHT, meaning new job opportunities are very likely in the future The projected job  growth in this  field is expected to be up to 30% by 2026. There are an estimated 38,800 clinics in America providing physical therapy.</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20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Gender Breakdown: 61% Female/ 35% Male/ 4% Undisclosed</a:t>
            </a:r>
            <a:endParaRPr/>
          </a:p>
          <a:p>
            <a:pPr marL="0" lvl="0" indent="0" algn="l" rtl="0">
              <a:lnSpc>
                <a:spcPct val="20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PRIMARY O*N ET CODE: 31-2022.00 - Physical Therapist Aides </a:t>
            </a:r>
            <a:endParaRPr/>
          </a:p>
          <a:p>
            <a:pPr marL="0" lvl="0" indent="0" algn="l" rtl="0">
              <a:lnSpc>
                <a:spcPct val="20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Annual Job Openings: 26,836 (projected to grow to 38,000 by 2028) </a:t>
            </a:r>
            <a:endParaRPr/>
          </a:p>
          <a:p>
            <a:pPr marL="0" lvl="0" indent="0" algn="l" rtl="0">
              <a:lnSpc>
                <a:spcPct val="20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2018 Median Wages: $13.02 per hour/ $27,079</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Largest (or Primary) Employers: In addition to hospitals, and privately owned and/or operated clinics and outpatient facilities -there are many large national and regional PT chains such as ATI Physical Therapy, Athletico Physical Therapy, CORA Health Services, PT Solutions, Pivot Physical Therapy, US Physical Therapy, Team Rehabilitation, Sportscare Physical Therapy, Results Physiotherapy, Therapeutic Associates Incorporated, Ivy Rehab, Professional Physical Therapy, and Select Specialty Hospitals</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200000"/>
              </a:lnSpc>
              <a:spcBef>
                <a:spcPts val="0"/>
              </a:spcBef>
              <a:spcAft>
                <a:spcPts val="0"/>
              </a:spcAft>
              <a:buNone/>
            </a:pP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76" name="Google Shape;276;p22"/>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b="1">
                <a:latin typeface="Montserrat"/>
                <a:ea typeface="Montserrat"/>
                <a:cs typeface="Montserrat"/>
                <a:sym typeface="Montserrat"/>
              </a:rPr>
              <a:t>Physical Therapy Aide Careers</a:t>
            </a:r>
            <a:endParaRPr sz="2500" b="1">
              <a:latin typeface="Montserrat"/>
              <a:ea typeface="Montserrat"/>
              <a:cs typeface="Montserrat"/>
              <a:sym typeface="Montserrat"/>
            </a:endParaRPr>
          </a:p>
        </p:txBody>
      </p:sp>
      <p:cxnSp>
        <p:nvCxnSpPr>
          <p:cNvPr id="277" name="Google Shape;277;p22"/>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278" name="Google Shape;27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2"/>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21</a:t>
            </a:fld>
            <a:endParaRPr b="1">
              <a:latin typeface="Montserrat"/>
              <a:ea typeface="Montserrat"/>
              <a:cs typeface="Montserrat"/>
              <a:sym typeface="Montserrat"/>
            </a:endParaRPr>
          </a:p>
        </p:txBody>
      </p:sp>
      <p:pic>
        <p:nvPicPr>
          <p:cNvPr id="280" name="Google Shape;280;p22"/>
          <p:cNvPicPr preferRelativeResize="0"/>
          <p:nvPr/>
        </p:nvPicPr>
        <p:blipFill rotWithShape="1">
          <a:blip r:embed="rId3">
            <a:alphaModFix/>
          </a:blip>
          <a:srcRect/>
          <a:stretch/>
        </p:blipFill>
        <p:spPr>
          <a:xfrm>
            <a:off x="101374" y="9574899"/>
            <a:ext cx="1443300" cy="390300"/>
          </a:xfrm>
          <a:prstGeom prst="rect">
            <a:avLst/>
          </a:prstGeom>
          <a:noFill/>
          <a:ln>
            <a:noFill/>
          </a:ln>
        </p:spPr>
      </p:pic>
      <p:sp>
        <p:nvSpPr>
          <p:cNvPr id="281" name="Google Shape;281;p22"/>
          <p:cNvSpPr txBox="1"/>
          <p:nvPr/>
        </p:nvSpPr>
        <p:spPr>
          <a:xfrm>
            <a:off x="320850" y="5990425"/>
            <a:ext cx="3296700" cy="13950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en-US" b="1">
                <a:solidFill>
                  <a:schemeClr val="dk2"/>
                </a:solidFill>
                <a:latin typeface="Montserrat"/>
                <a:ea typeface="Montserrat"/>
                <a:cs typeface="Montserrat"/>
                <a:sym typeface="Montserrat"/>
              </a:rPr>
              <a:t>Sample of reported job titles:</a:t>
            </a:r>
            <a:endParaRPr sz="1800">
              <a:solidFill>
                <a:schemeClr val="dk2"/>
              </a:solidFill>
            </a:endParaRPr>
          </a:p>
          <a:p>
            <a:pPr marL="457200" lvl="0" indent="-301752" algn="l" rtl="0">
              <a:lnSpc>
                <a:spcPct val="200000"/>
              </a:lnSpc>
              <a:spcBef>
                <a:spcPts val="0"/>
              </a:spcBef>
              <a:spcAft>
                <a:spcPts val="0"/>
              </a:spcAft>
              <a:buClr>
                <a:schemeClr val="dk1"/>
              </a:buClr>
              <a:buSzPts val="1100"/>
              <a:buChar char="●"/>
            </a:pPr>
            <a:r>
              <a:rPr lang="en-US" sz="1100">
                <a:solidFill>
                  <a:schemeClr val="dk2"/>
                </a:solidFill>
                <a:latin typeface="Montserrat"/>
                <a:ea typeface="Montserrat"/>
                <a:cs typeface="Montserrat"/>
                <a:sym typeface="Montserrat"/>
              </a:rPr>
              <a:t>Physical Therapy Aide</a:t>
            </a:r>
            <a:endParaRPr sz="1800">
              <a:solidFill>
                <a:schemeClr val="dk2"/>
              </a:solidFill>
            </a:endParaRPr>
          </a:p>
          <a:p>
            <a:pPr marL="457200" lvl="0" indent="-301752" algn="l" rtl="0">
              <a:lnSpc>
                <a:spcPct val="200000"/>
              </a:lnSpc>
              <a:spcBef>
                <a:spcPts val="0"/>
              </a:spcBef>
              <a:spcAft>
                <a:spcPts val="0"/>
              </a:spcAft>
              <a:buClr>
                <a:schemeClr val="dk1"/>
              </a:buClr>
              <a:buSzPts val="1100"/>
              <a:buChar char="●"/>
            </a:pPr>
            <a:r>
              <a:rPr lang="en-US" sz="1100">
                <a:solidFill>
                  <a:schemeClr val="dk2"/>
                </a:solidFill>
                <a:latin typeface="Montserrat"/>
                <a:ea typeface="Montserrat"/>
                <a:cs typeface="Montserrat"/>
                <a:sym typeface="Montserrat"/>
              </a:rPr>
              <a:t>Rehabilitation Aide</a:t>
            </a:r>
            <a:endParaRPr sz="1800">
              <a:solidFill>
                <a:schemeClr val="dk2"/>
              </a:solidFill>
            </a:endParaRPr>
          </a:p>
          <a:p>
            <a:pPr marL="457200" lvl="0" indent="-301752" algn="l" rtl="0">
              <a:lnSpc>
                <a:spcPct val="200000"/>
              </a:lnSpc>
              <a:spcBef>
                <a:spcPts val="0"/>
              </a:spcBef>
              <a:spcAft>
                <a:spcPts val="0"/>
              </a:spcAft>
              <a:buClr>
                <a:schemeClr val="dk1"/>
              </a:buClr>
              <a:buSzPts val="1100"/>
              <a:buChar char="●"/>
            </a:pPr>
            <a:r>
              <a:rPr lang="en-US" sz="1100">
                <a:solidFill>
                  <a:schemeClr val="dk2"/>
                </a:solidFill>
                <a:latin typeface="Montserrat"/>
                <a:ea typeface="Montserrat"/>
                <a:cs typeface="Montserrat"/>
                <a:sym typeface="Montserrat"/>
              </a:rPr>
              <a:t>Physical Therapy Technician</a:t>
            </a:r>
            <a:endParaRPr sz="1800">
              <a:solidFill>
                <a:schemeClr val="dk2"/>
              </a:solidFill>
            </a:endParaRPr>
          </a:p>
          <a:p>
            <a:pPr marL="457200" lvl="0" indent="-301752" algn="l" rtl="0">
              <a:lnSpc>
                <a:spcPct val="200000"/>
              </a:lnSpc>
              <a:spcBef>
                <a:spcPts val="0"/>
              </a:spcBef>
              <a:spcAft>
                <a:spcPts val="0"/>
              </a:spcAft>
              <a:buClr>
                <a:schemeClr val="dk1"/>
              </a:buClr>
              <a:buSzPts val="1100"/>
              <a:buChar char="●"/>
            </a:pPr>
            <a:r>
              <a:rPr lang="en-US" sz="1100">
                <a:solidFill>
                  <a:schemeClr val="dk2"/>
                </a:solidFill>
                <a:latin typeface="Montserrat"/>
                <a:ea typeface="Montserrat"/>
                <a:cs typeface="Montserrat"/>
                <a:sym typeface="Montserrat"/>
              </a:rPr>
              <a:t>Rehab Technician</a:t>
            </a:r>
            <a:endParaRPr sz="1100">
              <a:solidFill>
                <a:srgbClr val="595959"/>
              </a:solidFill>
              <a:latin typeface="Montserrat"/>
              <a:ea typeface="Montserrat"/>
              <a:cs typeface="Montserrat"/>
              <a:sym typeface="Montserrat"/>
            </a:endParaRPr>
          </a:p>
        </p:txBody>
      </p:sp>
      <p:sp>
        <p:nvSpPr>
          <p:cNvPr id="282" name="Google Shape;282;p22"/>
          <p:cNvSpPr txBox="1"/>
          <p:nvPr/>
        </p:nvSpPr>
        <p:spPr>
          <a:xfrm>
            <a:off x="3779097" y="6311975"/>
            <a:ext cx="2875800" cy="1395000"/>
          </a:xfrm>
          <a:prstGeom prst="rect">
            <a:avLst/>
          </a:prstGeom>
          <a:noFill/>
          <a:ln>
            <a:noFill/>
          </a:ln>
        </p:spPr>
        <p:txBody>
          <a:bodyPr spcFirstLastPara="1" wrap="square" lIns="91425" tIns="45700" rIns="91425" bIns="45700" anchor="t" anchorCtr="0">
            <a:noAutofit/>
          </a:bodyPr>
          <a:lstStyle/>
          <a:p>
            <a:pPr marL="457200" marR="0" lvl="0" indent="-301752" algn="l" rtl="0">
              <a:lnSpc>
                <a:spcPct val="200000"/>
              </a:lnSpc>
              <a:spcBef>
                <a:spcPts val="0"/>
              </a:spcBef>
              <a:spcAft>
                <a:spcPts val="0"/>
              </a:spcAft>
              <a:buClr>
                <a:srgbClr val="000000"/>
              </a:buClr>
              <a:buSzPts val="1100"/>
              <a:buFont typeface="Arial"/>
              <a:buChar char="●"/>
            </a:pPr>
            <a:r>
              <a:rPr lang="en-US" sz="1100" b="0" i="0" u="none" strike="noStrike" cap="none">
                <a:solidFill>
                  <a:srgbClr val="595959"/>
                </a:solidFill>
                <a:latin typeface="Montserrat"/>
                <a:ea typeface="Montserrat"/>
                <a:cs typeface="Montserrat"/>
                <a:sym typeface="Montserrat"/>
              </a:rPr>
              <a:t>Rehab Aide</a:t>
            </a:r>
            <a:endParaRPr/>
          </a:p>
          <a:p>
            <a:pPr marL="457200" marR="0" lvl="0" indent="-301752" algn="l" rtl="0">
              <a:lnSpc>
                <a:spcPct val="200000"/>
              </a:lnSpc>
              <a:spcBef>
                <a:spcPts val="0"/>
              </a:spcBef>
              <a:spcAft>
                <a:spcPts val="0"/>
              </a:spcAft>
              <a:buClr>
                <a:srgbClr val="000000"/>
              </a:buClr>
              <a:buSzPts val="1100"/>
              <a:buFont typeface="Arial"/>
              <a:buChar char="●"/>
            </a:pPr>
            <a:r>
              <a:rPr lang="en-US" sz="1100" b="0" i="0" u="none" strike="noStrike" cap="none">
                <a:solidFill>
                  <a:srgbClr val="595959"/>
                </a:solidFill>
                <a:latin typeface="Montserrat"/>
                <a:ea typeface="Montserrat"/>
                <a:cs typeface="Montserrat"/>
                <a:sym typeface="Montserrat"/>
              </a:rPr>
              <a:t>Physical Therapy Attendant</a:t>
            </a:r>
            <a:endParaRPr/>
          </a:p>
          <a:p>
            <a:pPr marL="457200" marR="0" lvl="0" indent="-301752" algn="l" rtl="0">
              <a:lnSpc>
                <a:spcPct val="200000"/>
              </a:lnSpc>
              <a:spcBef>
                <a:spcPts val="0"/>
              </a:spcBef>
              <a:spcAft>
                <a:spcPts val="0"/>
              </a:spcAft>
              <a:buClr>
                <a:srgbClr val="000000"/>
              </a:buClr>
              <a:buSzPts val="1100"/>
              <a:buFont typeface="Arial"/>
              <a:buChar char="●"/>
            </a:pPr>
            <a:r>
              <a:rPr lang="en-US" sz="1100" b="0" i="0" u="none" strike="noStrike" cap="none">
                <a:solidFill>
                  <a:srgbClr val="595959"/>
                </a:solidFill>
                <a:latin typeface="Montserrat"/>
                <a:ea typeface="Montserrat"/>
                <a:cs typeface="Montserrat"/>
                <a:sym typeface="Montserrat"/>
              </a:rPr>
              <a:t>Clinical Rehabilitation Aide</a:t>
            </a:r>
            <a:endParaRPr/>
          </a:p>
          <a:p>
            <a:pPr marL="457200" marR="0" lvl="0" indent="-301752" algn="l" rtl="0">
              <a:lnSpc>
                <a:spcPct val="200000"/>
              </a:lnSpc>
              <a:spcBef>
                <a:spcPts val="0"/>
              </a:spcBef>
              <a:spcAft>
                <a:spcPts val="0"/>
              </a:spcAft>
              <a:buClr>
                <a:srgbClr val="000000"/>
              </a:buClr>
              <a:buSzPts val="1100"/>
              <a:buFont typeface="Arial"/>
              <a:buChar char="●"/>
            </a:pPr>
            <a:r>
              <a:rPr lang="en-US" sz="1100" b="0" i="0" u="none" strike="noStrike" cap="none">
                <a:solidFill>
                  <a:srgbClr val="595959"/>
                </a:solidFill>
                <a:latin typeface="Montserrat"/>
                <a:ea typeface="Montserrat"/>
                <a:cs typeface="Montserrat"/>
                <a:sym typeface="Montserrat"/>
              </a:rPr>
              <a:t>Restorative, Rehab Aide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208950" y="349125"/>
            <a:ext cx="7459200" cy="59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500" b="1">
                <a:latin typeface="Montserrat"/>
                <a:ea typeface="Montserrat"/>
                <a:cs typeface="Montserrat"/>
                <a:sym typeface="Montserrat"/>
              </a:rPr>
              <a:t>What is a Physical Therapy Aide and Administration Specialist?</a:t>
            </a:r>
            <a:endParaRPr sz="2500" b="1">
              <a:latin typeface="Montserrat"/>
              <a:ea typeface="Montserrat"/>
              <a:cs typeface="Montserrat"/>
              <a:sym typeface="Montserrat"/>
            </a:endParaRPr>
          </a:p>
        </p:txBody>
      </p:sp>
      <p:sp>
        <p:nvSpPr>
          <p:cNvPr id="73" name="Google Shape;73;p3"/>
          <p:cNvSpPr txBox="1">
            <a:spLocks noGrp="1"/>
          </p:cNvSpPr>
          <p:nvPr>
            <p:ph type="body" idx="1"/>
          </p:nvPr>
        </p:nvSpPr>
        <p:spPr>
          <a:xfrm>
            <a:off x="208950" y="1392320"/>
            <a:ext cx="7242600" cy="782727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Physical Therapy Aides, also known as Rehab Aides/Technicians, are allied professionals that are members of physical therapy support teams. Working under the direction of a Physical Therapist, Physical Therapy Assistant, or Occupational Therapist, Aides typically do not provide direct patient care.</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Physical Therapy Aides work in an environment where patients are recovering from injuries and illnesses, and where care plans are implemented to help patients regain movement and manage pain. Aides often perform tasks that are indirectly related to patient care, such as cleaning and setting up the treatment area, moving patients, and performing administrative or clerical duties. Other duties include preparing hot and cold packs, sanitizing equipment, and assisting with patient intake. Often Aides are responsible for documenting patients' responses during exercise. Some Aides are even called upon to assist with marketing efforts.</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Early hospital discharge practices foster greater demand for outpatient physical therapy services, and PT clinics believe that their therapy services provide a cost-effective way to prevent short-term disabilities from becoming chronic conditions. A growing trend shows Physical Therapists using aides to help reduce the cost of physical therapy services. An aide is capable of providing patient care support, as directed by the therapist. The tasks that Physical Therapy Aides are allowed to perform vary by state. While no state has licensing requirements or otherwise set mandates on entry to the job, certain tasks may be reserved exclusively for the Physical Therapist or Assistant.</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Because Aides interact with patients, strong people skills are a must. Aides must also be compassionate, detail orientated, and conscientious in order to be successful Because Aides perform administrative functions, he/she will often work with confidential patient records which requires a commitment to patient privacy and adherence to all HIPAA regulations. Aides are often the first point of contact for the office, greeting patients, checking them in, and leading them to the treatment area. They also prepare the treatment rooms, ensuring they are clean, organized, and ready for the next patient. This may include bringing in any necessary tools or materials the physical therapist may need for treatment.</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cxnSp>
        <p:nvCxnSpPr>
          <p:cNvPr id="74" name="Google Shape;74;p3"/>
          <p:cNvCxnSpPr/>
          <p:nvPr/>
        </p:nvCxnSpPr>
        <p:spPr>
          <a:xfrm>
            <a:off x="320850" y="1297225"/>
            <a:ext cx="7130700" cy="0"/>
          </a:xfrm>
          <a:prstGeom prst="straightConnector1">
            <a:avLst/>
          </a:prstGeom>
          <a:noFill/>
          <a:ln w="28575" cap="flat" cmpd="sng">
            <a:solidFill>
              <a:srgbClr val="0069FF"/>
            </a:solidFill>
            <a:prstDash val="solid"/>
            <a:round/>
            <a:headEnd type="none" w="sm" len="sm"/>
            <a:tailEnd type="none" w="sm" len="sm"/>
          </a:ln>
        </p:spPr>
      </p:cxnSp>
      <p:sp>
        <p:nvSpPr>
          <p:cNvPr id="76" name="Google Shape;76;p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3</a:t>
            </a:fld>
            <a:endParaRPr b="1">
              <a:latin typeface="Montserrat"/>
              <a:ea typeface="Montserrat"/>
              <a:cs typeface="Montserrat"/>
              <a:sym typeface="Montserrat"/>
            </a:endParaRPr>
          </a:p>
        </p:txBody>
      </p:sp>
      <p:pic>
        <p:nvPicPr>
          <p:cNvPr id="2" name="Picture 2" descr="Logo&#10;&#10;Description automatically generated">
            <a:extLst>
              <a:ext uri="{FF2B5EF4-FFF2-40B4-BE49-F238E27FC236}">
                <a16:creationId xmlns:a16="http://schemas.microsoft.com/office/drawing/2014/main" id="{5F9CACFD-2106-5346-986C-5630ED422BE6}"/>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8950" y="349125"/>
            <a:ext cx="7459200" cy="59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500" b="1">
                <a:latin typeface="Montserrat"/>
                <a:ea typeface="Montserrat"/>
                <a:cs typeface="Montserrat"/>
                <a:sym typeface="Montserrat"/>
              </a:rPr>
              <a:t>What is a Physical Therapy Aide and Administration Specialist? </a:t>
            </a:r>
            <a:r>
              <a:rPr lang="en-US"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83" name="Google Shape;83;p4"/>
          <p:cNvSpPr txBox="1">
            <a:spLocks noGrp="1"/>
          </p:cNvSpPr>
          <p:nvPr>
            <p:ph type="body" idx="1"/>
          </p:nvPr>
        </p:nvSpPr>
        <p:spPr>
          <a:xfrm>
            <a:off x="208950" y="1392320"/>
            <a:ext cx="7242600" cy="7827275"/>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Approximately 60% of Physical Therapy Aides are employed in out-patient Physical Therapy Offices, while 22% work in Hospitals. The remainder of jobs are typically found within physician offices or skilled nursing facilities (SN Fs), gyms, outpatient facilities, or other facilities.</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It is importantto note that .b.i.d.as. are different than Physical Therapy Assistants The role of an Assistant involves far more direct patient care, performing higher level functions, and requires an associate degree and licensure. These advanced responsibilities and requirements come with an increase in pay, which is why Aides often work towards obtaining the status of Assistant.</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According to lJ S News &amp; World Report Physical Therapy Aide is #9 in their ranking of "Best Jobs Without A College Degree", and #13 in "Best Healthcare SupportJobs".</a:t>
            </a:r>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cxnSp>
        <p:nvCxnSpPr>
          <p:cNvPr id="84" name="Google Shape;84;p4"/>
          <p:cNvCxnSpPr/>
          <p:nvPr/>
        </p:nvCxnSpPr>
        <p:spPr>
          <a:xfrm>
            <a:off x="320850" y="1297225"/>
            <a:ext cx="7130700" cy="0"/>
          </a:xfrm>
          <a:prstGeom prst="straightConnector1">
            <a:avLst/>
          </a:prstGeom>
          <a:noFill/>
          <a:ln w="28575" cap="flat" cmpd="sng">
            <a:solidFill>
              <a:srgbClr val="0069FF"/>
            </a:solidFill>
            <a:prstDash val="solid"/>
            <a:round/>
            <a:headEnd type="none" w="sm" len="sm"/>
            <a:tailEnd type="none" w="sm" len="sm"/>
          </a:ln>
        </p:spPr>
      </p:cxnSp>
      <p:sp>
        <p:nvSpPr>
          <p:cNvPr id="86" name="Google Shape;86;p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4</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A2578364-BCE6-4B72-0936-8F889C33BFFC}"/>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93" name="Google Shape;93;p5"/>
          <p:cNvSpPr txBox="1">
            <a:spLocks noGrp="1"/>
          </p:cNvSpPr>
          <p:nvPr>
            <p:ph type="body" idx="1"/>
          </p:nvPr>
        </p:nvSpPr>
        <p:spPr>
          <a:xfrm>
            <a:off x="208950" y="1116088"/>
            <a:ext cx="7242600" cy="8107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The MedCerts online Physical Therapy Aide and Administration Specialist program prepares students to gain industry certifications and ultimately to work in settings such as Rehabilitation/Physical Therapy Offices and Facilities, Skilled Nursing Facilities, Hospitals, and Wellness/Fitness centers. Our highly immersive program utilizes 12 unique e-learning components designed to keep students engaged, stimulated, and entertained throughout their training. The student learning experience is driven by recorded video lecture delivered by expert instructors with video demonstrations, 3D interactive training environments, and many other professionally produced learning objects. Multiple assessments test students' knowledge and understanding of the material contained in each lesson leading up to a comprehensive knowledge assessment for each course.</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Leveraging the newest technologies and instructional design concepts, MedCerts has produced content that immerses the learner into an environment where skills, tasks, and processes can be practiced in a safe environment. While virtual environments and simulations address important clinical skills, gamification challenges students to demonstrate their knowledge and skills in a way that is fun, interactive, and engaging.</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Because many of the tasks performed by Physical Therapy Aides, by nature, typically involve hands-on interaction-it's important for Medcerts to place increased focus on immersion and a high level of interactivity Our students must feel as though they are part of the process, and that their physical actions are playing a vital role in their learning. With that in mind, the skills performed by Physical Therapy Aides are taught and brought to life in an experience like no other on the market today.</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Med Certs students engage in simulations within which they enter a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virtual environment and actively participate in role-play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conversations with emotionally responsive virtual humans.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These simulations allow the student to interact with patients,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doctors, and other medical staff in a safe environment, </a:t>
            </a:r>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where critical soft skills can be learned.</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4" name="Google Shape;94;p5"/>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96" name="Google Shape;96;p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5</a:t>
            </a:fld>
            <a:endParaRPr b="1">
              <a:latin typeface="Montserrat"/>
              <a:ea typeface="Montserrat"/>
              <a:cs typeface="Montserrat"/>
              <a:sym typeface="Montserrat"/>
            </a:endParaRPr>
          </a:p>
        </p:txBody>
      </p:sp>
      <p:pic>
        <p:nvPicPr>
          <p:cNvPr id="98" name="Google Shape;98;p5"/>
          <p:cNvPicPr preferRelativeResize="0"/>
          <p:nvPr/>
        </p:nvPicPr>
        <p:blipFill rotWithShape="1">
          <a:blip r:embed="rId3">
            <a:alphaModFix/>
          </a:blip>
          <a:srcRect l="27605" t="2000" r="-2604" b="-1999"/>
          <a:stretch/>
        </p:blipFill>
        <p:spPr>
          <a:xfrm>
            <a:off x="4620400" y="6951999"/>
            <a:ext cx="3013200" cy="3013200"/>
          </a:xfrm>
          <a:prstGeom prst="ellipse">
            <a:avLst/>
          </a:prstGeom>
          <a:noFill/>
          <a:ln>
            <a:noFill/>
          </a:ln>
        </p:spPr>
      </p:pic>
      <p:pic>
        <p:nvPicPr>
          <p:cNvPr id="3" name="Picture 2" descr="Logo&#10;&#10;Description automatically generated">
            <a:extLst>
              <a:ext uri="{FF2B5EF4-FFF2-40B4-BE49-F238E27FC236}">
                <a16:creationId xmlns:a16="http://schemas.microsoft.com/office/drawing/2014/main" id="{D2B3597C-F0E4-F02D-1686-3024D7583FA8}"/>
              </a:ext>
            </a:extLst>
          </p:cNvPr>
          <p:cNvPicPr>
            <a:picLocks noChangeAspect="1"/>
          </p:cNvPicPr>
          <p:nvPr/>
        </p:nvPicPr>
        <p:blipFill>
          <a:blip r:embed="rId4"/>
          <a:stretch>
            <a:fillRect/>
          </a:stretch>
        </p:blipFill>
        <p:spPr>
          <a:xfrm>
            <a:off x="151232" y="9444415"/>
            <a:ext cx="1635637" cy="4493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Program Description </a:t>
            </a:r>
            <a:r>
              <a:rPr lang="en-US" sz="1100" b="1">
                <a:latin typeface="Montserrat"/>
                <a:ea typeface="Montserrat"/>
                <a:cs typeface="Montserrat"/>
                <a:sym typeface="Montserrat"/>
              </a:rPr>
              <a:t>(cont.)</a:t>
            </a:r>
            <a:endParaRPr sz="1100" b="1">
              <a:latin typeface="Montserrat"/>
              <a:ea typeface="Montserrat"/>
              <a:cs typeface="Montserrat"/>
              <a:sym typeface="Montserrat"/>
            </a:endParaRPr>
          </a:p>
        </p:txBody>
      </p:sp>
      <p:sp>
        <p:nvSpPr>
          <p:cNvPr id="104" name="Google Shape;104;p6"/>
          <p:cNvSpPr txBox="1">
            <a:spLocks noGrp="1"/>
          </p:cNvSpPr>
          <p:nvPr>
            <p:ph type="body" idx="1"/>
          </p:nvPr>
        </p:nvSpPr>
        <p:spPr>
          <a:xfrm>
            <a:off x="208950" y="1116088"/>
            <a:ext cx="7242600" cy="8107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05" name="Google Shape;105;p6"/>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07" name="Google Shape;107;p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6</a:t>
            </a:fld>
            <a:endParaRPr b="1">
              <a:latin typeface="Montserrat"/>
              <a:ea typeface="Montserrat"/>
              <a:cs typeface="Montserrat"/>
              <a:sym typeface="Montserrat"/>
            </a:endParaRPr>
          </a:p>
        </p:txBody>
      </p:sp>
      <p:sp>
        <p:nvSpPr>
          <p:cNvPr id="109" name="Google Shape;109;p6"/>
          <p:cNvSpPr txBox="1">
            <a:spLocks noGrp="1"/>
          </p:cNvSpPr>
          <p:nvPr>
            <p:ph type="body" idx="1"/>
          </p:nvPr>
        </p:nvSpPr>
        <p:spPr>
          <a:xfrm>
            <a:off x="208950" y="1116100"/>
            <a:ext cx="7242600" cy="521844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Upon completion of this program, the student will be eligible to sit for the Physical Therapy Technician Certification (PTTC) examination sponsored by the American Medical Certification Association (AMCA). Obtaining certification through the AMCA validates to employers that students have demonstrated the required competencies and have gained the knowledge and skills to be successful as a Physical Therapy Aide. Additionally, as the role of an Aide will include many clerical and administrative functions, our graduates are also prepared to sit for the Certified Medical Administrative Assistant (CMAA) exam sponsored by the National Healthcareer Association (NHA). By obtaining certification as a CMAA, students demonstrate to employers that they can keep the medical office running efficiently and effectively. This combination of certifications provides graduates with a significant advantage in a competitive market, and the cost of both exams is covered by MedCertsI</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Because graduates will be working in a healthcare facility, it is imperative that he/she be able to speak and understand the language of medicine and have a fundamental understanding of basic human anatomy and physiology.</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a:latin typeface="Montserrat"/>
                <a:ea typeface="Montserrat"/>
                <a:cs typeface="Montserrat"/>
                <a:sym typeface="Montserrat"/>
              </a:rPr>
              <a:t>Because Customer Service is a priority in situations where client/customer interaction occurs, students will learn the fundamentals of Customer Service by completing a module that has been aligned with standards set forth by the Professional Association for Customer Engagement (PACE). Students that successfully complete this module will achieve the status of Customer Service Certified (CSC).</a:t>
            </a:r>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110" name="Google Shape;110;p6"/>
          <p:cNvSpPr txBox="1">
            <a:spLocks noGrp="1"/>
          </p:cNvSpPr>
          <p:nvPr>
            <p:ph type="body" idx="1"/>
          </p:nvPr>
        </p:nvSpPr>
        <p:spPr>
          <a:xfrm>
            <a:off x="264950" y="6920822"/>
            <a:ext cx="7242600" cy="108571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i="1">
                <a:solidFill>
                  <a:srgbClr val="000000"/>
                </a:solidFill>
                <a:latin typeface="Montserrat"/>
                <a:ea typeface="Montserrat"/>
                <a:cs typeface="Montserrat"/>
                <a:sym typeface="Montserrat"/>
              </a:rPr>
              <a:t>PLEASE NOTE: Applicants must be 18 years of age or older and have a High School diploma or GED. Many employers will require that you have suitable vision and hearing (normal or corrected), suitable psychomotor skills, hand-eye coordination, finger agility, and be able to stand for an extended period.</a:t>
            </a:r>
            <a:endParaRPr sz="1100">
              <a:solidFill>
                <a:schemeClr val="dk1"/>
              </a:solidFill>
            </a:endParaRPr>
          </a:p>
          <a:p>
            <a:pPr marL="0" lvl="0" indent="0" algn="l" rtl="0">
              <a:lnSpc>
                <a:spcPct val="150000"/>
              </a:lnSpc>
              <a:spcBef>
                <a:spcPts val="120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E3323539-C5AA-BA5B-F5A2-5825423D09BA}"/>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500" b="1">
                <a:latin typeface="Montserrat"/>
                <a:ea typeface="Montserrat"/>
                <a:cs typeface="Montserrat"/>
                <a:sym typeface="Montserrat"/>
              </a:rPr>
              <a:t>Who is this program recommended for?</a:t>
            </a:r>
            <a:endParaRPr sz="1300" b="1">
              <a:latin typeface="Montserrat"/>
              <a:ea typeface="Montserrat"/>
              <a:cs typeface="Montserrat"/>
              <a:sym typeface="Montserrat"/>
            </a:endParaRPr>
          </a:p>
        </p:txBody>
      </p:sp>
      <p:sp>
        <p:nvSpPr>
          <p:cNvPr id="116" name="Google Shape;116;p7"/>
          <p:cNvSpPr txBox="1">
            <a:spLocks noGrp="1"/>
          </p:cNvSpPr>
          <p:nvPr>
            <p:ph type="body" idx="1"/>
          </p:nvPr>
        </p:nvSpPr>
        <p:spPr>
          <a:xfrm>
            <a:off x="264850" y="941925"/>
            <a:ext cx="7242600" cy="8084749"/>
          </a:xfrm>
          <a:prstGeom prst="rect">
            <a:avLst/>
          </a:prstGeom>
          <a:noFill/>
          <a:ln>
            <a:noFill/>
          </a:ln>
        </p:spPr>
        <p:txBody>
          <a:bodyPr spcFirstLastPara="1" wrap="square" lIns="91425" tIns="91425" rIns="91425" bIns="91425" anchor="t" anchorCtr="0">
            <a:noAutofit/>
          </a:bodyPr>
          <a:lstStyle/>
          <a:p>
            <a:pPr marL="158750" lvl="0" indent="0" algn="l" rtl="0">
              <a:lnSpc>
                <a:spcPct val="150000"/>
              </a:lnSpc>
              <a:spcBef>
                <a:spcPts val="1200"/>
              </a:spcBef>
              <a:spcAft>
                <a:spcPts val="0"/>
              </a:spcAft>
              <a:buSzPts val="1100"/>
              <a:buNone/>
            </a:pPr>
            <a:r>
              <a:rPr lang="en-US" sz="1100">
                <a:latin typeface="Montserrat"/>
                <a:ea typeface="Montserrat"/>
                <a:cs typeface="Montserrat"/>
                <a:sym typeface="Montserrat"/>
              </a:rPr>
              <a:t>The  Physical Therapy Aide and Administration Specialist program is designed to prepare candidates for entry into a career as a Physical Therapy Aide. </a:t>
            </a:r>
            <a:endParaRPr/>
          </a:p>
          <a:p>
            <a:pPr marL="158750" lvl="0" indent="0" algn="l" rtl="0">
              <a:lnSpc>
                <a:spcPct val="150000"/>
              </a:lnSpc>
              <a:spcBef>
                <a:spcPts val="1200"/>
              </a:spcBef>
              <a:spcAft>
                <a:spcPts val="0"/>
              </a:spcAft>
              <a:buSzPts val="1100"/>
              <a:buNone/>
            </a:pPr>
            <a:r>
              <a:rPr lang="en-US" sz="1100">
                <a:latin typeface="Montserrat"/>
                <a:ea typeface="Montserrat"/>
                <a:cs typeface="Montserrat"/>
                <a:sym typeface="Montserrat"/>
              </a:rPr>
              <a:t>This program is ideal for someone that wants to gain entry into an in-demand field within Allied Healthcare, where growth opportunities are plentiful. Graduates of this program will be prepared to attempt the Physical Therapy Technician/Aide Certification (PTTC) exam sponsored by the American Medical Certification Association (AMCA). Because knowledge of office administration is vital to the role of a Physical Therapy Aide, graduates will also be trained and prepared to attempt the Certified Medical Administrative Assistant (CMAA) certification exam sponsored by the National Healthcareer Association (NHA). Most employers require Aides to have completed a career diploma program and/or have gained Physical Therapy Aide/technician certification.</a:t>
            </a:r>
            <a:endParaRPr/>
          </a:p>
          <a:p>
            <a:pPr marL="158750" lvl="0" indent="0" algn="l" rtl="0">
              <a:lnSpc>
                <a:spcPct val="150000"/>
              </a:lnSpc>
              <a:spcBef>
                <a:spcPts val="1200"/>
              </a:spcBef>
              <a:spcAft>
                <a:spcPts val="0"/>
              </a:spcAft>
              <a:buSzPts val="1100"/>
              <a:buNone/>
            </a:pPr>
            <a:r>
              <a:rPr lang="en-US" sz="1400" b="1">
                <a:latin typeface="Montserrat"/>
                <a:ea typeface="Montserrat"/>
                <a:cs typeface="Montserrat"/>
                <a:sym typeface="Montserrat"/>
              </a:rPr>
              <a:t>Important Qualities: </a:t>
            </a:r>
            <a:endParaRPr/>
          </a:p>
          <a:p>
            <a:pPr marL="330200" lvl="0" indent="-171450" algn="l" rtl="0">
              <a:lnSpc>
                <a:spcPct val="150000"/>
              </a:lnSpc>
              <a:spcBef>
                <a:spcPts val="1200"/>
              </a:spcBef>
              <a:spcAft>
                <a:spcPts val="0"/>
              </a:spcAft>
              <a:buSzPts val="1100"/>
              <a:buChar char="●"/>
            </a:pPr>
            <a:r>
              <a:rPr lang="en-US" sz="1100">
                <a:latin typeface="Montserrat"/>
                <a:ea typeface="Montserrat"/>
                <a:cs typeface="Montserrat"/>
                <a:sym typeface="Montserrat"/>
              </a:rPr>
              <a:t>Interpersonal skills. Working with patients, physical therapists, and therapist assistants every day requires someone who is patient, courteous, and friendly. Many patients and their families are trying to overcome a medical hurdle or are working toward a better quality of life through physical therapy. As the first face they'll see in the office and the first voice they'll hear on the phone, how you present yourself makes a difference</a:t>
            </a:r>
            <a:endParaRPr/>
          </a:p>
          <a:p>
            <a:pPr marL="330200" lvl="0" indent="-171450" algn="l" rtl="0">
              <a:lnSpc>
                <a:spcPct val="150000"/>
              </a:lnSpc>
              <a:spcBef>
                <a:spcPts val="1200"/>
              </a:spcBef>
              <a:spcAft>
                <a:spcPts val="0"/>
              </a:spcAft>
              <a:buSzPts val="1100"/>
              <a:buChar char="●"/>
            </a:pPr>
            <a:r>
              <a:rPr lang="en-US" sz="1100">
                <a:latin typeface="Montserrat"/>
                <a:ea typeface="Montserrat"/>
                <a:cs typeface="Montserrat"/>
                <a:sym typeface="Montserrat"/>
              </a:rPr>
              <a:t>Compassion. A physical therapy aide should enjoy helping people. Having empathy is essential to being successful in the role, as you'll be dealing with people who are in pain on a regular basis. Being able to take rudeness, which may be a result of the patient's pain, in stride and still offer quality care is important</a:t>
            </a:r>
            <a:endParaRPr/>
          </a:p>
          <a:p>
            <a:pPr marL="330200" lvl="0" indent="-171450" algn="l" rtl="0">
              <a:lnSpc>
                <a:spcPct val="150000"/>
              </a:lnSpc>
              <a:spcBef>
                <a:spcPts val="1200"/>
              </a:spcBef>
              <a:spcAft>
                <a:spcPts val="0"/>
              </a:spcAft>
              <a:buSzPts val="1100"/>
              <a:buChar char="●"/>
            </a:pPr>
            <a:r>
              <a:rPr lang="en-US" sz="1100">
                <a:latin typeface="Montserrat"/>
                <a:ea typeface="Montserrat"/>
                <a:cs typeface="Montserrat"/>
                <a:sym typeface="Montserrat"/>
              </a:rPr>
              <a:t>Physical stamina. Though you'll often be acting as an aide to therapists and therapist assistants, you’ll frequently be on your feet and moving. You may also need strength in order to help patients move to and from the therapy area.</a:t>
            </a:r>
            <a:endParaRPr/>
          </a:p>
          <a:p>
            <a:pPr marL="158750" lvl="0" indent="0" algn="l" rtl="0">
              <a:lnSpc>
                <a:spcPct val="150000"/>
              </a:lnSpc>
              <a:spcBef>
                <a:spcPts val="1200"/>
              </a:spcBef>
              <a:spcAft>
                <a:spcPts val="0"/>
              </a:spcAft>
              <a:buSzPts val="11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cxnSp>
        <p:nvCxnSpPr>
          <p:cNvPr id="117" name="Google Shape;117;p7"/>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19" name="Google Shape;119;p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DA7EF1C8-CBE7-A686-A8DA-891041F969CF}"/>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Program Objectives </a:t>
            </a:r>
            <a:endParaRPr sz="1400" b="1">
              <a:latin typeface="Montserrat"/>
              <a:ea typeface="Montserrat"/>
              <a:cs typeface="Montserrat"/>
              <a:sym typeface="Montserrat"/>
            </a:endParaRPr>
          </a:p>
        </p:txBody>
      </p:sp>
      <p:sp>
        <p:nvSpPr>
          <p:cNvPr id="126" name="Google Shape;126;p8"/>
          <p:cNvSpPr txBox="1">
            <a:spLocks noGrp="1"/>
          </p:cNvSpPr>
          <p:nvPr>
            <p:ph type="body" idx="1"/>
          </p:nvPr>
        </p:nvSpPr>
        <p:spPr>
          <a:xfrm>
            <a:off x="264850" y="919475"/>
            <a:ext cx="7186700" cy="8107200"/>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1200"/>
              </a:spcBef>
              <a:spcAft>
                <a:spcPts val="0"/>
              </a:spcAft>
              <a:buSzPts val="1800"/>
              <a:buNone/>
            </a:pPr>
            <a:r>
              <a:rPr lang="en-US"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Gain knowledge and skills in preparation for the Physical Therapy Technician/Aide Certification (PTTC) and Certified Medical Administrative Assistant (CMAA) credentialing exams</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Identify policies and procedures for maintaining safety, infection control, isolation control, and appropriate OSHA practices.</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Describe patient preparation for examination and treatment including body positioning and transfers</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Define patient transportation, gait training, and proper use of crutches, walkers, canes, and parallel bars</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Differentiate heat and cold modalities, and passive, assistive, and active range-of-motion exercise</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Discuss patient scheduling and related tasks for provider scheduling, intake procedures including demographics, insurance verification, and preparation of records and forms</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Ensure HIPAA, OSHA, and CMS compliance as applicable to protected health information, safety, claim submission, and prevention of fraud</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 Recognize proper office opening and closing procedures, patient communication, computer skills, and telephone etiquette</a:t>
            </a:r>
            <a:endParaRPr/>
          </a:p>
          <a:p>
            <a:pPr marL="457200" lvl="0" indent="-298450" algn="l" rtl="0">
              <a:lnSpc>
                <a:spcPct val="150000"/>
              </a:lnSpc>
              <a:spcBef>
                <a:spcPts val="1200"/>
              </a:spcBef>
              <a:spcAft>
                <a:spcPts val="0"/>
              </a:spcAft>
              <a:buSzPts val="1100"/>
              <a:buFont typeface="Montserrat"/>
              <a:buChar char="●"/>
            </a:pPr>
            <a:r>
              <a:rPr lang="en-US" sz="1100">
                <a:latin typeface="Montserrat"/>
                <a:ea typeface="Montserrat"/>
                <a:cs typeface="Montserrat"/>
                <a:sym typeface="Montserrat"/>
              </a:rPr>
              <a:t>Apply anatomy/physiology and medical terminology knowledge where applicable to patient and provider interactions and administrative tasks</a:t>
            </a:r>
            <a:endParaRPr/>
          </a:p>
          <a:p>
            <a:pPr marL="158750" lvl="0" indent="0" algn="l" rtl="0">
              <a:lnSpc>
                <a:spcPct val="150000"/>
              </a:lnSpc>
              <a:spcBef>
                <a:spcPts val="1200"/>
              </a:spcBef>
              <a:spcAft>
                <a:spcPts val="0"/>
              </a:spcAft>
              <a:buSzPts val="11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cxnSp>
        <p:nvCxnSpPr>
          <p:cNvPr id="127" name="Google Shape;127;p8"/>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29" name="Google Shape;129;p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8"/>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8</a:t>
            </a:fld>
            <a:endParaRPr b="1">
              <a:latin typeface="Montserrat"/>
              <a:ea typeface="Montserrat"/>
              <a:cs typeface="Montserrat"/>
              <a:sym typeface="Montserrat"/>
            </a:endParaRPr>
          </a:p>
        </p:txBody>
      </p:sp>
      <p:pic>
        <p:nvPicPr>
          <p:cNvPr id="3" name="Picture 2" descr="Logo&#10;&#10;Description automatically generated">
            <a:extLst>
              <a:ext uri="{FF2B5EF4-FFF2-40B4-BE49-F238E27FC236}">
                <a16:creationId xmlns:a16="http://schemas.microsoft.com/office/drawing/2014/main" id="{FAAB19F7-212A-E74B-237F-ED1605871E95}"/>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9"/>
          <p:cNvSpPr/>
          <p:nvPr/>
        </p:nvSpPr>
        <p:spPr>
          <a:xfrm>
            <a:off x="208750" y="2585388"/>
            <a:ext cx="7298700" cy="294077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285750" marR="0" lvl="0" indent="-187960" algn="l" rtl="0">
              <a:lnSpc>
                <a:spcPct val="100000"/>
              </a:lnSpc>
              <a:spcBef>
                <a:spcPts val="0"/>
              </a:spcBef>
              <a:spcAft>
                <a:spcPts val="0"/>
              </a:spcAft>
              <a:buClr>
                <a:srgbClr val="000000"/>
              </a:buClr>
              <a:buSzPts val="154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9"/>
          <p:cNvSpPr txBox="1">
            <a:spLocks noGrp="1"/>
          </p:cNvSpPr>
          <p:nvPr>
            <p:ph type="title"/>
          </p:nvPr>
        </p:nvSpPr>
        <p:spPr>
          <a:xfrm>
            <a:off x="264950" y="349125"/>
            <a:ext cx="7242600" cy="592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latin typeface="Montserrat"/>
                <a:ea typeface="Montserrat"/>
                <a:cs typeface="Montserrat"/>
                <a:sym typeface="Montserrat"/>
              </a:rPr>
              <a:t>Program Features </a:t>
            </a:r>
            <a:endParaRPr sz="1400" b="1">
              <a:latin typeface="Montserrat"/>
              <a:ea typeface="Montserrat"/>
              <a:cs typeface="Montserrat"/>
              <a:sym typeface="Montserrat"/>
            </a:endParaRPr>
          </a:p>
        </p:txBody>
      </p:sp>
      <p:sp>
        <p:nvSpPr>
          <p:cNvPr id="137" name="Google Shape;137;p9"/>
          <p:cNvSpPr txBox="1">
            <a:spLocks noGrp="1"/>
          </p:cNvSpPr>
          <p:nvPr>
            <p:ph type="body" idx="1"/>
          </p:nvPr>
        </p:nvSpPr>
        <p:spPr>
          <a:xfrm>
            <a:off x="264850" y="1121525"/>
            <a:ext cx="7242600" cy="155366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100">
                <a:latin typeface="Montserrat"/>
                <a:ea typeface="Montserrat"/>
                <a:cs typeface="Montserrat"/>
                <a:sym typeface="Montserrat"/>
              </a:rPr>
              <a:t>Students receive ongoing support and guidance from a team of instructors, advisors, and online mentors. The registration and cost for the certification exams (PTTC and CMAA) are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114300" lvl="0" indent="0" algn="l" rtl="0">
              <a:lnSpc>
                <a:spcPct val="115000"/>
              </a:lnSpc>
              <a:spcBef>
                <a:spcPts val="0"/>
              </a:spcBef>
              <a:spcAft>
                <a:spcPts val="0"/>
              </a:spcAft>
              <a:buSzPts val="1800"/>
              <a:buNone/>
            </a:pPr>
            <a:r>
              <a:rPr lang="en-US" b="1" i="0" u="none" strike="noStrike">
                <a:solidFill>
                  <a:srgbClr val="0069FF"/>
                </a:solidFill>
                <a:latin typeface="Montserrat"/>
                <a:ea typeface="Montserrat"/>
                <a:cs typeface="Montserrat"/>
                <a:sym typeface="Montserrat"/>
              </a:rPr>
              <a:t>Features</a:t>
            </a:r>
            <a:endParaRPr b="0" i="0">
              <a:solidFill>
                <a:srgbClr val="000000"/>
              </a:solidFill>
              <a:latin typeface="Quattrocento Sans"/>
              <a:ea typeface="Quattrocento Sans"/>
              <a:cs typeface="Quattrocento Sans"/>
              <a:sym typeface="Quattrocento Sans"/>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a:p>
            <a:pPr marL="0" lvl="0" indent="0" algn="l" rtl="0">
              <a:lnSpc>
                <a:spcPct val="150000"/>
              </a:lnSpc>
              <a:spcBef>
                <a:spcPts val="0"/>
              </a:spcBef>
              <a:spcAft>
                <a:spcPts val="0"/>
              </a:spcAft>
              <a:buSzPts val="1800"/>
              <a:buNone/>
            </a:pPr>
            <a:endParaRPr sz="1100">
              <a:latin typeface="Montserrat"/>
              <a:ea typeface="Montserrat"/>
              <a:cs typeface="Montserrat"/>
              <a:sym typeface="Montserrat"/>
            </a:endParaRPr>
          </a:p>
        </p:txBody>
      </p:sp>
      <p:cxnSp>
        <p:nvCxnSpPr>
          <p:cNvPr id="138" name="Google Shape;138;p9"/>
          <p:cNvCxnSpPr/>
          <p:nvPr/>
        </p:nvCxnSpPr>
        <p:spPr>
          <a:xfrm>
            <a:off x="320850" y="1031725"/>
            <a:ext cx="7130700" cy="0"/>
          </a:xfrm>
          <a:prstGeom prst="straightConnector1">
            <a:avLst/>
          </a:prstGeom>
          <a:noFill/>
          <a:ln w="28575" cap="flat" cmpd="sng">
            <a:solidFill>
              <a:srgbClr val="0069FF"/>
            </a:solidFill>
            <a:prstDash val="solid"/>
            <a:round/>
            <a:headEnd type="none" w="sm" len="sm"/>
            <a:tailEnd type="none" w="sm" len="sm"/>
          </a:ln>
        </p:spPr>
      </p:cxnSp>
      <p:sp>
        <p:nvSpPr>
          <p:cNvPr id="140" name="Google Shape;140;p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9"/>
          <p:cNvSpPr txBox="1">
            <a:spLocks noGrp="1"/>
          </p:cNvSpPr>
          <p:nvPr>
            <p:ph type="sldNum" idx="12"/>
          </p:nvPr>
        </p:nvSpPr>
        <p:spPr>
          <a:xfrm>
            <a:off x="7201600" y="9498677"/>
            <a:ext cx="466500" cy="3903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US" b="1">
                <a:latin typeface="Montserrat"/>
                <a:ea typeface="Montserrat"/>
                <a:cs typeface="Montserrat"/>
                <a:sym typeface="Montserrat"/>
              </a:rPr>
              <a:t>9</a:t>
            </a:fld>
            <a:endParaRPr b="1">
              <a:latin typeface="Montserrat"/>
              <a:ea typeface="Montserrat"/>
              <a:cs typeface="Montserrat"/>
              <a:sym typeface="Montserrat"/>
            </a:endParaRPr>
          </a:p>
        </p:txBody>
      </p:sp>
      <p:sp>
        <p:nvSpPr>
          <p:cNvPr id="142" name="Google Shape;142;p9"/>
          <p:cNvSpPr txBox="1"/>
          <p:nvPr/>
        </p:nvSpPr>
        <p:spPr>
          <a:xfrm>
            <a:off x="556591" y="2690868"/>
            <a:ext cx="6663909" cy="2585283"/>
          </a:xfrm>
          <a:prstGeom prst="rect">
            <a:avLst/>
          </a:prstGeom>
          <a:noFill/>
          <a:ln>
            <a:noFill/>
          </a:ln>
        </p:spPr>
        <p:txBody>
          <a:bodyPr spcFirstLastPara="1" wrap="square" lIns="91425" tIns="45700" rIns="91425" bIns="45700" anchor="t" anchorCtr="0">
            <a:spAutoFit/>
          </a:bodyPr>
          <a:lstStyle/>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Comprehensive New Student Orientation</a:t>
            </a:r>
            <a:r>
              <a:rPr lang="en-US" sz="1200" b="0" i="0" u="none" strike="noStrike" cap="none" dirty="0">
                <a:solidFill>
                  <a:srgbClr val="000000"/>
                </a:solidFill>
                <a:latin typeface="Montserrat"/>
                <a:ea typeface="Montserrat"/>
                <a:cs typeface="Montserrat"/>
                <a:sym typeface="Montserrat"/>
              </a:rPr>
              <a:t>​</a:t>
            </a:r>
            <a:endParaRPr lang="en-US"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An assigned Student Support Specialist who provides 1:1 support from start to finish.</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Professional support offered through on-demand subject matter experts</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12-Month Access to Online Training</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Flexible scheduling that allows you to learn at your own pace</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Certification Exam Payment and Registration</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Exam Preparation Support</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a:p>
            <a:pPr marL="326390" marR="0" lvl="0" indent="-171450" algn="l" rtl="0">
              <a:lnSpc>
                <a:spcPct val="150000"/>
              </a:lnSpc>
              <a:spcBef>
                <a:spcPts val="0"/>
              </a:spcBef>
              <a:spcAft>
                <a:spcPts val="0"/>
              </a:spcAft>
              <a:buClr>
                <a:srgbClr val="000000"/>
              </a:buClr>
              <a:buSzPts val="1200"/>
              <a:buChar char="•"/>
            </a:pPr>
            <a:r>
              <a:rPr lang="en-US" sz="1200" b="0" i="0" u="none" strike="noStrike" cap="none" dirty="0">
                <a:solidFill>
                  <a:srgbClr val="595959"/>
                </a:solidFill>
                <a:latin typeface="Montserrat"/>
                <a:ea typeface="Montserrat"/>
                <a:cs typeface="Montserrat"/>
                <a:sym typeface="Montserrat"/>
              </a:rPr>
              <a:t>Career Services and Experiential Learning Support</a:t>
            </a:r>
            <a:r>
              <a:rPr lang="en-US" sz="1200" b="0" i="0" u="none" strike="noStrike" cap="none" dirty="0">
                <a:solidFill>
                  <a:srgbClr val="000000"/>
                </a:solidFill>
                <a:latin typeface="Montserrat"/>
                <a:ea typeface="Montserrat"/>
                <a:cs typeface="Montserrat"/>
                <a:sym typeface="Montserrat"/>
              </a:rPr>
              <a:t>​</a:t>
            </a:r>
            <a:endParaRPr sz="1200" b="0" i="0" u="none" strike="noStrike" cap="none" dirty="0">
              <a:solidFill>
                <a:srgbClr val="000000"/>
              </a:solidFill>
              <a:latin typeface="Arial"/>
              <a:ea typeface="Arial"/>
              <a:cs typeface="Arial"/>
            </a:endParaRPr>
          </a:p>
        </p:txBody>
      </p:sp>
      <p:pic>
        <p:nvPicPr>
          <p:cNvPr id="3" name="Picture 2" descr="Logo&#10;&#10;Description automatically generated">
            <a:extLst>
              <a:ext uri="{FF2B5EF4-FFF2-40B4-BE49-F238E27FC236}">
                <a16:creationId xmlns:a16="http://schemas.microsoft.com/office/drawing/2014/main" id="{F4187F55-BA14-1D78-6E9D-608F8165D3B4}"/>
              </a:ext>
            </a:extLst>
          </p:cNvPr>
          <p:cNvPicPr>
            <a:picLocks noChangeAspect="1"/>
          </p:cNvPicPr>
          <p:nvPr/>
        </p:nvPicPr>
        <p:blipFill>
          <a:blip r:embed="rId3"/>
          <a:stretch>
            <a:fillRect/>
          </a:stretch>
        </p:blipFill>
        <p:spPr>
          <a:xfrm>
            <a:off x="151232" y="9444415"/>
            <a:ext cx="1635637" cy="44931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2F8022-52BD-458C-9EF3-E09706924F3B}">
  <ds:schemaRefs>
    <ds:schemaRef ds:uri="http://schemas.openxmlformats.org/package/2006/metadata/core-properties"/>
    <ds:schemaRef ds:uri="http://schemas.microsoft.com/office/infopath/2007/PartnerControls"/>
    <ds:schemaRef ds:uri="b64e289c-fe93-42be-bb63-68a2e40d2849"/>
    <ds:schemaRef ds:uri="http://schemas.microsoft.com/office/2006/documentManagement/types"/>
    <ds:schemaRef ds:uri="http://purl.org/dc/elements/1.1/"/>
    <ds:schemaRef ds:uri="59a841ba-70b8-4be4-ad36-34aec6050b8a"/>
    <ds:schemaRef ds:uri="http://www.w3.org/XML/1998/namespace"/>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A4C22DB-37A2-491E-8BBB-2089581C72B6}">
  <ds:schemaRefs>
    <ds:schemaRef ds:uri="http://schemas.microsoft.com/sharepoint/v3/contenttype/forms"/>
  </ds:schemaRefs>
</ds:datastoreItem>
</file>

<file path=customXml/itemProps3.xml><?xml version="1.0" encoding="utf-8"?>
<ds:datastoreItem xmlns:ds="http://schemas.openxmlformats.org/officeDocument/2006/customXml" ds:itemID="{87B64F79-44A0-4AF4-A614-BAFD476E14E9}"/>
</file>

<file path=docProps/app.xml><?xml version="1.0" encoding="utf-8"?>
<Properties xmlns="http://schemas.openxmlformats.org/officeDocument/2006/extended-properties" xmlns:vt="http://schemas.openxmlformats.org/officeDocument/2006/docPropsVTypes">
  <TotalTime>0</TotalTime>
  <Words>4286</Words>
  <Application>Microsoft Office PowerPoint</Application>
  <PresentationFormat>Custom</PresentationFormat>
  <Paragraphs>252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Simple Light</vt:lpstr>
      <vt:lpstr>Simple Light</vt:lpstr>
      <vt:lpstr>Physical Therapy Aide and Administration Specialist</vt:lpstr>
      <vt:lpstr>Physical Therapy Aide and Administration Specialist Details</vt:lpstr>
      <vt:lpstr>What is a Physical Therapy Aide and Administration Specialist?</vt:lpstr>
      <vt:lpstr>What is a Physical Therapy Aide and Administration Specialist? (Cont.)</vt:lpstr>
      <vt:lpstr>Program Description</vt:lpstr>
      <vt:lpstr>Program Description (cont.)</vt:lpstr>
      <vt:lpstr>Who is this program recommended for?</vt:lpstr>
      <vt:lpstr>Program Objectives </vt:lpstr>
      <vt:lpstr>Program Features </vt:lpstr>
      <vt:lpstr>Equipment &amp; Courseware/eBooks</vt:lpstr>
      <vt:lpstr>Enrollment Eligibility Requirements</vt:lpstr>
      <vt:lpstr>Physical Therapy Aide and Administration Specialist Courses</vt:lpstr>
      <vt:lpstr>PS-1011: Professionalism in Allied Health</vt:lpstr>
      <vt:lpstr>HI-1014: Introduction to Human Anatomy and Medical Terminology</vt:lpstr>
      <vt:lpstr>HI-1011: Medical Office Procedures and Administration</vt:lpstr>
      <vt:lpstr>HI-6013: Fundamentals of Physical Therapy</vt:lpstr>
      <vt:lpstr>Eligible Program Certifications</vt:lpstr>
      <vt:lpstr>Physical Therapy Technician Certification (PTTC)</vt:lpstr>
      <vt:lpstr>Medical Administrative Assistant Certification (CMAA)</vt:lpstr>
      <vt:lpstr>Potential Careers &amp; Job Outlook</vt:lpstr>
      <vt:lpstr>Physical Therapy Aide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Aide and Administartion Specialist</dc:title>
  <dc:creator>Melissa Westrick</dc:creator>
  <cp:lastModifiedBy>Rob Fershtman</cp:lastModifiedBy>
  <cp:revision>35</cp:revision>
  <dcterms:modified xsi:type="dcterms:W3CDTF">2022-06-24T18:23:46Z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