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7772400" cy="10058400"/>
  <p:notesSz cx="6858000" cy="9144000"/>
  <p:embeddedFontLst>
    <p:embeddedFont>
      <p:font typeface="Montserrat"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A3ABA-62C4-CD49-4D33-5E8C07A5E614}" v="3" dt="2022-05-03T12:59:44.872"/>
    <p1510:client id="{8585B36E-6336-F451-09B9-1C7F257413F5}" v="47" dt="2022-06-24T18:10:35.995"/>
    <p1510:client id="{A7192614-3F3A-A5F0-B512-2D61E3AA816D}" v="26" dt="2022-05-02T22:36:23.1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A7192614-3F3A-A5F0-B512-2D61E3AA816D}"/>
    <pc:docChg chg="modSld">
      <pc:chgData name="Sange Thungon" userId="S::sthungon@medcerts.com::dac29ab1-0309-4309-9d13-ef1fc85358e3" providerId="AD" clId="Web-{A7192614-3F3A-A5F0-B512-2D61E3AA816D}" dt="2022-05-02T22:36:22.911" v="25" actId="20577"/>
      <pc:docMkLst>
        <pc:docMk/>
      </pc:docMkLst>
      <pc:sldChg chg="modSp">
        <pc:chgData name="Sange Thungon" userId="S::sthungon@medcerts.com::dac29ab1-0309-4309-9d13-ef1fc85358e3" providerId="AD" clId="Web-{A7192614-3F3A-A5F0-B512-2D61E3AA816D}" dt="2022-05-02T22:36:22.911" v="25" actId="20577"/>
        <pc:sldMkLst>
          <pc:docMk/>
          <pc:sldMk cId="0" sldId="262"/>
        </pc:sldMkLst>
        <pc:spChg chg="mod">
          <ac:chgData name="Sange Thungon" userId="S::sthungon@medcerts.com::dac29ab1-0309-4309-9d13-ef1fc85358e3" providerId="AD" clId="Web-{A7192614-3F3A-A5F0-B512-2D61E3AA816D}" dt="2022-05-02T22:36:22.911" v="25" actId="20577"/>
          <ac:spMkLst>
            <pc:docMk/>
            <pc:sldMk cId="0" sldId="262"/>
            <ac:spMk id="124" creationId="{00000000-0000-0000-0000-000000000000}"/>
          </ac:spMkLst>
        </pc:spChg>
      </pc:sldChg>
    </pc:docChg>
  </pc:docChgLst>
  <pc:docChgLst>
    <pc:chgData name="Sange Thungon" userId="S::sthungon@medcerts.com::dac29ab1-0309-4309-9d13-ef1fc85358e3" providerId="AD" clId="Web-{8585B36E-6336-F451-09B9-1C7F257413F5}"/>
    <pc:docChg chg="modSld">
      <pc:chgData name="Sange Thungon" userId="S::sthungon@medcerts.com::dac29ab1-0309-4309-9d13-ef1fc85358e3" providerId="AD" clId="Web-{8585B36E-6336-F451-09B9-1C7F257413F5}" dt="2022-06-24T18:10:35.995" v="43"/>
      <pc:docMkLst>
        <pc:docMk/>
      </pc:docMkLst>
      <pc:sldChg chg="addSp delSp modSp">
        <pc:chgData name="Sange Thungon" userId="S::sthungon@medcerts.com::dac29ab1-0309-4309-9d13-ef1fc85358e3" providerId="AD" clId="Web-{8585B36E-6336-F451-09B9-1C7F257413F5}" dt="2022-06-24T18:09:04.474" v="7" actId="14100"/>
        <pc:sldMkLst>
          <pc:docMk/>
          <pc:sldMk cId="0" sldId="256"/>
        </pc:sldMkLst>
        <pc:picChg chg="add del mod">
          <ac:chgData name="Sange Thungon" userId="S::sthungon@medcerts.com::dac29ab1-0309-4309-9d13-ef1fc85358e3" providerId="AD" clId="Web-{8585B36E-6336-F451-09B9-1C7F257413F5}" dt="2022-06-24T18:08:54.442" v="4"/>
          <ac:picMkLst>
            <pc:docMk/>
            <pc:sldMk cId="0" sldId="256"/>
            <ac:picMk id="2" creationId="{8FD5EC67-6FB9-C23F-0DBD-B014D16B1B6D}"/>
          </ac:picMkLst>
        </pc:picChg>
        <pc:picChg chg="add mod">
          <ac:chgData name="Sange Thungon" userId="S::sthungon@medcerts.com::dac29ab1-0309-4309-9d13-ef1fc85358e3" providerId="AD" clId="Web-{8585B36E-6336-F451-09B9-1C7F257413F5}" dt="2022-06-24T18:09:04.474" v="7" actId="14100"/>
          <ac:picMkLst>
            <pc:docMk/>
            <pc:sldMk cId="0" sldId="256"/>
            <ac:picMk id="3" creationId="{E60740FA-A434-23AF-84D0-287ED4BB0E9B}"/>
          </ac:picMkLst>
        </pc:picChg>
        <pc:picChg chg="del">
          <ac:chgData name="Sange Thungon" userId="S::sthungon@medcerts.com::dac29ab1-0309-4309-9d13-ef1fc85358e3" providerId="AD" clId="Web-{8585B36E-6336-F451-09B9-1C7F257413F5}" dt="2022-06-24T18:08:49.332" v="0"/>
          <ac:picMkLst>
            <pc:docMk/>
            <pc:sldMk cId="0" sldId="256"/>
            <ac:picMk id="59" creationId="{00000000-0000-0000-0000-000000000000}"/>
          </ac:picMkLst>
        </pc:picChg>
      </pc:sldChg>
      <pc:sldChg chg="addSp delSp modSp">
        <pc:chgData name="Sange Thungon" userId="S::sthungon@medcerts.com::dac29ab1-0309-4309-9d13-ef1fc85358e3" providerId="AD" clId="Web-{8585B36E-6336-F451-09B9-1C7F257413F5}" dt="2022-06-24T18:09:12.677" v="10" actId="1076"/>
        <pc:sldMkLst>
          <pc:docMk/>
          <pc:sldMk cId="0" sldId="257"/>
        </pc:sldMkLst>
        <pc:picChg chg="add mod">
          <ac:chgData name="Sange Thungon" userId="S::sthungon@medcerts.com::dac29ab1-0309-4309-9d13-ef1fc85358e3" providerId="AD" clId="Web-{8585B36E-6336-F451-09B9-1C7F257413F5}" dt="2022-06-24T18:09:12.677" v="10" actId="1076"/>
          <ac:picMkLst>
            <pc:docMk/>
            <pc:sldMk cId="0" sldId="257"/>
            <ac:picMk id="2" creationId="{8D609FED-245B-8233-78A5-DB6E2CAF3510}"/>
          </ac:picMkLst>
        </pc:picChg>
        <pc:picChg chg="del">
          <ac:chgData name="Sange Thungon" userId="S::sthungon@medcerts.com::dac29ab1-0309-4309-9d13-ef1fc85358e3" providerId="AD" clId="Web-{8585B36E-6336-F451-09B9-1C7F257413F5}" dt="2022-06-24T18:09:09.974" v="8"/>
          <ac:picMkLst>
            <pc:docMk/>
            <pc:sldMk cId="0" sldId="257"/>
            <ac:picMk id="67" creationId="{00000000-0000-0000-0000-000000000000}"/>
          </ac:picMkLst>
        </pc:picChg>
      </pc:sldChg>
      <pc:sldChg chg="addSp delSp">
        <pc:chgData name="Sange Thungon" userId="S::sthungon@medcerts.com::dac29ab1-0309-4309-9d13-ef1fc85358e3" providerId="AD" clId="Web-{8585B36E-6336-F451-09B9-1C7F257413F5}" dt="2022-06-24T18:10:35.995" v="43"/>
        <pc:sldMkLst>
          <pc:docMk/>
          <pc:sldMk cId="0" sldId="258"/>
        </pc:sldMkLst>
        <pc:picChg chg="add">
          <ac:chgData name="Sange Thungon" userId="S::sthungon@medcerts.com::dac29ab1-0309-4309-9d13-ef1fc85358e3" providerId="AD" clId="Web-{8585B36E-6336-F451-09B9-1C7F257413F5}" dt="2022-06-24T18:10:35.995" v="43"/>
          <ac:picMkLst>
            <pc:docMk/>
            <pc:sldMk cId="0" sldId="258"/>
            <ac:picMk id="3" creationId="{C237A312-5E8E-E337-7A2A-90A3E41AE458}"/>
          </ac:picMkLst>
        </pc:picChg>
        <pc:picChg chg="del">
          <ac:chgData name="Sange Thungon" userId="S::sthungon@medcerts.com::dac29ab1-0309-4309-9d13-ef1fc85358e3" providerId="AD" clId="Web-{8585B36E-6336-F451-09B9-1C7F257413F5}" dt="2022-06-24T18:10:35.885" v="42"/>
          <ac:picMkLst>
            <pc:docMk/>
            <pc:sldMk cId="0" sldId="258"/>
            <ac:picMk id="75" creationId="{00000000-0000-0000-0000-000000000000}"/>
          </ac:picMkLst>
        </pc:picChg>
      </pc:sldChg>
      <pc:sldChg chg="addSp delSp">
        <pc:chgData name="Sange Thungon" userId="S::sthungon@medcerts.com::dac29ab1-0309-4309-9d13-ef1fc85358e3" providerId="AD" clId="Web-{8585B36E-6336-F451-09B9-1C7F257413F5}" dt="2022-06-24T18:10:31.651" v="41"/>
        <pc:sldMkLst>
          <pc:docMk/>
          <pc:sldMk cId="0" sldId="259"/>
        </pc:sldMkLst>
        <pc:picChg chg="add">
          <ac:chgData name="Sange Thungon" userId="S::sthungon@medcerts.com::dac29ab1-0309-4309-9d13-ef1fc85358e3" providerId="AD" clId="Web-{8585B36E-6336-F451-09B9-1C7F257413F5}" dt="2022-06-24T18:10:31.651" v="41"/>
          <ac:picMkLst>
            <pc:docMk/>
            <pc:sldMk cId="0" sldId="259"/>
            <ac:picMk id="3" creationId="{B699BF17-3652-0D08-E78F-2F8C8739F884}"/>
          </ac:picMkLst>
        </pc:picChg>
        <pc:picChg chg="del">
          <ac:chgData name="Sange Thungon" userId="S::sthungon@medcerts.com::dac29ab1-0309-4309-9d13-ef1fc85358e3" providerId="AD" clId="Web-{8585B36E-6336-F451-09B9-1C7F257413F5}" dt="2022-06-24T18:10:31.463" v="40"/>
          <ac:picMkLst>
            <pc:docMk/>
            <pc:sldMk cId="0" sldId="259"/>
            <ac:picMk id="86" creationId="{00000000-0000-0000-0000-000000000000}"/>
          </ac:picMkLst>
        </pc:picChg>
      </pc:sldChg>
      <pc:sldChg chg="addSp delSp">
        <pc:chgData name="Sange Thungon" userId="S::sthungon@medcerts.com::dac29ab1-0309-4309-9d13-ef1fc85358e3" providerId="AD" clId="Web-{8585B36E-6336-F451-09B9-1C7F257413F5}" dt="2022-06-24T18:10:28.838" v="39"/>
        <pc:sldMkLst>
          <pc:docMk/>
          <pc:sldMk cId="0" sldId="260"/>
        </pc:sldMkLst>
        <pc:picChg chg="add">
          <ac:chgData name="Sange Thungon" userId="S::sthungon@medcerts.com::dac29ab1-0309-4309-9d13-ef1fc85358e3" providerId="AD" clId="Web-{8585B36E-6336-F451-09B9-1C7F257413F5}" dt="2022-06-24T18:10:28.838" v="39"/>
          <ac:picMkLst>
            <pc:docMk/>
            <pc:sldMk cId="0" sldId="260"/>
            <ac:picMk id="3" creationId="{ADB3903E-C14F-0139-BA5C-65A87DDE6D82}"/>
          </ac:picMkLst>
        </pc:picChg>
        <pc:picChg chg="del">
          <ac:chgData name="Sange Thungon" userId="S::sthungon@medcerts.com::dac29ab1-0309-4309-9d13-ef1fc85358e3" providerId="AD" clId="Web-{8585B36E-6336-F451-09B9-1C7F257413F5}" dt="2022-06-24T18:10:28.604" v="38"/>
          <ac:picMkLst>
            <pc:docMk/>
            <pc:sldMk cId="0" sldId="260"/>
            <ac:picMk id="98" creationId="{00000000-0000-0000-0000-000000000000}"/>
          </ac:picMkLst>
        </pc:picChg>
      </pc:sldChg>
      <pc:sldChg chg="addSp delSp modSp">
        <pc:chgData name="Sange Thungon" userId="S::sthungon@medcerts.com::dac29ab1-0309-4309-9d13-ef1fc85358e3" providerId="AD" clId="Web-{8585B36E-6336-F451-09B9-1C7F257413F5}" dt="2022-06-24T18:10:25.478" v="37" actId="1076"/>
        <pc:sldMkLst>
          <pc:docMk/>
          <pc:sldMk cId="0" sldId="261"/>
        </pc:sldMkLst>
        <pc:picChg chg="add mod">
          <ac:chgData name="Sange Thungon" userId="S::sthungon@medcerts.com::dac29ab1-0309-4309-9d13-ef1fc85358e3" providerId="AD" clId="Web-{8585B36E-6336-F451-09B9-1C7F257413F5}" dt="2022-06-24T18:10:25.478" v="37" actId="1076"/>
          <ac:picMkLst>
            <pc:docMk/>
            <pc:sldMk cId="0" sldId="261"/>
            <ac:picMk id="3" creationId="{E5C07F57-CC75-E92F-7D82-2C5600C5FEBD}"/>
          </ac:picMkLst>
        </pc:picChg>
        <pc:picChg chg="del">
          <ac:chgData name="Sange Thungon" userId="S::sthungon@medcerts.com::dac29ab1-0309-4309-9d13-ef1fc85358e3" providerId="AD" clId="Web-{8585B36E-6336-F451-09B9-1C7F257413F5}" dt="2022-06-24T18:10:20.837" v="35"/>
          <ac:picMkLst>
            <pc:docMk/>
            <pc:sldMk cId="0" sldId="261"/>
            <ac:picMk id="114" creationId="{00000000-0000-0000-0000-000000000000}"/>
          </ac:picMkLst>
        </pc:picChg>
      </pc:sldChg>
      <pc:sldChg chg="addSp delSp">
        <pc:chgData name="Sange Thungon" userId="S::sthungon@medcerts.com::dac29ab1-0309-4309-9d13-ef1fc85358e3" providerId="AD" clId="Web-{8585B36E-6336-F451-09B9-1C7F257413F5}" dt="2022-06-24T18:10:16.650" v="34"/>
        <pc:sldMkLst>
          <pc:docMk/>
          <pc:sldMk cId="0" sldId="262"/>
        </pc:sldMkLst>
        <pc:picChg chg="add">
          <ac:chgData name="Sange Thungon" userId="S::sthungon@medcerts.com::dac29ab1-0309-4309-9d13-ef1fc85358e3" providerId="AD" clId="Web-{8585B36E-6336-F451-09B9-1C7F257413F5}" dt="2022-06-24T18:10:16.650" v="34"/>
          <ac:picMkLst>
            <pc:docMk/>
            <pc:sldMk cId="0" sldId="262"/>
            <ac:picMk id="3" creationId="{EAA23DCB-5B41-2B06-5DD4-053FA09F60EA}"/>
          </ac:picMkLst>
        </pc:picChg>
        <pc:picChg chg="del">
          <ac:chgData name="Sange Thungon" userId="S::sthungon@medcerts.com::dac29ab1-0309-4309-9d13-ef1fc85358e3" providerId="AD" clId="Web-{8585B36E-6336-F451-09B9-1C7F257413F5}" dt="2022-06-24T18:10:16.431" v="33"/>
          <ac:picMkLst>
            <pc:docMk/>
            <pc:sldMk cId="0" sldId="262"/>
            <ac:picMk id="126" creationId="{00000000-0000-0000-0000-000000000000}"/>
          </ac:picMkLst>
        </pc:picChg>
      </pc:sldChg>
      <pc:sldChg chg="addSp delSp">
        <pc:chgData name="Sange Thungon" userId="S::sthungon@medcerts.com::dac29ab1-0309-4309-9d13-ef1fc85358e3" providerId="AD" clId="Web-{8585B36E-6336-F451-09B9-1C7F257413F5}" dt="2022-06-24T18:09:19.771" v="12"/>
        <pc:sldMkLst>
          <pc:docMk/>
          <pc:sldMk cId="0" sldId="263"/>
        </pc:sldMkLst>
        <pc:picChg chg="add">
          <ac:chgData name="Sange Thungon" userId="S::sthungon@medcerts.com::dac29ab1-0309-4309-9d13-ef1fc85358e3" providerId="AD" clId="Web-{8585B36E-6336-F451-09B9-1C7F257413F5}" dt="2022-06-24T18:09:19.771" v="12"/>
          <ac:picMkLst>
            <pc:docMk/>
            <pc:sldMk cId="0" sldId="263"/>
            <ac:picMk id="3" creationId="{11E743A3-6F2D-3852-4DBB-FE8E3B418988}"/>
          </ac:picMkLst>
        </pc:picChg>
        <pc:picChg chg="del">
          <ac:chgData name="Sange Thungon" userId="S::sthungon@medcerts.com::dac29ab1-0309-4309-9d13-ef1fc85358e3" providerId="AD" clId="Web-{8585B36E-6336-F451-09B9-1C7F257413F5}" dt="2022-06-24T18:09:19.599" v="11"/>
          <ac:picMkLst>
            <pc:docMk/>
            <pc:sldMk cId="0" sldId="263"/>
            <ac:picMk id="137" creationId="{00000000-0000-0000-0000-000000000000}"/>
          </ac:picMkLst>
        </pc:picChg>
      </pc:sldChg>
      <pc:sldChg chg="addSp delSp modSp">
        <pc:chgData name="Sange Thungon" userId="S::sthungon@medcerts.com::dac29ab1-0309-4309-9d13-ef1fc85358e3" providerId="AD" clId="Web-{8585B36E-6336-F451-09B9-1C7F257413F5}" dt="2022-06-24T18:10:11.431" v="32" actId="1076"/>
        <pc:sldMkLst>
          <pc:docMk/>
          <pc:sldMk cId="0" sldId="264"/>
        </pc:sldMkLst>
        <pc:picChg chg="add mod">
          <ac:chgData name="Sange Thungon" userId="S::sthungon@medcerts.com::dac29ab1-0309-4309-9d13-ef1fc85358e3" providerId="AD" clId="Web-{8585B36E-6336-F451-09B9-1C7F257413F5}" dt="2022-06-24T18:10:11.431" v="32" actId="1076"/>
          <ac:picMkLst>
            <pc:docMk/>
            <pc:sldMk cId="0" sldId="264"/>
            <ac:picMk id="3" creationId="{238B1990-934D-1CDE-DAFC-7C5A9593748A}"/>
          </ac:picMkLst>
        </pc:picChg>
        <pc:picChg chg="del">
          <ac:chgData name="Sange Thungon" userId="S::sthungon@medcerts.com::dac29ab1-0309-4309-9d13-ef1fc85358e3" providerId="AD" clId="Web-{8585B36E-6336-F451-09B9-1C7F257413F5}" dt="2022-06-24T18:10:03.805" v="29"/>
          <ac:picMkLst>
            <pc:docMk/>
            <pc:sldMk cId="0" sldId="264"/>
            <ac:picMk id="146" creationId="{00000000-0000-0000-0000-000000000000}"/>
          </ac:picMkLst>
        </pc:picChg>
      </pc:sldChg>
      <pc:sldChg chg="addSp delSp">
        <pc:chgData name="Sange Thungon" userId="S::sthungon@medcerts.com::dac29ab1-0309-4309-9d13-ef1fc85358e3" providerId="AD" clId="Web-{8585B36E-6336-F451-09B9-1C7F257413F5}" dt="2022-06-24T18:10:01.102" v="28"/>
        <pc:sldMkLst>
          <pc:docMk/>
          <pc:sldMk cId="0" sldId="265"/>
        </pc:sldMkLst>
        <pc:picChg chg="add">
          <ac:chgData name="Sange Thungon" userId="S::sthungon@medcerts.com::dac29ab1-0309-4309-9d13-ef1fc85358e3" providerId="AD" clId="Web-{8585B36E-6336-F451-09B9-1C7F257413F5}" dt="2022-06-24T18:10:01.102" v="28"/>
          <ac:picMkLst>
            <pc:docMk/>
            <pc:sldMk cId="0" sldId="265"/>
            <ac:picMk id="3" creationId="{874D05CB-6496-E91F-5939-D8A85B70EC50}"/>
          </ac:picMkLst>
        </pc:picChg>
        <pc:picChg chg="del">
          <ac:chgData name="Sange Thungon" userId="S::sthungon@medcerts.com::dac29ab1-0309-4309-9d13-ef1fc85358e3" providerId="AD" clId="Web-{8585B36E-6336-F451-09B9-1C7F257413F5}" dt="2022-06-24T18:10:00.930" v="27"/>
          <ac:picMkLst>
            <pc:docMk/>
            <pc:sldMk cId="0" sldId="265"/>
            <ac:picMk id="157" creationId="{00000000-0000-0000-0000-000000000000}"/>
          </ac:picMkLst>
        </pc:picChg>
      </pc:sldChg>
      <pc:sldChg chg="addSp delSp">
        <pc:chgData name="Sange Thungon" userId="S::sthungon@medcerts.com::dac29ab1-0309-4309-9d13-ef1fc85358e3" providerId="AD" clId="Web-{8585B36E-6336-F451-09B9-1C7F257413F5}" dt="2022-06-24T18:09:58.055" v="26"/>
        <pc:sldMkLst>
          <pc:docMk/>
          <pc:sldMk cId="0" sldId="266"/>
        </pc:sldMkLst>
        <pc:picChg chg="add">
          <ac:chgData name="Sange Thungon" userId="S::sthungon@medcerts.com::dac29ab1-0309-4309-9d13-ef1fc85358e3" providerId="AD" clId="Web-{8585B36E-6336-F451-09B9-1C7F257413F5}" dt="2022-06-24T18:09:58.055" v="26"/>
          <ac:picMkLst>
            <pc:docMk/>
            <pc:sldMk cId="0" sldId="266"/>
            <ac:picMk id="3" creationId="{FE215DEC-5C57-5CC4-0059-EA2C2216BCA0}"/>
          </ac:picMkLst>
        </pc:picChg>
        <pc:picChg chg="del">
          <ac:chgData name="Sange Thungon" userId="S::sthungon@medcerts.com::dac29ab1-0309-4309-9d13-ef1fc85358e3" providerId="AD" clId="Web-{8585B36E-6336-F451-09B9-1C7F257413F5}" dt="2022-06-24T18:09:57.899" v="25"/>
          <ac:picMkLst>
            <pc:docMk/>
            <pc:sldMk cId="0" sldId="266"/>
            <ac:picMk id="168" creationId="{00000000-0000-0000-0000-000000000000}"/>
          </ac:picMkLst>
        </pc:picChg>
      </pc:sldChg>
      <pc:sldChg chg="addSp delSp">
        <pc:chgData name="Sange Thungon" userId="S::sthungon@medcerts.com::dac29ab1-0309-4309-9d13-ef1fc85358e3" providerId="AD" clId="Web-{8585B36E-6336-F451-09B9-1C7F257413F5}" dt="2022-06-24T18:09:54.914" v="24"/>
        <pc:sldMkLst>
          <pc:docMk/>
          <pc:sldMk cId="0" sldId="267"/>
        </pc:sldMkLst>
        <pc:picChg chg="add">
          <ac:chgData name="Sange Thungon" userId="S::sthungon@medcerts.com::dac29ab1-0309-4309-9d13-ef1fc85358e3" providerId="AD" clId="Web-{8585B36E-6336-F451-09B9-1C7F257413F5}" dt="2022-06-24T18:09:54.914" v="24"/>
          <ac:picMkLst>
            <pc:docMk/>
            <pc:sldMk cId="0" sldId="267"/>
            <ac:picMk id="3" creationId="{2213F179-73B8-17F5-ED46-3BEC047AEC6C}"/>
          </ac:picMkLst>
        </pc:picChg>
        <pc:picChg chg="del">
          <ac:chgData name="Sange Thungon" userId="S::sthungon@medcerts.com::dac29ab1-0309-4309-9d13-ef1fc85358e3" providerId="AD" clId="Web-{8585B36E-6336-F451-09B9-1C7F257413F5}" dt="2022-06-24T18:09:54.648" v="23"/>
          <ac:picMkLst>
            <pc:docMk/>
            <pc:sldMk cId="0" sldId="267"/>
            <ac:picMk id="178" creationId="{00000000-0000-0000-0000-000000000000}"/>
          </ac:picMkLst>
        </pc:picChg>
      </pc:sldChg>
      <pc:sldChg chg="addSp delSp">
        <pc:chgData name="Sange Thungon" userId="S::sthungon@medcerts.com::dac29ab1-0309-4309-9d13-ef1fc85358e3" providerId="AD" clId="Web-{8585B36E-6336-F451-09B9-1C7F257413F5}" dt="2022-06-24T18:09:24.100" v="14"/>
        <pc:sldMkLst>
          <pc:docMk/>
          <pc:sldMk cId="0" sldId="268"/>
        </pc:sldMkLst>
        <pc:picChg chg="add">
          <ac:chgData name="Sange Thungon" userId="S::sthungon@medcerts.com::dac29ab1-0309-4309-9d13-ef1fc85358e3" providerId="AD" clId="Web-{8585B36E-6336-F451-09B9-1C7F257413F5}" dt="2022-06-24T18:09:24.100" v="14"/>
          <ac:picMkLst>
            <pc:docMk/>
            <pc:sldMk cId="0" sldId="268"/>
            <ac:picMk id="3" creationId="{B5B83D72-5EAE-E160-4714-563CA39A04D0}"/>
          </ac:picMkLst>
        </pc:picChg>
        <pc:picChg chg="del">
          <ac:chgData name="Sange Thungon" userId="S::sthungon@medcerts.com::dac29ab1-0309-4309-9d13-ef1fc85358e3" providerId="AD" clId="Web-{8585B36E-6336-F451-09B9-1C7F257413F5}" dt="2022-06-24T18:09:23.834" v="13"/>
          <ac:picMkLst>
            <pc:docMk/>
            <pc:sldMk cId="0" sldId="268"/>
            <ac:picMk id="188" creationId="{00000000-0000-0000-0000-000000000000}"/>
          </ac:picMkLst>
        </pc:picChg>
      </pc:sldChg>
      <pc:sldChg chg="addSp delSp modSp">
        <pc:chgData name="Sange Thungon" userId="S::sthungon@medcerts.com::dac29ab1-0309-4309-9d13-ef1fc85358e3" providerId="AD" clId="Web-{8585B36E-6336-F451-09B9-1C7F257413F5}" dt="2022-06-24T18:09:51.367" v="22" actId="1076"/>
        <pc:sldMkLst>
          <pc:docMk/>
          <pc:sldMk cId="0" sldId="269"/>
        </pc:sldMkLst>
        <pc:picChg chg="add mod">
          <ac:chgData name="Sange Thungon" userId="S::sthungon@medcerts.com::dac29ab1-0309-4309-9d13-ef1fc85358e3" providerId="AD" clId="Web-{8585B36E-6336-F451-09B9-1C7F257413F5}" dt="2022-06-24T18:09:51.367" v="22" actId="1076"/>
          <ac:picMkLst>
            <pc:docMk/>
            <pc:sldMk cId="0" sldId="269"/>
            <ac:picMk id="3" creationId="{53120530-32FD-3CFD-F613-08ABC62A3F67}"/>
          </ac:picMkLst>
        </pc:picChg>
        <pc:picChg chg="del">
          <ac:chgData name="Sange Thungon" userId="S::sthungon@medcerts.com::dac29ab1-0309-4309-9d13-ef1fc85358e3" providerId="AD" clId="Web-{8585B36E-6336-F451-09B9-1C7F257413F5}" dt="2022-06-24T18:09:48.336" v="20"/>
          <ac:picMkLst>
            <pc:docMk/>
            <pc:sldMk cId="0" sldId="269"/>
            <ac:picMk id="202" creationId="{00000000-0000-0000-0000-000000000000}"/>
          </ac:picMkLst>
        </pc:picChg>
      </pc:sldChg>
      <pc:sldChg chg="addSp delSp">
        <pc:chgData name="Sange Thungon" userId="S::sthungon@medcerts.com::dac29ab1-0309-4309-9d13-ef1fc85358e3" providerId="AD" clId="Web-{8585B36E-6336-F451-09B9-1C7F257413F5}" dt="2022-06-24T18:09:28.022" v="16"/>
        <pc:sldMkLst>
          <pc:docMk/>
          <pc:sldMk cId="0" sldId="270"/>
        </pc:sldMkLst>
        <pc:picChg chg="add">
          <ac:chgData name="Sange Thungon" userId="S::sthungon@medcerts.com::dac29ab1-0309-4309-9d13-ef1fc85358e3" providerId="AD" clId="Web-{8585B36E-6336-F451-09B9-1C7F257413F5}" dt="2022-06-24T18:09:28.022" v="16"/>
          <ac:picMkLst>
            <pc:docMk/>
            <pc:sldMk cId="0" sldId="270"/>
            <ac:picMk id="3" creationId="{0DEDE7EA-E839-A0F1-2103-BDE186D3EEBF}"/>
          </ac:picMkLst>
        </pc:picChg>
        <pc:picChg chg="del">
          <ac:chgData name="Sange Thungon" userId="S::sthungon@medcerts.com::dac29ab1-0309-4309-9d13-ef1fc85358e3" providerId="AD" clId="Web-{8585B36E-6336-F451-09B9-1C7F257413F5}" dt="2022-06-24T18:09:27.756" v="15"/>
          <ac:picMkLst>
            <pc:docMk/>
            <pc:sldMk cId="0" sldId="270"/>
            <ac:picMk id="214" creationId="{00000000-0000-0000-0000-000000000000}"/>
          </ac:picMkLst>
        </pc:picChg>
      </pc:sldChg>
      <pc:sldChg chg="addSp delSp modSp">
        <pc:chgData name="Sange Thungon" userId="S::sthungon@medcerts.com::dac29ab1-0309-4309-9d13-ef1fc85358e3" providerId="AD" clId="Web-{8585B36E-6336-F451-09B9-1C7F257413F5}" dt="2022-06-24T18:09:43.695" v="19" actId="1076"/>
        <pc:sldMkLst>
          <pc:docMk/>
          <pc:sldMk cId="0" sldId="271"/>
        </pc:sldMkLst>
        <pc:picChg chg="add mod">
          <ac:chgData name="Sange Thungon" userId="S::sthungon@medcerts.com::dac29ab1-0309-4309-9d13-ef1fc85358e3" providerId="AD" clId="Web-{8585B36E-6336-F451-09B9-1C7F257413F5}" dt="2022-06-24T18:09:43.695" v="19" actId="1076"/>
          <ac:picMkLst>
            <pc:docMk/>
            <pc:sldMk cId="0" sldId="271"/>
            <ac:picMk id="2" creationId="{AA195A58-58A4-5A0F-98A1-4010383F52A2}"/>
          </ac:picMkLst>
        </pc:picChg>
        <pc:picChg chg="del">
          <ac:chgData name="Sange Thungon" userId="S::sthungon@medcerts.com::dac29ab1-0309-4309-9d13-ef1fc85358e3" providerId="AD" clId="Web-{8585B36E-6336-F451-09B9-1C7F257413F5}" dt="2022-06-24T18:09:40.569" v="17"/>
          <ac:picMkLst>
            <pc:docMk/>
            <pc:sldMk cId="0" sldId="271"/>
            <ac:picMk id="224" creationId="{00000000-0000-0000-0000-000000000000}"/>
          </ac:picMkLst>
        </pc:picChg>
      </pc:sldChg>
    </pc:docChg>
  </pc:docChgLst>
  <pc:docChgLst>
    <pc:chgData name="Sange Thungon" userId="S::sthungon@medcerts.com::dac29ab1-0309-4309-9d13-ef1fc85358e3" providerId="AD" clId="Web-{284A3ABA-62C4-CD49-4D33-5E8C07A5E614}"/>
    <pc:docChg chg="modSld">
      <pc:chgData name="Sange Thungon" userId="S::sthungon@medcerts.com::dac29ab1-0309-4309-9d13-ef1fc85358e3" providerId="AD" clId="Web-{284A3ABA-62C4-CD49-4D33-5E8C07A5E614}" dt="2022-05-03T12:59:44.872" v="2" actId="20577"/>
      <pc:docMkLst>
        <pc:docMk/>
      </pc:docMkLst>
      <pc:sldChg chg="modSp">
        <pc:chgData name="Sange Thungon" userId="S::sthungon@medcerts.com::dac29ab1-0309-4309-9d13-ef1fc85358e3" providerId="AD" clId="Web-{284A3ABA-62C4-CD49-4D33-5E8C07A5E614}" dt="2022-05-03T12:59:44.872" v="2" actId="20577"/>
        <pc:sldMkLst>
          <pc:docMk/>
          <pc:sldMk cId="0" sldId="259"/>
        </pc:sldMkLst>
        <pc:spChg chg="mod">
          <ac:chgData name="Sange Thungon" userId="S::sthungon@medcerts.com::dac29ab1-0309-4309-9d13-ef1fc85358e3" providerId="AD" clId="Web-{284A3ABA-62C4-CD49-4D33-5E8C07A5E614}" dt="2022-05-03T12:59:44.872" v="2" actId="20577"/>
          <ac:spMkLst>
            <pc:docMk/>
            <pc:sldMk cId="0" sldId="259"/>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8ed6fea2b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8ed6fea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4323a0b25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4323a0b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9744f54d2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9744f54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19300" y="2591948"/>
            <a:ext cx="7242600" cy="89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Phlebotomy Technician</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$2000.00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HI-6100</a:t>
            </a:r>
            <a:endParaRPr sz="1800">
              <a:solidFill>
                <a:schemeClr val="dk1"/>
              </a:solidFill>
              <a:latin typeface="Montserrat"/>
              <a:ea typeface="Montserrat"/>
              <a:cs typeface="Montserrat"/>
              <a:sym typeface="Montserrat"/>
            </a:endParaRPr>
          </a:p>
        </p:txBody>
      </p:sp>
      <p:pic>
        <p:nvPicPr>
          <p:cNvPr id="3" name="Picture 3" descr="A picture containing graphical user interface&#10;&#10;Description automatically generated">
            <a:extLst>
              <a:ext uri="{FF2B5EF4-FFF2-40B4-BE49-F238E27FC236}">
                <a16:creationId xmlns:a16="http://schemas.microsoft.com/office/drawing/2014/main" id="{E60740FA-A434-23AF-84D0-287ED4BB0E9B}"/>
              </a:ext>
            </a:extLst>
          </p:cNvPr>
          <p:cNvPicPr>
            <a:picLocks noChangeAspect="1"/>
          </p:cNvPicPr>
          <p:nvPr/>
        </p:nvPicPr>
        <p:blipFill>
          <a:blip r:embed="rId4"/>
          <a:stretch>
            <a:fillRect/>
          </a:stretch>
        </p:blipFill>
        <p:spPr>
          <a:xfrm>
            <a:off x="243928" y="418892"/>
            <a:ext cx="4658190" cy="1287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55" name="Google Shape;155;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56" name="Google Shape;156;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8" name="Google Shape;15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874D05CB-6496-E91F-5939-D8A85B70EC50}"/>
              </a:ext>
            </a:extLst>
          </p:cNvPr>
          <p:cNvPicPr>
            <a:picLocks noChangeAspect="1"/>
          </p:cNvPicPr>
          <p:nvPr/>
        </p:nvPicPr>
        <p:blipFill>
          <a:blip r:embed="rId3"/>
          <a:stretch>
            <a:fillRect/>
          </a:stretch>
        </p:blipFill>
        <p:spPr>
          <a:xfrm>
            <a:off x="333319" y="9408410"/>
            <a:ext cx="1610588" cy="45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208950" y="5554825"/>
            <a:ext cx="7242600" cy="26610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a:spLocks noGrp="1"/>
          </p:cNvSpPr>
          <p:nvPr>
            <p:ph type="body" idx="1"/>
          </p:nvPr>
        </p:nvSpPr>
        <p:spPr>
          <a:xfrm>
            <a:off x="208950" y="1383150"/>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Phlebotomy is a comprehensive course with insight and focus on specimen collection for diagnostic testing in the healthcare facility, providing foundational knowledge required for an allied healthcare professional. Video-based lessons include fundamentals of phlebotomy with emphasis on infection control, safety, communication skills, patient care and preparation, venipuncture equipment and supplies, specimen collection, handling, transport, and processing.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phlebotomy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700">
              <a:latin typeface="Montserrat"/>
              <a:ea typeface="Montserrat"/>
              <a:cs typeface="Montserrat"/>
              <a:sym typeface="Montserrat"/>
            </a:endParaRPr>
          </a:p>
          <a:p>
            <a:pPr marL="0" lvl="0" indent="0" algn="l" rtl="0">
              <a:lnSpc>
                <a:spcPct val="113000"/>
              </a:lnSpc>
              <a:spcBef>
                <a:spcPts val="1200"/>
              </a:spcBef>
              <a:spcAft>
                <a:spcPts val="0"/>
              </a:spcAft>
              <a:buNone/>
            </a:pPr>
            <a:endParaRPr sz="6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infection control and safety compliance with diagnostic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teamwork and communication skills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proper organization and utilization of specimen collection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and understanding of blood and non-blood collections, handling, transport, and processing</a:t>
            </a:r>
            <a:endParaRPr sz="1100">
              <a:latin typeface="Montserrat"/>
              <a:ea typeface="Montserrat"/>
              <a:cs typeface="Montserrat"/>
              <a:sym typeface="Montserrat"/>
            </a:endParaRPr>
          </a:p>
        </p:txBody>
      </p:sp>
      <p:sp>
        <p:nvSpPr>
          <p:cNvPr id="166" name="Google Shape;166;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HI-6011: Phlebotomy</a:t>
            </a:r>
            <a:endParaRPr b="1">
              <a:latin typeface="Montserrat"/>
              <a:ea typeface="Montserrat"/>
              <a:cs typeface="Montserrat"/>
              <a:sym typeface="Montserrat"/>
            </a:endParaRPr>
          </a:p>
        </p:txBody>
      </p:sp>
      <p:cxnSp>
        <p:nvCxnSpPr>
          <p:cNvPr id="167" name="Google Shape;167;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9" name="Google Shape;169;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FE215DEC-5C57-5CC4-0059-EA2C2216BCA0}"/>
              </a:ext>
            </a:extLst>
          </p:cNvPr>
          <p:cNvPicPr>
            <a:picLocks noChangeAspect="1"/>
          </p:cNvPicPr>
          <p:nvPr/>
        </p:nvPicPr>
        <p:blipFill>
          <a:blip r:embed="rId3"/>
          <a:stretch>
            <a:fillRect/>
          </a:stretch>
        </p:blipFill>
        <p:spPr>
          <a:xfrm>
            <a:off x="333319" y="9408410"/>
            <a:ext cx="1610588" cy="457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 Learning Opportunity</a:t>
            </a:r>
            <a:endParaRPr b="1">
              <a:latin typeface="Montserrat"/>
              <a:ea typeface="Montserrat"/>
              <a:cs typeface="Montserrat"/>
              <a:sym typeface="Montserrat"/>
            </a:endParaRPr>
          </a:p>
        </p:txBody>
      </p:sp>
      <p:sp>
        <p:nvSpPr>
          <p:cNvPr id="176" name="Google Shape;176;p24"/>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Upon completion of this program, students wishing to sit for the Certified Phlebotomy Technician exam will be required to complete 30 venipunctures and 10 capillary sticks on a live person. Students should already be working in the field to complete this requirement.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Career Services and Experiential Learning Support</a:t>
            </a: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Careers Services Advisors work with local, regional and national employers to find Experiential Learning opportunities for students during and after their MedCerts program. Our primary goal is to find full-time job placement for every student. If immediate employment is not an option, our team will work with students to find Experiential Learning opportunities to provide hands-on experience. Typical Experiential Learning options include job shadowing experiences, volunteer opportunities, externships or internships. Experiential Learning allows us to tailor our efforts to what works in each healthcare market to match the needs of employers and students. </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r>
              <a:rPr lang="en" sz="1100" i="1">
                <a:latin typeface="Montserrat"/>
                <a:ea typeface="Montserrat"/>
                <a:cs typeface="Montserrat"/>
                <a:sym typeface="Montserrat"/>
              </a:rPr>
              <a:t>*This program has a clinical requirement of 30 venipuncture and 10 capillary sticks on live individuals to sit for their certification exam. MedCerts cannot guarantee they will find a student a site to complete this clinical requirement, so only students employed in a healthcare facility or take full responsibility for meeting their clinical requirements will be admitted to the program.</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77" name="Google Shape;177;p24"/>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79" name="Google Shape;179;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a:extLst>
              <a:ext uri="{FF2B5EF4-FFF2-40B4-BE49-F238E27FC236}">
                <a16:creationId xmlns:a16="http://schemas.microsoft.com/office/drawing/2014/main" id="{2213F179-73B8-17F5-ED46-3BEC047AEC6C}"/>
              </a:ext>
            </a:extLst>
          </p:cNvPr>
          <p:cNvPicPr>
            <a:picLocks noChangeAspect="1"/>
          </p:cNvPicPr>
          <p:nvPr/>
        </p:nvPicPr>
        <p:blipFill>
          <a:blip r:embed="rId3"/>
          <a:stretch>
            <a:fillRect/>
          </a:stretch>
        </p:blipFill>
        <p:spPr>
          <a:xfrm>
            <a:off x="333319" y="9408410"/>
            <a:ext cx="1610588" cy="457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86" name="Google Shape;186;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A picture containing graphical user interface&#10;&#10;Description automatically generated">
            <a:extLst>
              <a:ext uri="{FF2B5EF4-FFF2-40B4-BE49-F238E27FC236}">
                <a16:creationId xmlns:a16="http://schemas.microsoft.com/office/drawing/2014/main" id="{B5B83D72-5EAE-E160-4714-563CA39A04D0}"/>
              </a:ext>
            </a:extLst>
          </p:cNvPr>
          <p:cNvPicPr>
            <a:picLocks noChangeAspect="1"/>
          </p:cNvPicPr>
          <p:nvPr/>
        </p:nvPicPr>
        <p:blipFill>
          <a:blip r:embed="rId4"/>
          <a:stretch>
            <a:fillRect/>
          </a:stretch>
        </p:blipFill>
        <p:spPr>
          <a:xfrm>
            <a:off x="106446" y="9286407"/>
            <a:ext cx="2210984" cy="609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26"/>
          <p:cNvGrpSpPr/>
          <p:nvPr/>
        </p:nvGrpSpPr>
        <p:grpSpPr>
          <a:xfrm>
            <a:off x="3870225" y="7035256"/>
            <a:ext cx="3393900" cy="2394736"/>
            <a:chOff x="260450" y="3283975"/>
            <a:chExt cx="3393900" cy="5946700"/>
          </a:xfrm>
        </p:grpSpPr>
        <p:sp>
          <p:nvSpPr>
            <p:cNvPr id="194" name="Google Shape;194;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6"/>
          <p:cNvGrpSpPr/>
          <p:nvPr/>
        </p:nvGrpSpPr>
        <p:grpSpPr>
          <a:xfrm>
            <a:off x="288825" y="7035256"/>
            <a:ext cx="3393900" cy="2394736"/>
            <a:chOff x="260450" y="3283975"/>
            <a:chExt cx="3393900" cy="5946700"/>
          </a:xfrm>
        </p:grpSpPr>
        <p:sp>
          <p:nvSpPr>
            <p:cNvPr id="197" name="Google Shape;197;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Phlebotomy Technician (CPT)</a:t>
            </a:r>
            <a:endParaRPr sz="1400" b="1">
              <a:latin typeface="Montserrat"/>
              <a:ea typeface="Montserrat"/>
              <a:cs typeface="Montserrat"/>
              <a:sym typeface="Montserrat"/>
            </a:endParaRPr>
          </a:p>
        </p:txBody>
      </p:sp>
      <p:sp>
        <p:nvSpPr>
          <p:cNvPr id="200" name="Google Shape;200;p26"/>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Hospitals, laboratories, and other employers have an increasing demand for phlebotomists. Most seek, and many require, a professional certification. With a CPT certification, you’ll have the credentials you need to set yourself apart from other applicants as you embark on a rewarding healthcare career. As more employers require phlebotomy certifications, a CPT will help improve your marketability in a growing and rewarding field.</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Common duties of Phlebotomists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Draw blood from patients and blood donors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Evaluate patients’ ability to withstand procedure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blood-drawing procedure to patients and answer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point of care testing, such as blood glucose levels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blood, urine and other specimens for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patient/donor identity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medical equipment such as needles, test tubes, and blood vials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Having a nationally accredited certification, like the CPT,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Phlebotomy Technicians are critical team members at hospitals, diagnostic laboratories, and blood donor centers. As advancements in medical technology rise, it’s an especially exciting time to being a career in this thriving field. Earning your Phlebotomy Technician Certification (CPT) from NHA can give employers confidence in your skills and abilities. Set yourself up for success and reach your career goals in the rewarding healthcare industry.</a:t>
            </a:r>
            <a:endParaRPr sz="1100">
              <a:latin typeface="Montserrat"/>
              <a:ea typeface="Montserrat"/>
              <a:cs typeface="Montserrat"/>
              <a:sym typeface="Montserrat"/>
            </a:endParaRPr>
          </a:p>
        </p:txBody>
      </p:sp>
      <p:cxnSp>
        <p:nvCxnSpPr>
          <p:cNvPr id="201" name="Google Shape;201;p2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3" name="Google Shape;203;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205" name="Google Shape;205;p26"/>
          <p:cNvSpPr txBox="1"/>
          <p:nvPr/>
        </p:nvSpPr>
        <p:spPr>
          <a:xfrm>
            <a:off x="259575" y="70417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Each candidate must be able to provide evidence that he/she has performed a minimum of:</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30 successful venipunctures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10 successful capillary sticks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06" name="Google Shape;206;p26"/>
          <p:cNvSpPr txBox="1"/>
          <p:nvPr/>
        </p:nvSpPr>
        <p:spPr>
          <a:xfrm>
            <a:off x="3886200" y="70566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37,085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89,554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53120530-32FD-3CFD-F613-08ABC62A3F67}"/>
              </a:ext>
            </a:extLst>
          </p:cNvPr>
          <p:cNvPicPr>
            <a:picLocks noChangeAspect="1"/>
          </p:cNvPicPr>
          <p:nvPr/>
        </p:nvPicPr>
        <p:blipFill>
          <a:blip r:embed="rId3"/>
          <a:stretch>
            <a:fillRect/>
          </a:stretch>
        </p:blipFill>
        <p:spPr>
          <a:xfrm>
            <a:off x="333319" y="9463374"/>
            <a:ext cx="1610588"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12" name="Google Shape;212;p27"/>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3" name="Picture 2" descr="A picture containing graphical user interface&#10;&#10;Description automatically generated">
            <a:extLst>
              <a:ext uri="{FF2B5EF4-FFF2-40B4-BE49-F238E27FC236}">
                <a16:creationId xmlns:a16="http://schemas.microsoft.com/office/drawing/2014/main" id="{0DEDE7EA-E839-A0F1-2103-BDE186D3EEBF}"/>
              </a:ext>
            </a:extLst>
          </p:cNvPr>
          <p:cNvPicPr>
            <a:picLocks noChangeAspect="1"/>
          </p:cNvPicPr>
          <p:nvPr/>
        </p:nvPicPr>
        <p:blipFill>
          <a:blip r:embed="rId4"/>
          <a:stretch>
            <a:fillRect/>
          </a:stretch>
        </p:blipFill>
        <p:spPr>
          <a:xfrm>
            <a:off x="106446" y="9286407"/>
            <a:ext cx="2210984" cy="609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body" idx="1"/>
          </p:nvPr>
        </p:nvSpPr>
        <p:spPr>
          <a:xfrm>
            <a:off x="264900" y="11215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Phlebotomy Technician program prepares students for a career as a Phlebotomist and other closely related careers, which have a projected job growth of 24.5%, and has been identified as a Bright Outlook Occupation based on Bureau of Labor Statistics (</a:t>
            </a:r>
            <a:r>
              <a:rPr lang="en" sz="1100" u="sng">
                <a:solidFill>
                  <a:schemeClr val="hlink"/>
                </a:solidFill>
                <a:latin typeface="Montserrat"/>
                <a:ea typeface="Montserrat"/>
                <a:cs typeface="Montserrat"/>
                <a:sym typeface="Montserrat"/>
                <a:hlinkClick r:id="rId3"/>
              </a:rPr>
              <a:t>www.bls.gov</a:t>
            </a:r>
            <a:r>
              <a:rPr lang="en" sz="1100">
                <a:latin typeface="Montserrat"/>
                <a:ea typeface="Montserrat"/>
                <a:cs typeface="Montserrat"/>
                <a:sym typeface="Montserrat"/>
              </a:rPr>
              <a:t>). Bright Outlook Occupations are expected to grow rapidly in the next several years or will have large numbers of job openings.</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31-9097.00 – Phlebotomists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Phlebotomists draw blood for tests, transfusions, research, or blood donations. Some explain their work to patients and provide assistance when patients have adverse reactions after blood is drawn. Phlebotomists work mainly in hospitals, medical and diagnostic laboratories, blood donor centers, and doctors’ offices.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Common job titles: Clinical Laboratory Technician, Medical Laboratory Technician, Laboratory Specimen Processor, Pathology Laboratory Technician, Sterile Processing Technician, Endoscopy Technician, Medical  Technologist, Emergency Room/Department Technician, Blood Bank Technologist, Medical Assistant, Lab Assistant, Patient Service Technician, Phlebotomist Supervisor/Instructor, Phlebotomist, Medical Lab Assistant, Phlebotomy Director, Phlebotomy Program Coordinator, Phlebotomy Supervisor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2017 Median Wages: </a:t>
            </a:r>
            <a:r>
              <a:rPr lang="en" sz="1100">
                <a:latin typeface="Montserrat"/>
                <a:ea typeface="Montserrat"/>
                <a:cs typeface="Montserrat"/>
                <a:sym typeface="Montserrat"/>
              </a:rPr>
              <a:t>$16.19 hourly, $33,670 annual</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Top Employers Nationally: </a:t>
            </a:r>
            <a:r>
              <a:rPr lang="en" sz="1100">
                <a:latin typeface="Montserrat"/>
                <a:ea typeface="Montserrat"/>
                <a:cs typeface="Montserrat"/>
                <a:sym typeface="Montserrat"/>
              </a:rPr>
              <a:t>Quest Diagnostics Incorporated, Laboratory Corporation of America, American Red Cross, CSL Plasma, Community Health Systems Professional Services Corporation, Grifols, Hospital Corporation of America, BioReference Laboratories, and Ascension Health</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20" name="Google Shape;220;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Phlebotomy Technician Careers</a:t>
            </a:r>
            <a:endParaRPr sz="1400" b="1">
              <a:latin typeface="Montserrat"/>
              <a:ea typeface="Montserrat"/>
              <a:cs typeface="Montserrat"/>
              <a:sym typeface="Montserrat"/>
            </a:endParaRPr>
          </a:p>
        </p:txBody>
      </p:sp>
      <p:cxnSp>
        <p:nvCxnSpPr>
          <p:cNvPr id="221" name="Google Shape;221;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2" name="Google Shape;222;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AA195A58-58A4-5A0F-98A1-4010383F52A2}"/>
              </a:ext>
            </a:extLst>
          </p:cNvPr>
          <p:cNvPicPr>
            <a:picLocks noChangeAspect="1"/>
          </p:cNvPicPr>
          <p:nvPr/>
        </p:nvPicPr>
        <p:blipFill>
          <a:blip r:embed="rId4"/>
          <a:stretch>
            <a:fillRect/>
          </a:stretch>
        </p:blipFill>
        <p:spPr>
          <a:xfrm>
            <a:off x="333319" y="9408410"/>
            <a:ext cx="1610588"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Phlebotomy Technician Details</a:t>
            </a:r>
            <a:endParaRPr sz="4800" b="1">
              <a:solidFill>
                <a:srgbClr val="FFFFFF"/>
              </a:solidFill>
              <a:latin typeface="Montserrat"/>
              <a:ea typeface="Montserrat"/>
              <a:cs typeface="Montserrat"/>
              <a:sym typeface="Montserrat"/>
            </a:endParaRPr>
          </a:p>
        </p:txBody>
      </p:sp>
      <p:pic>
        <p:nvPicPr>
          <p:cNvPr id="2" name="Picture 2" descr="A picture containing graphical user interface&#10;&#10;Description automatically generated">
            <a:extLst>
              <a:ext uri="{FF2B5EF4-FFF2-40B4-BE49-F238E27FC236}">
                <a16:creationId xmlns:a16="http://schemas.microsoft.com/office/drawing/2014/main" id="{8D609FED-245B-8233-78A5-DB6E2CAF3510}"/>
              </a:ext>
            </a:extLst>
          </p:cNvPr>
          <p:cNvPicPr>
            <a:picLocks noChangeAspect="1"/>
          </p:cNvPicPr>
          <p:nvPr/>
        </p:nvPicPr>
        <p:blipFill>
          <a:blip r:embed="rId4"/>
          <a:stretch>
            <a:fillRect/>
          </a:stretch>
        </p:blipFill>
        <p:spPr>
          <a:xfrm>
            <a:off x="106446" y="9286407"/>
            <a:ext cx="2210984" cy="609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Phlebotomist?</a:t>
            </a:r>
            <a:endParaRPr sz="14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Phlebotomists collect blood for donation or for testing, so the blood can be analyzed in a clinical laboratory. Blood tests are used to diagnose illness, evaluate the effectiveness of medications and determine whether a patient is receiving proper nutrition. Phlebotomists may also be required to collect non-blood specimens such as urine or throat swabs for testing. Phlebotomists work in clinical laboratories, hospitals, community health centers, nursing homes, doctor’s offices, blood donation centers and other health care facilities. They are usually supervised by a clinical laboratory technologist or other medical professional.</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Phlebotomists talk with patients and donors to help them feel less nervous about having their blood drawn. They verify the patient’s identity to ensure proper labeling of the blood and enter patient information in a database. Phlebotomists will also assemble and maintain instruments such as needles, test tubes, and blood vials and will be required to maintain a clean, sanitary, and safe work environment to avoid infection or other complications.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medical and diagnostic laboratories, patient interaction is sometimes only with the phlebotomist. Because all blood samples look the same, phlebotomists must carefully identify and label the sample that have drawn and enter it into a database. Some phlebotomists draw blood for other purposes, such as at blood drives where people donate blood. To avoid causing infection or other complications, phlebotomists must keep their work area and instruments clean and sanitary.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According to the US Bureau of Labor Statistics (BLS), the field of Phlebotomy is expected to grow 25% by 2026, which is much faster than average for all occupations. In this field, certification is important to stand out in a competitive market. While certification may not be required, employers prefer hiring individuals who have demonstrated mastery of Phlebotomy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skills and concepts through certification. The Certified Phlebotomy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Technician (CPT) certification is ideal for those looking for career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enhancement and advancement, and to gain earning power</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in a competitive market.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3" name="Picture 2">
            <a:extLst>
              <a:ext uri="{FF2B5EF4-FFF2-40B4-BE49-F238E27FC236}">
                <a16:creationId xmlns:a16="http://schemas.microsoft.com/office/drawing/2014/main" id="{C237A312-5E8E-E337-7A2A-90A3E41AE458}"/>
              </a:ext>
            </a:extLst>
          </p:cNvPr>
          <p:cNvPicPr>
            <a:picLocks noChangeAspect="1"/>
          </p:cNvPicPr>
          <p:nvPr/>
        </p:nvPicPr>
        <p:blipFill>
          <a:blip r:embed="rId4"/>
          <a:stretch>
            <a:fillRect/>
          </a:stretch>
        </p:blipFill>
        <p:spPr>
          <a:xfrm>
            <a:off x="333319" y="9408410"/>
            <a:ext cx="1610588"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100"/>
            <a:ext cx="7242600" cy="838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dirty="0">
                <a:latin typeface="Montserrat"/>
                <a:ea typeface="Montserrat"/>
                <a:cs typeface="Montserrat"/>
                <a:sym typeface="Montserrat"/>
              </a:rPr>
              <a:t>The MedCerts online Phlebotomy Technician program prepares students to gain industry certification and ultimately to work with patients in hospitals, clinics, physician’s offices, and other healthcare facilities. Our highly immersive program utilizes 12 unique eLearning components designed to keep students engaged, stimulated, and entertained throughout their training. The student learning experience is driven by recorded video lecture delivered by expert instructors, with simulations, 3D video demonstrations, 3D interactive training environment, and many other professionally produced learning objects. Multiple assessments test the students’ knowledge and understanding of the material contained in each lesson leading up to a comprehensive final exam for each course.</a:t>
            </a:r>
            <a:endParaRPr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i="1" dirty="0">
                <a:latin typeface="Montserrat"/>
              </a:rPr>
              <a:t>**PLEASE NOTE: This program is NOT available to students who plan to work in the states of California or Washington. Many states have licensing or certification requirements for those performing the role of a Phlebotomist. This MedCerts program is aligned with and/or prepares candidates for certification or licensure in each state except California and Washington.</a:t>
            </a:r>
            <a:endParaRPr lang="en" sz="1100" dirty="0">
              <a:latin typeface="Montserrat"/>
              <a:ea typeface="Montserrat"/>
              <a:cs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89" name="Google Shape;89;p16"/>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3" name="Picture 2">
            <a:extLst>
              <a:ext uri="{FF2B5EF4-FFF2-40B4-BE49-F238E27FC236}">
                <a16:creationId xmlns:a16="http://schemas.microsoft.com/office/drawing/2014/main" id="{B699BF17-3652-0D08-E78F-2F8C8739F884}"/>
              </a:ext>
            </a:extLst>
          </p:cNvPr>
          <p:cNvPicPr>
            <a:picLocks noChangeAspect="1"/>
          </p:cNvPicPr>
          <p:nvPr/>
        </p:nvPicPr>
        <p:blipFill>
          <a:blip r:embed="rId4"/>
          <a:stretch>
            <a:fillRect/>
          </a:stretch>
        </p:blipFill>
        <p:spPr>
          <a:xfrm>
            <a:off x="333319" y="9408410"/>
            <a:ext cx="1610588"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6" name="Google Shape;96;p17"/>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Become familiar with healthcare settings and the role of the phlebotomy technician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patient care and safety related to preparation and collection complications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Grasp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HIPAA, OSHA, COLA, and CLIA-waived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Target certification is Certified Phlebotomy Technician (CPT)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 (CPT) is covered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97" name="Google Shape;97;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9" name="Google Shape;99;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DB3903E-C14F-0139-BA5C-65A87DDE6D82}"/>
              </a:ext>
            </a:extLst>
          </p:cNvPr>
          <p:cNvPicPr>
            <a:picLocks noChangeAspect="1"/>
          </p:cNvPicPr>
          <p:nvPr/>
        </p:nvPicPr>
        <p:blipFill>
          <a:blip r:embed="rId3"/>
          <a:stretch>
            <a:fillRect/>
          </a:stretch>
        </p:blipFill>
        <p:spPr>
          <a:xfrm>
            <a:off x="333319" y="9408410"/>
            <a:ext cx="1610588" cy="457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18"/>
          <p:cNvGrpSpPr/>
          <p:nvPr/>
        </p:nvGrpSpPr>
        <p:grpSpPr>
          <a:xfrm>
            <a:off x="4133850" y="2981875"/>
            <a:ext cx="3393900" cy="5946700"/>
            <a:chOff x="260450" y="3283975"/>
            <a:chExt cx="3393900" cy="5946700"/>
          </a:xfrm>
        </p:grpSpPr>
        <p:sp>
          <p:nvSpPr>
            <p:cNvPr id="106" name="Google Shape;106;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8"/>
          <p:cNvGrpSpPr/>
          <p:nvPr/>
        </p:nvGrpSpPr>
        <p:grpSpPr>
          <a:xfrm>
            <a:off x="363050" y="2981875"/>
            <a:ext cx="3393900" cy="5946700"/>
            <a:chOff x="260450" y="3283975"/>
            <a:chExt cx="3393900" cy="5946700"/>
          </a:xfrm>
        </p:grpSpPr>
        <p:sp>
          <p:nvSpPr>
            <p:cNvPr id="109" name="Google Shape;109;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12" name="Google Shape;112;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13" name="Google Shape;113;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5" name="Google Shape;115;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
        <p:nvSpPr>
          <p:cNvPr id="117" name="Google Shape;117;p18"/>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A&amp;P with Medical Terms Flashcards</a:t>
            </a:r>
            <a:r>
              <a:rPr lang="en" sz="1100">
                <a:latin typeface="Montserrat"/>
                <a:ea typeface="Montserrat"/>
                <a:cs typeface="Montserrat"/>
                <a:sym typeface="Montserrat"/>
              </a:rPr>
              <a:t> (MedCerts)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Worktext and Procedures Manual 4E</a:t>
            </a:r>
            <a:r>
              <a:rPr lang="en" sz="1100">
                <a:latin typeface="Montserrat"/>
                <a:ea typeface="Montserrat"/>
                <a:cs typeface="Montserrat"/>
                <a:sym typeface="Montserrat"/>
              </a:rPr>
              <a:t> (Elsevier Copyright 2016) by Warekois and Robinson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Procedure Videos</a:t>
            </a:r>
            <a:r>
              <a:rPr lang="en" sz="1100">
                <a:latin typeface="Montserrat"/>
                <a:ea typeface="Montserrat"/>
                <a:cs typeface="Montserrat"/>
                <a:sym typeface="Montserrat"/>
              </a:rPr>
              <a:t> (Elsevier Copyright 2016)</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Drag and Drop Exercises</a:t>
            </a:r>
            <a:r>
              <a:rPr lang="en" sz="1100">
                <a:latin typeface="Montserrat"/>
                <a:ea typeface="Montserrat"/>
                <a:cs typeface="Montserrat"/>
                <a:sym typeface="Montserrat"/>
              </a:rPr>
              <a:t> Interactive Lesson Review (Elsevier Copyright 2016)</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u="sng">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spcBef>
                <a:spcPts val="0"/>
              </a:spcBef>
              <a:spcAft>
                <a:spcPts val="0"/>
              </a:spcAft>
              <a:buNone/>
            </a:pPr>
            <a:endParaRPr sz="1100"/>
          </a:p>
        </p:txBody>
      </p:sp>
      <p:sp>
        <p:nvSpPr>
          <p:cNvPr id="118" name="Google Shape;118;p18"/>
          <p:cNvSpPr txBox="1"/>
          <p:nvPr/>
        </p:nvSpPr>
        <p:spPr>
          <a:xfrm>
            <a:off x="4132350" y="320002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Clr>
                <a:schemeClr val="dk1"/>
              </a:buClr>
              <a:buSzPts val="1100"/>
              <a:buFont typeface="Montserrat"/>
              <a:buChar char="●"/>
            </a:pPr>
            <a:r>
              <a:rPr lang="en" sz="1100" u="sng">
                <a:solidFill>
                  <a:schemeClr val="dk1"/>
                </a:solidFill>
                <a:latin typeface="Montserrat"/>
                <a:ea typeface="Montserrat"/>
                <a:cs typeface="Montserrat"/>
                <a:sym typeface="Montserrat"/>
              </a:rPr>
              <a:t>Phlebotomy Storyline Animations</a:t>
            </a:r>
            <a:r>
              <a:rPr lang="en" sz="1100">
                <a:solidFill>
                  <a:schemeClr val="dk1"/>
                </a:solidFill>
                <a:latin typeface="Montserrat"/>
                <a:ea typeface="Montserrat"/>
                <a:cs typeface="Montserrat"/>
                <a:sym typeface="Montserrat"/>
              </a:rPr>
              <a:t> Skill Presentations and Knowledge Checks (MedCerts)</a:t>
            </a:r>
            <a:endParaRPr sz="1100" u="sng">
              <a:solidFill>
                <a:schemeClr val="dk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1"/>
              </a:buClr>
              <a:buSzPts val="1100"/>
              <a:buFont typeface="Montserrat"/>
              <a:buChar char="●"/>
            </a:pPr>
            <a:r>
              <a:rPr lang="en" sz="1100" u="sng">
                <a:solidFill>
                  <a:schemeClr val="dk1"/>
                </a:solidFill>
                <a:latin typeface="Montserrat"/>
                <a:ea typeface="Montserrat"/>
                <a:cs typeface="Montserrat"/>
                <a:sym typeface="Montserrat"/>
              </a:rPr>
              <a:t>Phlebotomy Technician 3D Virtual Scenarios</a:t>
            </a:r>
            <a:r>
              <a:rPr lang="en" sz="1100">
                <a:solidFill>
                  <a:schemeClr val="dk1"/>
                </a:solidFill>
                <a:latin typeface="Montserrat"/>
                <a:ea typeface="Montserrat"/>
                <a:cs typeface="Montserrat"/>
                <a:sym typeface="Montserrat"/>
              </a:rPr>
              <a:t> (MedCerts)</a:t>
            </a:r>
            <a:endParaRPr sz="1100">
              <a:solidFill>
                <a:schemeClr val="dk1"/>
              </a:solidFill>
              <a:latin typeface="Montserrat"/>
              <a:ea typeface="Montserrat"/>
              <a:cs typeface="Montserrat"/>
              <a:sym typeface="Montserrat"/>
            </a:endParaRPr>
          </a:p>
          <a:p>
            <a:pPr marL="457200" lvl="0" indent="-298450" algn="l" rtl="0">
              <a:lnSpc>
                <a:spcPct val="150000"/>
              </a:lnSpc>
              <a:spcBef>
                <a:spcPts val="0"/>
              </a:spcBef>
              <a:spcAft>
                <a:spcPts val="0"/>
              </a:spcAft>
              <a:buClr>
                <a:schemeClr val="dk1"/>
              </a:buClr>
              <a:buSzPts val="1100"/>
              <a:buFont typeface="Montserrat"/>
              <a:buChar char="●"/>
            </a:pPr>
            <a:r>
              <a:rPr lang="en" sz="1100" u="sng">
                <a:solidFill>
                  <a:schemeClr val="dk1"/>
                </a:solidFill>
                <a:latin typeface="Montserrat"/>
                <a:ea typeface="Montserrat"/>
                <a:cs typeface="Montserrat"/>
                <a:sym typeface="Montserrat"/>
              </a:rPr>
              <a:t>Phlebotomy and Capillary Procedures Simulation Training</a:t>
            </a:r>
            <a:r>
              <a:rPr lang="en" sz="1100">
                <a:solidFill>
                  <a:schemeClr val="dk1"/>
                </a:solidFill>
                <a:latin typeface="Montserrat"/>
                <a:ea typeface="Montserrat"/>
                <a:cs typeface="Montserrat"/>
                <a:sym typeface="Montserrat"/>
              </a:rPr>
              <a:t> (SIMTICs)</a:t>
            </a:r>
            <a:endParaRPr sz="110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5C07F57-CC75-E92F-7D82-2C5600C5FEBD}"/>
              </a:ext>
            </a:extLst>
          </p:cNvPr>
          <p:cNvPicPr>
            <a:picLocks noChangeAspect="1"/>
          </p:cNvPicPr>
          <p:nvPr/>
        </p:nvPicPr>
        <p:blipFill>
          <a:blip r:embed="rId3"/>
          <a:stretch>
            <a:fillRect/>
          </a:stretch>
        </p:blipFill>
        <p:spPr>
          <a:xfrm>
            <a:off x="269160" y="9545820"/>
            <a:ext cx="1610588" cy="45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24" name="Google Shape;124;p19"/>
          <p:cNvSpPr txBox="1">
            <a:spLocks noGrp="1"/>
          </p:cNvSpPr>
          <p:nvPr>
            <p:ph type="body" idx="1"/>
          </p:nvPr>
        </p:nvSpPr>
        <p:spPr>
          <a:xfrm>
            <a:off x="208950" y="1103043"/>
            <a:ext cx="7359968" cy="8120245"/>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indent="0">
              <a:lnSpc>
                <a:spcPct val="150000"/>
              </a:lnSpc>
              <a:buNone/>
            </a:pPr>
            <a:r>
              <a:rPr lang="en" sz="1100" b="1" dirty="0">
                <a:latin typeface="Montserrat"/>
                <a:ea typeface="Montserrat"/>
                <a:cs typeface="Montserrat"/>
                <a:sym typeface="Montserrat"/>
              </a:rPr>
              <a:t>**PLEASE NOTE: </a:t>
            </a:r>
            <a:endParaRPr lang="en" sz="1100" dirty="0">
              <a:latin typeface="Montserrat"/>
              <a:ea typeface="Montserrat"/>
              <a:cs typeface="Montserrat"/>
              <a:sym typeface="Montserrat"/>
            </a:endParaRPr>
          </a:p>
          <a:p>
            <a:pPr marL="0" indent="0">
              <a:lnSpc>
                <a:spcPct val="150000"/>
              </a:lnSpc>
              <a:buNone/>
            </a:pPr>
            <a:endParaRPr lang="en" sz="1100" b="1" dirty="0">
              <a:latin typeface="Montserrat"/>
              <a:ea typeface="Montserrat"/>
              <a:cs typeface="Montserrat"/>
              <a:sym typeface="Montserrat"/>
            </a:endParaRPr>
          </a:p>
          <a:p>
            <a:pPr marL="0" indent="0">
              <a:lnSpc>
                <a:spcPct val="150000"/>
              </a:lnSpc>
              <a:buNone/>
            </a:pPr>
            <a:r>
              <a:rPr lang="en" sz="1100" b="1" dirty="0">
                <a:latin typeface="Montserrat"/>
                <a:ea typeface="Montserrat"/>
                <a:cs typeface="Montserrat"/>
                <a:sym typeface="Montserrat"/>
              </a:rPr>
              <a:t>1)</a:t>
            </a:r>
            <a:r>
              <a:rPr lang="en" sz="1100" dirty="0">
                <a:latin typeface="Montserrat"/>
                <a:ea typeface="Montserrat"/>
                <a:cs typeface="Montserrat"/>
                <a:sym typeface="Montserrat"/>
              </a:rPr>
              <a:t> </a:t>
            </a:r>
            <a:r>
              <a:rPr lang="en" sz="1100" u="sng" dirty="0">
                <a:latin typeface="Montserrat"/>
                <a:ea typeface="Montserrat"/>
                <a:cs typeface="Montserrat"/>
                <a:sym typeface="Montserrat"/>
              </a:rPr>
              <a:t>This program is NOT available to students who plan to work in the states of California or Washington.</a:t>
            </a:r>
            <a:r>
              <a:rPr lang="en" sz="1100" dirty="0">
                <a:latin typeface="Montserrat"/>
                <a:ea typeface="Montserrat"/>
                <a:cs typeface="Montserrat"/>
                <a:sym typeface="Montserrat"/>
              </a:rPr>
              <a:t> Many states have licensing or certification requirements for those performing the role of a Phlebotomist. This MedCerts program is aligned with and/or prepares candidates for certification or licensure in each state except California and Washington.</a:t>
            </a:r>
          </a:p>
          <a:p>
            <a:pPr marL="0" indent="0">
              <a:lnSpc>
                <a:spcPct val="150000"/>
              </a:lnSpc>
              <a:buNone/>
            </a:pPr>
            <a:endParaRPr lang="en" sz="1100" dirty="0">
              <a:latin typeface="Montserrat"/>
              <a:ea typeface="Montserrat"/>
              <a:cs typeface="Montserrat"/>
            </a:endParaRPr>
          </a:p>
          <a:p>
            <a:pPr marL="0" indent="0">
              <a:lnSpc>
                <a:spcPct val="150000"/>
              </a:lnSpc>
              <a:buNone/>
            </a:pPr>
            <a:r>
              <a:rPr lang="en" sz="1100" dirty="0">
                <a:latin typeface="Montserrat"/>
                <a:ea typeface="Montserrat"/>
                <a:cs typeface="Montserrat"/>
              </a:rPr>
              <a:t>2)</a:t>
            </a:r>
            <a:r>
              <a:rPr lang="en" sz="1100" dirty="0">
                <a:latin typeface="Montserrat"/>
                <a:ea typeface="Montserrat"/>
              </a:rPr>
              <a:t> </a:t>
            </a:r>
            <a:r>
              <a:rPr lang="en-US" sz="1100" dirty="0">
                <a:latin typeface="Montserrat"/>
                <a:ea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dirty="0">
              <a:latin typeface="Montserrat"/>
              <a:ea typeface="Montserrat"/>
            </a:endParaRPr>
          </a:p>
          <a:p>
            <a:pPr marL="0" indent="0">
              <a:lnSpc>
                <a:spcPct val="150000"/>
              </a:lnSpc>
              <a:buNone/>
            </a:pPr>
            <a:endParaRPr lang="en" sz="1100" dirty="0">
              <a:latin typeface="Montserrat"/>
              <a:ea typeface="Montserrat"/>
              <a:cs typeface="Montserrat"/>
            </a:endParaRPr>
          </a:p>
        </p:txBody>
      </p:sp>
      <p:cxnSp>
        <p:nvCxnSpPr>
          <p:cNvPr id="125" name="Google Shape;125;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129" name="Google Shape;129;p19"/>
          <p:cNvPicPr preferRelativeResize="0"/>
          <p:nvPr/>
        </p:nvPicPr>
        <p:blipFill rotWithShape="1">
          <a:blip r:embed="rId3">
            <a:alphaModFix/>
          </a:blip>
          <a:srcRect l="17053" r="17053"/>
          <a:stretch/>
        </p:blipFill>
        <p:spPr>
          <a:xfrm>
            <a:off x="4654900" y="7012275"/>
            <a:ext cx="3013200" cy="3013200"/>
          </a:xfrm>
          <a:prstGeom prst="ellipse">
            <a:avLst/>
          </a:prstGeom>
          <a:noFill/>
          <a:ln>
            <a:noFill/>
          </a:ln>
        </p:spPr>
      </p:pic>
      <p:pic>
        <p:nvPicPr>
          <p:cNvPr id="3" name="Picture 2">
            <a:extLst>
              <a:ext uri="{FF2B5EF4-FFF2-40B4-BE49-F238E27FC236}">
                <a16:creationId xmlns:a16="http://schemas.microsoft.com/office/drawing/2014/main" id="{EAA23DCB-5B41-2B06-5DD4-053FA09F60EA}"/>
              </a:ext>
            </a:extLst>
          </p:cNvPr>
          <p:cNvPicPr>
            <a:picLocks noChangeAspect="1"/>
          </p:cNvPicPr>
          <p:nvPr/>
        </p:nvPicPr>
        <p:blipFill>
          <a:blip r:embed="rId4"/>
          <a:stretch>
            <a:fillRect/>
          </a:stretch>
        </p:blipFill>
        <p:spPr>
          <a:xfrm>
            <a:off x="333319" y="9408410"/>
            <a:ext cx="1610588"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35" name="Google Shape;135;p2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Phlebotomy Technician Courses</a:t>
            </a:r>
            <a:endParaRPr sz="4800" b="1">
              <a:solidFill>
                <a:srgbClr val="FFFFFF"/>
              </a:solidFill>
              <a:latin typeface="Montserrat"/>
              <a:ea typeface="Montserrat"/>
              <a:cs typeface="Montserrat"/>
              <a:sym typeface="Montserrat"/>
            </a:endParaRPr>
          </a:p>
        </p:txBody>
      </p:sp>
      <p:pic>
        <p:nvPicPr>
          <p:cNvPr id="3" name="Picture 2" descr="A picture containing graphical user interface&#10;&#10;Description automatically generated">
            <a:extLst>
              <a:ext uri="{FF2B5EF4-FFF2-40B4-BE49-F238E27FC236}">
                <a16:creationId xmlns:a16="http://schemas.microsoft.com/office/drawing/2014/main" id="{11E743A3-6F2D-3852-4DBB-FE8E3B418988}"/>
              </a:ext>
            </a:extLst>
          </p:cNvPr>
          <p:cNvPicPr>
            <a:picLocks noChangeAspect="1"/>
          </p:cNvPicPr>
          <p:nvPr/>
        </p:nvPicPr>
        <p:blipFill>
          <a:blip r:embed="rId4"/>
          <a:stretch>
            <a:fillRect/>
          </a:stretch>
        </p:blipFill>
        <p:spPr>
          <a:xfrm>
            <a:off x="106446" y="9286407"/>
            <a:ext cx="2210984" cy="609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self-confidence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 name="Picture 2">
            <a:extLst>
              <a:ext uri="{FF2B5EF4-FFF2-40B4-BE49-F238E27FC236}">
                <a16:creationId xmlns:a16="http://schemas.microsoft.com/office/drawing/2014/main" id="{238B1990-934D-1CDE-DAFC-7C5A9593748A}"/>
              </a:ext>
            </a:extLst>
          </p:cNvPr>
          <p:cNvPicPr>
            <a:picLocks noChangeAspect="1"/>
          </p:cNvPicPr>
          <p:nvPr/>
        </p:nvPicPr>
        <p:blipFill>
          <a:blip r:embed="rId3"/>
          <a:stretch>
            <a:fillRect/>
          </a:stretch>
        </p:blipFill>
        <p:spPr>
          <a:xfrm>
            <a:off x="324153" y="9600784"/>
            <a:ext cx="1610588" cy="4572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A9D961-72D6-464E-B55D-CB0549BEAD3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541F032-39BA-47BA-8124-E1DF2F932575}">
  <ds:schemaRefs>
    <ds:schemaRef ds:uri="http://schemas.microsoft.com/sharepoint/v3/contenttype/forms"/>
  </ds:schemaRefs>
</ds:datastoreItem>
</file>

<file path=customXml/itemProps3.xml><?xml version="1.0" encoding="utf-8"?>
<ds:datastoreItem xmlns:ds="http://schemas.openxmlformats.org/officeDocument/2006/customXml" ds:itemID="{FAE43B2D-6D98-455C-9661-C6ED4FD9F6C5}"/>
</file>

<file path=docProps/app.xml><?xml version="1.0" encoding="utf-8"?>
<Properties xmlns="http://schemas.openxmlformats.org/officeDocument/2006/extended-properties" xmlns:vt="http://schemas.openxmlformats.org/officeDocument/2006/docPropsVTypes">
  <TotalTime>0</TotalTime>
  <Words>2792</Words>
  <Application>Microsoft Office PowerPoint</Application>
  <PresentationFormat>Custom</PresentationFormat>
  <Paragraphs>166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Phlebotomy Technician</vt:lpstr>
      <vt:lpstr>Phlebotomy Technician Details</vt:lpstr>
      <vt:lpstr>What is a Phlebotomist?</vt:lpstr>
      <vt:lpstr>Program Description</vt:lpstr>
      <vt:lpstr>Program Objectives &amp; Features</vt:lpstr>
      <vt:lpstr>Equipment &amp; Courseware/eBooks</vt:lpstr>
      <vt:lpstr>Enrollment Eligibility Requirements</vt:lpstr>
      <vt:lpstr>Phlebotomy Technician Courses</vt:lpstr>
      <vt:lpstr>PS-1011: Professionalism in Allied Health</vt:lpstr>
      <vt:lpstr>HI-1014: Introduction to Human Anatomy and Medical Terminology</vt:lpstr>
      <vt:lpstr>HI-6011: Phlebotomy</vt:lpstr>
      <vt:lpstr>Experiential Learning Opportunity</vt:lpstr>
      <vt:lpstr>Eligible Program Certifications</vt:lpstr>
      <vt:lpstr>Certified Phlebotomy Technician (CPT)</vt:lpstr>
      <vt:lpstr>Potential Careers &amp; Job Outlook</vt:lpstr>
      <vt:lpstr>Phlebotomy Technician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Phlebotomy Technician</dc:title>
  <dc:creator>Melissa Casey</dc:creator>
  <cp:lastModifiedBy>Melissa Casey</cp:lastModifiedBy>
  <cp:revision>29</cp:revision>
  <dcterms:modified xsi:type="dcterms:W3CDTF">2022-06-24T18:10:40Z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