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058400" cx="7772400"/>
  <p:notesSz cx="6858000" cy="9144000"/>
  <p:embeddedFontLst>
    <p:embeddedFont>
      <p:font typeface="Montserra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1.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font" Target="fonts/Montserrat-boldItalic.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24" Type="http://schemas.openxmlformats.org/officeDocument/2006/relationships/font" Target="fonts/Montserrat-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Montserrat-bold.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Montserrat-regular.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52ec42f3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52ec42f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7a981d4a70_0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a981d4a7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3ffe2fbd9_0_1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3ffe2fbd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aa19b2877_0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aa19b287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3ffe2fbd9_0_2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3ffe2fbd9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3ffe2fbd9_0_2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3ffe2fbd9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7aa22ec18a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aa22ec18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aa22ec18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aa22ec18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73ffe2fbd9_0_1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3ffe2fbd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589e9130d_0_9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589e9130d_0_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3ffe2fbd9_0_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3ffe2fbd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73ffe2fbd9_0_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3ffe2fbd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73ffe2fbd9_0_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3ffe2fbd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4a5c75120_1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4a5c75120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a04ffce57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a04ffce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73ffe2fbd9_0_1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3ffe2fbd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medcerts.com/programs/healthcare/pharmacy-technician-professional-ashp-online-training"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l="0" r="0" t="0"/>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219300" y="2591146"/>
            <a:ext cx="7242600" cy="176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Montserrat"/>
                <a:ea typeface="Montserrat"/>
                <a:cs typeface="Montserrat"/>
                <a:sym typeface="Montserrat"/>
              </a:rPr>
              <a:t>Pharmacy Technician Specialist</a:t>
            </a:r>
            <a:endParaRPr b="1" sz="4800">
              <a:solidFill>
                <a:srgbClr val="FFFFFF"/>
              </a:solidFill>
              <a:latin typeface="Montserrat"/>
              <a:ea typeface="Montserrat"/>
              <a:cs typeface="Montserrat"/>
              <a:sym typeface="Montserrat"/>
            </a:endParaRPr>
          </a:p>
        </p:txBody>
      </p:sp>
      <p:sp>
        <p:nvSpPr>
          <p:cNvPr id="57" name="Google Shape;57;p13"/>
          <p:cNvSpPr txBox="1"/>
          <p:nvPr>
            <p:ph idx="1" type="subTitle"/>
          </p:nvPr>
        </p:nvSpPr>
        <p:spPr>
          <a:xfrm>
            <a:off x="264950" y="4169944"/>
            <a:ext cx="7242600" cy="7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p:nvPr>
            <p:ph idx="1" type="subTitle"/>
          </p:nvPr>
        </p:nvSpPr>
        <p:spPr>
          <a:xfrm>
            <a:off x="264950" y="8437630"/>
            <a:ext cx="7242600" cy="1314600"/>
          </a:xfrm>
          <a:prstGeom prst="rect">
            <a:avLst/>
          </a:prstGeom>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$2700.00</a:t>
            </a:r>
            <a:endParaRPr sz="1800">
              <a:solidFill>
                <a:schemeClr val="dk1"/>
              </a:solidFill>
              <a:latin typeface="Montserrat"/>
              <a:ea typeface="Montserrat"/>
              <a:cs typeface="Montserrat"/>
              <a:sym typeface="Montserrat"/>
            </a:endParaRPr>
          </a:p>
          <a:p>
            <a:pPr indent="0" lvl="0" marL="0" rtl="0" algn="r">
              <a:lnSpc>
                <a:spcPct val="115000"/>
              </a:lnSpc>
              <a:spcBef>
                <a:spcPts val="0"/>
              </a:spcBef>
              <a:spcAft>
                <a:spcPts val="0"/>
              </a:spcAft>
              <a:buNone/>
            </a:pPr>
            <a:r>
              <a:rPr lang="en" sz="1800">
                <a:solidFill>
                  <a:schemeClr val="dk1"/>
                </a:solidFill>
                <a:latin typeface="Montserrat"/>
                <a:ea typeface="Montserrat"/>
                <a:cs typeface="Montserrat"/>
                <a:sym typeface="Montserrat"/>
              </a:rPr>
              <a:t>Program</a:t>
            </a:r>
            <a:r>
              <a:rPr lang="en" sz="1800">
                <a:solidFill>
                  <a:schemeClr val="dk1"/>
                </a:solidFill>
                <a:latin typeface="Montserrat"/>
                <a:ea typeface="Montserrat"/>
                <a:cs typeface="Montserrat"/>
                <a:sym typeface="Montserrat"/>
              </a:rPr>
              <a:t> Code: HI-2100</a:t>
            </a:r>
            <a:endParaRPr sz="1800">
              <a:solidFill>
                <a:schemeClr val="dk1"/>
              </a:solidFill>
              <a:latin typeface="Montserrat"/>
              <a:ea typeface="Montserrat"/>
              <a:cs typeface="Montserrat"/>
              <a:sym typeface="Montserrat"/>
            </a:endParaRPr>
          </a:p>
        </p:txBody>
      </p:sp>
      <p:pic>
        <p:nvPicPr>
          <p:cNvPr id="59" name="Google Shape;59;p13"/>
          <p:cNvPicPr preferRelativeResize="0"/>
          <p:nvPr/>
        </p:nvPicPr>
        <p:blipFill>
          <a:blip r:embed="rId4">
            <a:alphaModFix/>
          </a:blip>
          <a:stretch>
            <a:fillRect/>
          </a:stretch>
        </p:blipFill>
        <p:spPr>
          <a:xfrm>
            <a:off x="2266850" y="228600"/>
            <a:ext cx="3310550" cy="89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p:nvPr/>
        </p:nvSpPr>
        <p:spPr>
          <a:xfrm>
            <a:off x="208950" y="6901300"/>
            <a:ext cx="7130700" cy="18384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HI-1017: Pharmacy Technician Principles and Practices</a:t>
            </a:r>
            <a:endParaRPr b="1">
              <a:latin typeface="Montserrat"/>
              <a:ea typeface="Montserrat"/>
              <a:cs typeface="Montserrat"/>
              <a:sym typeface="Montserrat"/>
            </a:endParaRPr>
          </a:p>
        </p:txBody>
      </p:sp>
      <p:sp>
        <p:nvSpPr>
          <p:cNvPr id="146" name="Google Shape;146;p22"/>
          <p:cNvSpPr txBox="1"/>
          <p:nvPr>
            <p:ph idx="1" type="body"/>
          </p:nvPr>
        </p:nvSpPr>
        <p:spPr>
          <a:xfrm>
            <a:off x="208950" y="1412725"/>
            <a:ext cx="7242600" cy="71271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 sz="1100">
                <a:latin typeface="Montserrat"/>
                <a:ea typeface="Montserrat"/>
                <a:cs typeface="Montserrat"/>
                <a:sym typeface="Montserrat"/>
              </a:rPr>
              <a:t>This Pharmacy Technician course is designed to educate and train the student in the diverse field of Pharmacy Technology. The student will be provided didactic coursework in the areas of prescription processing, pharmacy nomenclature, biopharmaceutics and drug activity, dosage calculations, and common mathematical formulas and conversions. Consideration of drug routes and formulations includes tablets and capsules, liquid prescriptions, parenteral and enteral, and insulin and syringes. They will also learn about the advanced roles of the Pharmacy Technician, such as Medication Therapy Management, Motivational Interviewing, Comprehensive Medication Review, and Chronic Care Management. To better understand the business side of the pharmacy world, students will learn about HIPAA, drug regulation and control, inventory management, financial considerations, documentation and coding, legal and ethical issues, and communication techniques. Throughout the course, the student will perform realistic pharmacy simulations that duplicate tasks performed in the work environment, such as sterile and non-sterile compounding.</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Course Objectives:</a:t>
            </a:r>
            <a:endParaRPr b="1" sz="1200">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Learn the top medications and their purpose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current updates on pharmacy law and medication regulation</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the primary functions of different pharmacy organizations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roles of the Pharmacy Technician</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knowledge on how to perform certain tasks in and around the pharmacy</a:t>
            </a:r>
            <a:endParaRPr sz="1100">
              <a:latin typeface="Montserrat"/>
              <a:ea typeface="Montserrat"/>
              <a:cs typeface="Montserrat"/>
              <a:sym typeface="Montserrat"/>
            </a:endParaRPr>
          </a:p>
        </p:txBody>
      </p:sp>
      <p:cxnSp>
        <p:nvCxnSpPr>
          <p:cNvPr id="147" name="Google Shape;147;p22"/>
          <p:cNvCxnSpPr/>
          <p:nvPr/>
        </p:nvCxnSpPr>
        <p:spPr>
          <a:xfrm>
            <a:off x="320850" y="1438175"/>
            <a:ext cx="7130700" cy="0"/>
          </a:xfrm>
          <a:prstGeom prst="straightConnector1">
            <a:avLst/>
          </a:prstGeom>
          <a:noFill/>
          <a:ln cap="flat" cmpd="sng" w="28575">
            <a:solidFill>
              <a:srgbClr val="0069FF"/>
            </a:solidFill>
            <a:prstDash val="solid"/>
            <a:round/>
            <a:headEnd len="med" w="med" type="none"/>
            <a:tailEnd len="med" w="med" type="none"/>
          </a:ln>
        </p:spPr>
      </p:cxnSp>
      <p:pic>
        <p:nvPicPr>
          <p:cNvPr id="148" name="Google Shape;148;p22"/>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149" name="Google Shape;149;p22"/>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3"/>
          <p:cNvPicPr preferRelativeResize="0"/>
          <p:nvPr/>
        </p:nvPicPr>
        <p:blipFill rotWithShape="1">
          <a:blip r:embed="rId3">
            <a:alphaModFix/>
          </a:blip>
          <a:srcRect b="4545" l="0" r="0" t="4554"/>
          <a:stretch/>
        </p:blipFill>
        <p:spPr>
          <a:xfrm>
            <a:off x="0" y="0"/>
            <a:ext cx="7772397" cy="10058403"/>
          </a:xfrm>
          <a:prstGeom prst="rect">
            <a:avLst/>
          </a:prstGeom>
          <a:noFill/>
          <a:ln>
            <a:noFill/>
          </a:ln>
        </p:spPr>
      </p:pic>
      <p:sp>
        <p:nvSpPr>
          <p:cNvPr id="156" name="Google Shape;156;p23"/>
          <p:cNvSpPr/>
          <p:nvPr/>
        </p:nvSpPr>
        <p:spPr>
          <a:xfrm>
            <a:off x="-75" y="-35925"/>
            <a:ext cx="7772400" cy="100944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txBox="1"/>
          <p:nvPr>
            <p:ph type="ctrTitle"/>
          </p:nvPr>
        </p:nvSpPr>
        <p:spPr>
          <a:xfrm>
            <a:off x="244725" y="2409871"/>
            <a:ext cx="7242600" cy="176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Montserrat"/>
                <a:ea typeface="Montserrat"/>
                <a:cs typeface="Montserrat"/>
                <a:sym typeface="Montserrat"/>
              </a:rPr>
              <a:t>Eligible Program Certifications</a:t>
            </a:r>
            <a:endParaRPr b="1" sz="4800">
              <a:solidFill>
                <a:srgbClr val="FFFFFF"/>
              </a:solidFill>
              <a:latin typeface="Montserrat"/>
              <a:ea typeface="Montserrat"/>
              <a:cs typeface="Montserrat"/>
              <a:sym typeface="Montserrat"/>
            </a:endParaRPr>
          </a:p>
        </p:txBody>
      </p:sp>
      <p:pic>
        <p:nvPicPr>
          <p:cNvPr id="158" name="Google Shape;158;p23"/>
          <p:cNvPicPr preferRelativeResize="0"/>
          <p:nvPr/>
        </p:nvPicPr>
        <p:blipFill>
          <a:blip r:embed="rId4">
            <a:alphaModFix/>
          </a:blip>
          <a:stretch>
            <a:fillRect/>
          </a:stretch>
        </p:blipFill>
        <p:spPr>
          <a:xfrm>
            <a:off x="147100" y="9428025"/>
            <a:ext cx="1619350" cy="4378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208950" y="349125"/>
            <a:ext cx="74592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Montserrat"/>
                <a:ea typeface="Montserrat"/>
                <a:cs typeface="Montserrat"/>
                <a:sym typeface="Montserrat"/>
              </a:rPr>
              <a:t>Certified Pharmacy Technician</a:t>
            </a:r>
            <a:r>
              <a:rPr b="1" lang="en" sz="2500">
                <a:latin typeface="Montserrat"/>
                <a:ea typeface="Montserrat"/>
                <a:cs typeface="Montserrat"/>
                <a:sym typeface="Montserrat"/>
              </a:rPr>
              <a:t> (Ex-CPT)</a:t>
            </a:r>
            <a:endParaRPr b="1" sz="2500">
              <a:latin typeface="Montserrat"/>
              <a:ea typeface="Montserrat"/>
              <a:cs typeface="Montserrat"/>
              <a:sym typeface="Montserrat"/>
            </a:endParaRPr>
          </a:p>
        </p:txBody>
      </p:sp>
      <p:sp>
        <p:nvSpPr>
          <p:cNvPr id="164" name="Google Shape;164;p24"/>
          <p:cNvSpPr txBox="1"/>
          <p:nvPr>
            <p:ph idx="1" type="body"/>
          </p:nvPr>
        </p:nvSpPr>
        <p:spPr>
          <a:xfrm>
            <a:off x="208950" y="1392321"/>
            <a:ext cx="7242600" cy="5834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MedCerts’ comprehensive Pharmacy Technician Specialist Program prepares you for the following certification exam:</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The Certified Pharmacy Technician Exam (ExCPT)</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By attaining this certifications, you validate your competency and reliability in the field, and will achieve certification from the National Healthcareer Association (NHA).</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The </a:t>
            </a:r>
            <a:r>
              <a:rPr b="1" lang="en" sz="1100">
                <a:latin typeface="Montserrat"/>
                <a:ea typeface="Montserrat"/>
                <a:cs typeface="Montserrat"/>
                <a:sym typeface="Montserrat"/>
              </a:rPr>
              <a:t>National Healthcareer Association (NHA)</a:t>
            </a:r>
            <a:r>
              <a:rPr lang="en" sz="1100">
                <a:latin typeface="Montserrat"/>
                <a:ea typeface="Montserrat"/>
                <a:cs typeface="Montserrat"/>
                <a:sym typeface="Montserrat"/>
              </a:rPr>
              <a:t> was established in 1989 and has issued over 500,000 certifications to Allied Healthcare professionals. Those who pass the exam will be recognized as a Nationally Certified Allied Healthcare professional.</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cxnSp>
        <p:nvCxnSpPr>
          <p:cNvPr id="165" name="Google Shape;165;p24"/>
          <p:cNvCxnSpPr/>
          <p:nvPr/>
        </p:nvCxnSpPr>
        <p:spPr>
          <a:xfrm>
            <a:off x="320850" y="12972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166" name="Google Shape;166;p24"/>
          <p:cNvPicPr preferRelativeResize="0"/>
          <p:nvPr/>
        </p:nvPicPr>
        <p:blipFill>
          <a:blip r:embed="rId3">
            <a:alphaModFix/>
          </a:blip>
          <a:stretch>
            <a:fillRect/>
          </a:stretch>
        </p:blipFill>
        <p:spPr>
          <a:xfrm>
            <a:off x="101374" y="9574899"/>
            <a:ext cx="1443300" cy="390300"/>
          </a:xfrm>
          <a:prstGeom prst="rect">
            <a:avLst/>
          </a:prstGeom>
          <a:noFill/>
          <a:ln>
            <a:noFill/>
          </a:ln>
        </p:spPr>
      </p:pic>
      <p:grpSp>
        <p:nvGrpSpPr>
          <p:cNvPr id="167" name="Google Shape;167;p24"/>
          <p:cNvGrpSpPr/>
          <p:nvPr/>
        </p:nvGrpSpPr>
        <p:grpSpPr>
          <a:xfrm>
            <a:off x="288825" y="7035256"/>
            <a:ext cx="3393900" cy="2394736"/>
            <a:chOff x="260450" y="3283975"/>
            <a:chExt cx="3393900" cy="5946700"/>
          </a:xfrm>
        </p:grpSpPr>
        <p:sp>
          <p:nvSpPr>
            <p:cNvPr id="168" name="Google Shape;168;p24"/>
            <p:cNvSpPr/>
            <p:nvPr/>
          </p:nvSpPr>
          <p:spPr>
            <a:xfrm>
              <a:off x="264950" y="3300275"/>
              <a:ext cx="3389400" cy="5930400"/>
            </a:xfrm>
            <a:prstGeom prst="roundRect">
              <a:avLst>
                <a:gd fmla="val 2397" name="adj"/>
              </a:avLst>
            </a:prstGeom>
            <a:solidFill>
              <a:srgbClr val="FFFFFF"/>
            </a:solidFill>
            <a:ln>
              <a:noFill/>
            </a:ln>
            <a:effectLst>
              <a:outerShdw blurRad="271463" rotWithShape="0" algn="bl" dir="3780000" dist="66675">
                <a:srgbClr val="0D5DDF">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p:nvPr/>
          </p:nvSpPr>
          <p:spPr>
            <a:xfrm>
              <a:off x="260450" y="3283975"/>
              <a:ext cx="3389400" cy="114900"/>
            </a:xfrm>
            <a:prstGeom prst="round2SameRect">
              <a:avLst>
                <a:gd fmla="val 50000" name="adj1"/>
                <a:gd fmla="val 0" name="adj2"/>
              </a:avLst>
            </a:prstGeom>
            <a:solidFill>
              <a:srgbClr val="15B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24"/>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2" name="Google Shape;172;p24"/>
          <p:cNvSpPr txBox="1"/>
          <p:nvPr/>
        </p:nvSpPr>
        <p:spPr>
          <a:xfrm>
            <a:off x="320850" y="7094800"/>
            <a:ext cx="3452400" cy="2336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latin typeface="Montserrat"/>
                <a:ea typeface="Montserrat"/>
                <a:cs typeface="Montserrat"/>
                <a:sym typeface="Montserrat"/>
              </a:rPr>
              <a:t>ExCPT (NHA) Exam Details:</a:t>
            </a:r>
            <a:endParaRPr b="1">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Number of Questions:</a:t>
            </a:r>
            <a:r>
              <a:rPr lang="en" sz="1100">
                <a:latin typeface="Montserrat"/>
                <a:ea typeface="Montserrat"/>
                <a:cs typeface="Montserrat"/>
                <a:sym typeface="Montserrat"/>
              </a:rPr>
              <a:t> 120 Questions, 20 pretest questions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Exam Time: </a:t>
            </a:r>
            <a:r>
              <a:rPr lang="en" sz="1100">
                <a:latin typeface="Montserrat"/>
                <a:ea typeface="Montserrat"/>
                <a:cs typeface="Montserrat"/>
                <a:sym typeface="Montserrat"/>
              </a:rPr>
              <a:t>2 hours, 10 minut</a:t>
            </a:r>
            <a:r>
              <a:rPr lang="en" sz="1100">
                <a:latin typeface="Montserrat"/>
                <a:ea typeface="Montserrat"/>
                <a:cs typeface="Montserrat"/>
                <a:sym typeface="Montserrat"/>
              </a:rPr>
              <a:t>es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NHA National Pass Rate</a:t>
            </a:r>
            <a:r>
              <a:rPr lang="en" sz="1100">
                <a:latin typeface="Montserrat"/>
                <a:ea typeface="Montserrat"/>
                <a:cs typeface="Montserrat"/>
                <a:sym typeface="Montserrat"/>
              </a:rPr>
              <a:t>: 63.50%</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NHA Total Certified in 2018:</a:t>
            </a:r>
            <a:r>
              <a:rPr lang="en" sz="1100">
                <a:latin typeface="Montserrat"/>
                <a:ea typeface="Montserrat"/>
                <a:cs typeface="Montserrat"/>
                <a:sym typeface="Montserrat"/>
              </a:rPr>
              <a:t> 8,799</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b="1" lang="en" sz="1100">
                <a:latin typeface="Montserrat"/>
                <a:ea typeface="Montserrat"/>
                <a:cs typeface="Montserrat"/>
                <a:sym typeface="Montserrat"/>
              </a:rPr>
              <a:t>Total Currently Certified</a:t>
            </a:r>
            <a:r>
              <a:rPr lang="en" sz="1100">
                <a:latin typeface="Montserrat"/>
                <a:ea typeface="Montserrat"/>
                <a:cs typeface="Montserrat"/>
                <a:sym typeface="Montserrat"/>
              </a:rPr>
              <a:t>: 23,527</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5"/>
          <p:cNvPicPr preferRelativeResize="0"/>
          <p:nvPr/>
        </p:nvPicPr>
        <p:blipFill rotWithShape="1">
          <a:blip r:embed="rId3">
            <a:alphaModFix/>
          </a:blip>
          <a:srcRect b="6867" l="0" r="0" t="6858"/>
          <a:stretch/>
        </p:blipFill>
        <p:spPr>
          <a:xfrm>
            <a:off x="0" y="0"/>
            <a:ext cx="7772404" cy="10058396"/>
          </a:xfrm>
          <a:prstGeom prst="rect">
            <a:avLst/>
          </a:prstGeom>
          <a:noFill/>
          <a:ln>
            <a:noFill/>
          </a:ln>
        </p:spPr>
      </p:pic>
      <p:sp>
        <p:nvSpPr>
          <p:cNvPr id="178" name="Google Shape;178;p25"/>
          <p:cNvSpPr/>
          <p:nvPr/>
        </p:nvSpPr>
        <p:spPr>
          <a:xfrm>
            <a:off x="-75" y="-35925"/>
            <a:ext cx="7772400" cy="100944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txBox="1"/>
          <p:nvPr>
            <p:ph type="ctrTitle"/>
          </p:nvPr>
        </p:nvSpPr>
        <p:spPr>
          <a:xfrm>
            <a:off x="244725" y="2409871"/>
            <a:ext cx="7242600" cy="176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Montserrat"/>
                <a:ea typeface="Montserrat"/>
                <a:cs typeface="Montserrat"/>
                <a:sym typeface="Montserrat"/>
              </a:rPr>
              <a:t>Potential Careers &amp; Job Outlook</a:t>
            </a:r>
            <a:endParaRPr b="1" sz="4800">
              <a:solidFill>
                <a:srgbClr val="FFFFFF"/>
              </a:solidFill>
              <a:latin typeface="Montserrat"/>
              <a:ea typeface="Montserrat"/>
              <a:cs typeface="Montserrat"/>
              <a:sym typeface="Montserrat"/>
            </a:endParaRPr>
          </a:p>
        </p:txBody>
      </p:sp>
      <p:pic>
        <p:nvPicPr>
          <p:cNvPr id="180" name="Google Shape;180;p25"/>
          <p:cNvPicPr preferRelativeResize="0"/>
          <p:nvPr/>
        </p:nvPicPr>
        <p:blipFill>
          <a:blip r:embed="rId4">
            <a:alphaModFix/>
          </a:blip>
          <a:stretch>
            <a:fillRect/>
          </a:stretch>
        </p:blipFill>
        <p:spPr>
          <a:xfrm>
            <a:off x="147100" y="9428025"/>
            <a:ext cx="1619350" cy="4378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idx="1" type="body"/>
          </p:nvPr>
        </p:nvSpPr>
        <p:spPr>
          <a:xfrm>
            <a:off x="264900" y="1121525"/>
            <a:ext cx="7242600" cy="837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Certified Pharmacy Technicians play vital roles in the healthcare system. In the past, technicians we looked upon as people behind the counter who fill prescriptions and count pills. With the evolving and expanded role the technician plays, their professional services ensure that patients receive the best health care outcomes and obtain the best results from their medications.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There are many different practice settings and professional paths available to those pursuing a career in pharmacy. Below are descriptions of several options available to people who choose pharmacy as their calling:</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Management</a:t>
            </a:r>
            <a:r>
              <a:rPr lang="en" sz="1100">
                <a:latin typeface="Montserrat"/>
                <a:ea typeface="Montserrat"/>
                <a:cs typeface="Montserrat"/>
                <a:sym typeface="Montserrat"/>
              </a:rPr>
              <a:t>: Many retail or institutional Pharmacies required that the </a:t>
            </a:r>
            <a:r>
              <a:rPr lang="en" sz="1100">
                <a:latin typeface="Montserrat"/>
                <a:ea typeface="Montserrat"/>
                <a:cs typeface="Montserrat"/>
                <a:sym typeface="Montserrat"/>
              </a:rPr>
              <a:t>management</a:t>
            </a:r>
            <a:r>
              <a:rPr lang="en" sz="1100">
                <a:latin typeface="Montserrat"/>
                <a:ea typeface="Montserrat"/>
                <a:cs typeface="Montserrat"/>
                <a:sym typeface="Montserrat"/>
              </a:rPr>
              <a:t> team be a Certified Pharmacy Technicians. While not performing the daily </a:t>
            </a:r>
            <a:r>
              <a:rPr lang="en" sz="1100">
                <a:latin typeface="Montserrat"/>
                <a:ea typeface="Montserrat"/>
                <a:cs typeface="Montserrat"/>
                <a:sym typeface="Montserrat"/>
              </a:rPr>
              <a:t>responsibilities</a:t>
            </a:r>
            <a:r>
              <a:rPr lang="en" sz="1100">
                <a:latin typeface="Montserrat"/>
                <a:ea typeface="Montserrat"/>
                <a:cs typeface="Montserrat"/>
                <a:sym typeface="Montserrat"/>
              </a:rPr>
              <a:t> and tasks of a CPhT, the knowledge demonstrated through successfully passing the PTCE or ExCPT may be required.</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Academia</a:t>
            </a:r>
            <a:r>
              <a:rPr lang="en" sz="1100">
                <a:latin typeface="Montserrat"/>
                <a:ea typeface="Montserrat"/>
                <a:cs typeface="Montserrat"/>
                <a:sym typeface="Montserrat"/>
              </a:rPr>
              <a:t>: Pharmacy Technicians can serve as instructors for trade schools, colleges, proprietary and non-proprietary programs. They instruct students in various areas such as pharmacology, prescription processing, dosage forms, calculations, law and ethics, and pharmacy practice setting.</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Oncology Tech (Hospital and Private)</a:t>
            </a:r>
            <a:r>
              <a:rPr lang="en" sz="1100">
                <a:latin typeface="Montserrat"/>
                <a:ea typeface="Montserrat"/>
                <a:cs typeface="Montserrat"/>
                <a:sym typeface="Montserrat"/>
              </a:rPr>
              <a:t>: Oncology Technicians prepare radioactive materials that will be used to diagnose and treat specific diseases for diagnosis and therapy. Institutional Oncology Technicians work for large medical centers or hospitals, while Commercial Oncology Technicians prepare and dispense radiopharmaceuticals as unit doses that are then delivered to the </a:t>
            </a:r>
            <a:r>
              <a:rPr lang="en" sz="1100">
                <a:latin typeface="Montserrat"/>
                <a:ea typeface="Montserrat"/>
                <a:cs typeface="Montserrat"/>
                <a:sym typeface="Montserrat"/>
              </a:rPr>
              <a:t>subscriber</a:t>
            </a:r>
            <a:r>
              <a:rPr lang="en" sz="1100">
                <a:latin typeface="Montserrat"/>
                <a:ea typeface="Montserrat"/>
                <a:cs typeface="Montserrat"/>
                <a:sym typeface="Montserrat"/>
              </a:rPr>
              <a:t> hospital by nuclear pharmacy personnel.</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Infusion Tech (Hospital and Private)</a:t>
            </a:r>
            <a:r>
              <a:rPr lang="en" sz="1100">
                <a:latin typeface="Montserrat"/>
                <a:ea typeface="Montserrat"/>
                <a:cs typeface="Montserrat"/>
                <a:sym typeface="Montserrat"/>
              </a:rPr>
              <a:t>: Infusion Technicians work for Home Infusion companies that prepare medications and ship them to the patient’s residence for long-term therapy. The medications can vary from antibiotics, chemotherapy, hydration, TPN’s, Hemophilia-Blood factor products, enteral feedings, and Primary Pulmonary Hypertension (PPH).</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Compounding Specialist (Pharmaceutical Distribution and Hospital)</a:t>
            </a:r>
            <a:r>
              <a:rPr lang="en" sz="1100">
                <a:latin typeface="Montserrat"/>
                <a:ea typeface="Montserrat"/>
                <a:cs typeface="Montserrat"/>
                <a:sym typeface="Montserrat"/>
              </a:rPr>
              <a:t>: The purpose of pharmacy compounding is to meet the needs of people who are unable to take medication in the commercial form. Compounded medications are ordered by a licensed physician, nurse practitioner, veterinarian or other prescriber, and mixed by licensed and skilled compounding pharmacy technicians in a safe and carefully controlled environment. Some compounds are sterile, and some are non-sterile. Technicians working in these areas need special training and certification.</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sp>
        <p:nvSpPr>
          <p:cNvPr id="186" name="Google Shape;186;p26"/>
          <p:cNvSpPr txBox="1"/>
          <p:nvPr>
            <p:ph type="title"/>
          </p:nvPr>
        </p:nvSpPr>
        <p:spPr>
          <a:xfrm>
            <a:off x="264900" y="301500"/>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ontserrat"/>
                <a:ea typeface="Montserrat"/>
                <a:cs typeface="Montserrat"/>
                <a:sym typeface="Montserrat"/>
              </a:rPr>
              <a:t>Pharmacy Technician Specialist Careers</a:t>
            </a:r>
            <a:endParaRPr b="1" sz="2200">
              <a:latin typeface="Montserrat"/>
              <a:ea typeface="Montserrat"/>
              <a:cs typeface="Montserrat"/>
              <a:sym typeface="Montserrat"/>
            </a:endParaRPr>
          </a:p>
        </p:txBody>
      </p:sp>
      <p:cxnSp>
        <p:nvCxnSpPr>
          <p:cNvPr id="187" name="Google Shape;187;p26"/>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sp>
        <p:nvSpPr>
          <p:cNvPr id="188" name="Google Shape;188;p26"/>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190" name="Google Shape;190;p26"/>
          <p:cNvPicPr preferRelativeResize="0"/>
          <p:nvPr/>
        </p:nvPicPr>
        <p:blipFill>
          <a:blip r:embed="rId3">
            <a:alphaModFix/>
          </a:blip>
          <a:stretch>
            <a:fillRect/>
          </a:stretch>
        </p:blipFill>
        <p:spPr>
          <a:xfrm>
            <a:off x="101374" y="9574899"/>
            <a:ext cx="1443300" cy="390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idx="1" type="body"/>
          </p:nvPr>
        </p:nvSpPr>
        <p:spPr>
          <a:xfrm>
            <a:off x="264900" y="1121525"/>
            <a:ext cx="7242600" cy="83772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Inpatient Tech (Hospital)</a:t>
            </a:r>
            <a:r>
              <a:rPr lang="en" sz="1100">
                <a:latin typeface="Montserrat"/>
                <a:ea typeface="Montserrat"/>
                <a:cs typeface="Montserrat"/>
                <a:sym typeface="Montserrat"/>
              </a:rPr>
              <a:t>: An Inpatient Technician that works in a hospital performs various duties such as delivering medications, prepackaging, compounding, restocking shelves, preparing IV’s, TPN’s, reconciling medications, billing, and adjusting patient accounts.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Pharmaceutical Sales (Pharmaceutical Companies)</a:t>
            </a:r>
            <a:r>
              <a:rPr lang="en" sz="1100">
                <a:latin typeface="Montserrat"/>
                <a:ea typeface="Montserrat"/>
                <a:cs typeface="Montserrat"/>
                <a:sym typeface="Montserrat"/>
              </a:rPr>
              <a:t>: Pharmaceutical Sales Technicians work for companies that allow them to interact with physician offices, clinics, pharmacies, hospitals and other companies that purchase medications wholesale.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Pharmaceutical Manufacturing/Distribution</a:t>
            </a:r>
            <a:r>
              <a:rPr lang="en" sz="1100">
                <a:latin typeface="Montserrat"/>
                <a:ea typeface="Montserrat"/>
                <a:cs typeface="Montserrat"/>
                <a:sym typeface="Montserrat"/>
              </a:rPr>
              <a:t>: These technicians work for pharmaceutical companies and prepare medications under strict conditions requiring sterility, proper aseptic technique, and non- cross contamination, packaging, and distribution.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Pharmaceutical Experimentation (Pharmaceutical Companies/Government/Hospital)</a:t>
            </a:r>
            <a:r>
              <a:rPr lang="en" sz="1100">
                <a:latin typeface="Montserrat"/>
                <a:ea typeface="Montserrat"/>
                <a:cs typeface="Montserrat"/>
                <a:sym typeface="Montserrat"/>
              </a:rPr>
              <a:t>: These technicians work with and prepare medications that are still going through clinical trials and are being given for experimental purposes. Many times, hospitals will give medications that may be in the second or third clinical phase trials. </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Pharmacy Informatics</a:t>
            </a:r>
            <a:r>
              <a:rPr lang="en" sz="1100">
                <a:latin typeface="Montserrat"/>
                <a:ea typeface="Montserrat"/>
                <a:cs typeface="Montserrat"/>
                <a:sym typeface="Montserrat"/>
              </a:rPr>
              <a:t>: Information Technology (IT) plays such a vital role in everything we do, especially regarding healthcare and medication related outcomes. The role of the Pharmacy Informaticists' is to ensure that appropriate systems are in place to support systems such as e-prescribing, computerized prescriber order entry (CPOE), electronic medical records (EMR), </a:t>
            </a:r>
            <a:r>
              <a:rPr lang="en" sz="1100">
                <a:latin typeface="Montserrat"/>
                <a:ea typeface="Montserrat"/>
                <a:cs typeface="Montserrat"/>
                <a:sym typeface="Montserrat"/>
              </a:rPr>
              <a:t>barcode</a:t>
            </a:r>
            <a:r>
              <a:rPr lang="en" sz="1100">
                <a:latin typeface="Montserrat"/>
                <a:ea typeface="Montserrat"/>
                <a:cs typeface="Montserrat"/>
                <a:sym typeface="Montserrat"/>
              </a:rPr>
              <a:t> dispensing and administration systems, and automated dispensing cabinets, to name just a few.</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Insurance Verification Tech (Insurance Companies)</a:t>
            </a:r>
            <a:r>
              <a:rPr lang="en" sz="1100">
                <a:latin typeface="Montserrat"/>
                <a:ea typeface="Montserrat"/>
                <a:cs typeface="Montserrat"/>
                <a:sym typeface="Montserrat"/>
              </a:rPr>
              <a:t>: Insurance Verification Technicians are responsible for processing claims, looking at rejections, monitoring frequency of medications, therapeutic duplications, and in some cases initiating the enrollment process.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Prior Authorization Tech (Hospitals and Private)</a:t>
            </a:r>
            <a:r>
              <a:rPr lang="en" sz="1100">
                <a:latin typeface="Montserrat"/>
                <a:ea typeface="Montserrat"/>
                <a:cs typeface="Montserrat"/>
                <a:sym typeface="Montserrat"/>
              </a:rPr>
              <a:t>: A Prior Authorization Technician has a broad wealth of knowledge in insurance, formulary and non-formulary medications, days’ supply, and disease states. These technicians ensure that certain medications are approved for treatment, and if not the alternative medication that can be dispensed.</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Pharmacy Discharge Carriers (Hospital)</a:t>
            </a:r>
            <a:r>
              <a:rPr lang="en" sz="1100">
                <a:latin typeface="Montserrat"/>
                <a:ea typeface="Montserrat"/>
                <a:cs typeface="Montserrat"/>
                <a:sym typeface="Montserrat"/>
              </a:rPr>
              <a:t>: Pharmacy Discharge Carriers play an important role in the Medication Therapy Management process (MTM), as they prepare medications for patients who are transitioning from being in the hospital to going home. This may require coordinating the medications prescribed in the hospital to what will be written by the physician and filled at their local pharmacy.</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sp>
        <p:nvSpPr>
          <p:cNvPr id="196" name="Google Shape;196;p27"/>
          <p:cNvSpPr txBox="1"/>
          <p:nvPr>
            <p:ph type="title"/>
          </p:nvPr>
        </p:nvSpPr>
        <p:spPr>
          <a:xfrm>
            <a:off x="264900" y="301500"/>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ontserrat"/>
                <a:ea typeface="Montserrat"/>
                <a:cs typeface="Montserrat"/>
                <a:sym typeface="Montserrat"/>
              </a:rPr>
              <a:t>Pharmacy Technician Specialist Careers</a:t>
            </a:r>
            <a:r>
              <a:rPr b="1" lang="en" sz="1100">
                <a:latin typeface="Montserrat"/>
                <a:ea typeface="Montserrat"/>
                <a:cs typeface="Montserrat"/>
                <a:sym typeface="Montserrat"/>
              </a:rPr>
              <a:t> (cont.)</a:t>
            </a:r>
            <a:endParaRPr b="1" sz="1100">
              <a:latin typeface="Montserrat"/>
              <a:ea typeface="Montserrat"/>
              <a:cs typeface="Montserrat"/>
              <a:sym typeface="Montserrat"/>
            </a:endParaRPr>
          </a:p>
        </p:txBody>
      </p:sp>
      <p:cxnSp>
        <p:nvCxnSpPr>
          <p:cNvPr id="197" name="Google Shape;197;p27"/>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sp>
        <p:nvSpPr>
          <p:cNvPr id="198" name="Google Shape;198;p27"/>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200" name="Google Shape;200;p27"/>
          <p:cNvPicPr preferRelativeResize="0"/>
          <p:nvPr/>
        </p:nvPicPr>
        <p:blipFill>
          <a:blip r:embed="rId3">
            <a:alphaModFix/>
          </a:blip>
          <a:stretch>
            <a:fillRect/>
          </a:stretch>
        </p:blipFill>
        <p:spPr>
          <a:xfrm>
            <a:off x="101374" y="9574899"/>
            <a:ext cx="1443300" cy="390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idx="1" type="body"/>
          </p:nvPr>
        </p:nvSpPr>
        <p:spPr>
          <a:xfrm>
            <a:off x="264900" y="1121525"/>
            <a:ext cx="7242600" cy="8377200"/>
          </a:xfrm>
          <a:prstGeom prst="rect">
            <a:avLst/>
          </a:prstGeom>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Pharmacy Tech Specialists/Rotations (Government/Prisons)</a:t>
            </a:r>
            <a:r>
              <a:rPr lang="en" sz="1100">
                <a:latin typeface="Montserrat"/>
                <a:ea typeface="Montserrat"/>
                <a:cs typeface="Montserrat"/>
                <a:sym typeface="Montserrat"/>
              </a:rPr>
              <a:t>: These technicians work in areas such as state and government institutions. Their duties have a greater scope of practice as to what they are allowed to do. For example, military pharmacy technicians has a greater scope of practice since their work environment is federal authority rather than state authority.</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Pharmacy Tech Trainer (Retail Operations)</a:t>
            </a:r>
            <a:r>
              <a:rPr lang="en" sz="1100">
                <a:latin typeface="Montserrat"/>
                <a:ea typeface="Montserrat"/>
                <a:cs typeface="Montserrat"/>
                <a:sym typeface="Montserrat"/>
              </a:rPr>
              <a:t>: A Pharmacy Tech Trainer can serve as a preceptor or a lead technician. These technicians have the responsibility of embracing new hires and students and getting them acclimated to the new work environment. Under the supervision of the pharmacist, they have the magnitude to offer insight, make correction, and evaluate other technicians on their job performance.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b="1" lang="en" sz="1100">
                <a:latin typeface="Montserrat"/>
                <a:ea typeface="Montserrat"/>
                <a:cs typeface="Montserrat"/>
                <a:sym typeface="Montserrat"/>
              </a:rPr>
              <a:t>Compliance Specialists</a:t>
            </a:r>
            <a:r>
              <a:rPr lang="en" sz="1100">
                <a:latin typeface="Montserrat"/>
                <a:ea typeface="Montserrat"/>
                <a:cs typeface="Montserrat"/>
                <a:sym typeface="Montserrat"/>
              </a:rPr>
              <a:t>: Compliance Specialists work together with the federal government (DEA) in accordance with the DEA’s “get to know your customer Initiative” act. These technicians work in close relationship with customers, as well as staff, and monitor transactions and behavior patterns that could be defined as suspicious or cause concern.</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sp>
        <p:nvSpPr>
          <p:cNvPr id="206" name="Google Shape;206;p28"/>
          <p:cNvSpPr txBox="1"/>
          <p:nvPr>
            <p:ph type="title"/>
          </p:nvPr>
        </p:nvSpPr>
        <p:spPr>
          <a:xfrm>
            <a:off x="264900" y="301500"/>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Montserrat"/>
                <a:ea typeface="Montserrat"/>
                <a:cs typeface="Montserrat"/>
                <a:sym typeface="Montserrat"/>
              </a:rPr>
              <a:t>Pharmacy Technician Specialist Careers</a:t>
            </a:r>
            <a:r>
              <a:rPr b="1" lang="en" sz="1100">
                <a:latin typeface="Montserrat"/>
                <a:ea typeface="Montserrat"/>
                <a:cs typeface="Montserrat"/>
                <a:sym typeface="Montserrat"/>
              </a:rPr>
              <a:t> (cont.)</a:t>
            </a:r>
            <a:endParaRPr b="1" sz="1100">
              <a:latin typeface="Montserrat"/>
              <a:ea typeface="Montserrat"/>
              <a:cs typeface="Montserrat"/>
              <a:sym typeface="Montserrat"/>
            </a:endParaRPr>
          </a:p>
        </p:txBody>
      </p:sp>
      <p:cxnSp>
        <p:nvCxnSpPr>
          <p:cNvPr id="207" name="Google Shape;207;p28"/>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sp>
        <p:nvSpPr>
          <p:cNvPr id="208" name="Google Shape;208;p28"/>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8"/>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210" name="Google Shape;210;p28"/>
          <p:cNvPicPr preferRelativeResize="0"/>
          <p:nvPr/>
        </p:nvPicPr>
        <p:blipFill>
          <a:blip r:embed="rId3">
            <a:alphaModFix/>
          </a:blip>
          <a:stretch>
            <a:fillRect/>
          </a:stretch>
        </p:blipFill>
        <p:spPr>
          <a:xfrm>
            <a:off x="101374" y="9574899"/>
            <a:ext cx="1443300" cy="39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b="6867" l="0" r="0" t="6858"/>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ph type="ctrTitle"/>
          </p:nvPr>
        </p:nvSpPr>
        <p:spPr>
          <a:xfrm>
            <a:off x="244725" y="2815096"/>
            <a:ext cx="7242600" cy="176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chemeClr val="lt1"/>
                </a:solidFill>
                <a:latin typeface="Montserrat"/>
                <a:ea typeface="Montserrat"/>
                <a:cs typeface="Montserrat"/>
                <a:sym typeface="Montserrat"/>
              </a:rPr>
              <a:t>Pharmacy Technician Specialist Details</a:t>
            </a:r>
            <a:endParaRPr b="1" sz="4800">
              <a:solidFill>
                <a:schemeClr val="lt1"/>
              </a:solidFill>
              <a:latin typeface="Montserrat"/>
              <a:ea typeface="Montserrat"/>
              <a:cs typeface="Montserrat"/>
              <a:sym typeface="Montserrat"/>
            </a:endParaRPr>
          </a:p>
        </p:txBody>
      </p:sp>
      <p:pic>
        <p:nvPicPr>
          <p:cNvPr id="67" name="Google Shape;67;p14"/>
          <p:cNvPicPr preferRelativeResize="0"/>
          <p:nvPr/>
        </p:nvPicPr>
        <p:blipFill>
          <a:blip r:embed="rId4">
            <a:alphaModFix/>
          </a:blip>
          <a:stretch>
            <a:fillRect/>
          </a:stretch>
        </p:blipFill>
        <p:spPr>
          <a:xfrm>
            <a:off x="147100" y="9428025"/>
            <a:ext cx="1619350" cy="437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Program </a:t>
            </a:r>
            <a:r>
              <a:rPr b="1" lang="en">
                <a:latin typeface="Montserrat"/>
                <a:ea typeface="Montserrat"/>
                <a:cs typeface="Montserrat"/>
                <a:sym typeface="Montserrat"/>
              </a:rPr>
              <a:t>Description</a:t>
            </a:r>
            <a:endParaRPr b="1">
              <a:latin typeface="Montserrat"/>
              <a:ea typeface="Montserrat"/>
              <a:cs typeface="Montserrat"/>
              <a:sym typeface="Montserrat"/>
            </a:endParaRPr>
          </a:p>
        </p:txBody>
      </p:sp>
      <p:sp>
        <p:nvSpPr>
          <p:cNvPr id="73" name="Google Shape;73;p15"/>
          <p:cNvSpPr txBox="1"/>
          <p:nvPr>
            <p:ph idx="1" type="body"/>
          </p:nvPr>
        </p:nvSpPr>
        <p:spPr>
          <a:xfrm>
            <a:off x="208950" y="1116088"/>
            <a:ext cx="7242600" cy="810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Pharmacy Technician Specialist Program is designed to equip you with the knowledge required to gain the Certified Pharmacy Technician (Ex-CPT) certification through the National Healthcareer Association. The NHA  exam is widely recognized and may be required to operate as a Pharmacy Technician in certain states as defined by each State Board of Pharmacy. The registration and cost of this certification exam is covered by MedCerts.</a:t>
            </a:r>
            <a:endParaRPr sz="1100">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This is a </a:t>
            </a:r>
            <a:r>
              <a:rPr lang="en" sz="1100">
                <a:latin typeface="Montserrat"/>
                <a:ea typeface="Montserrat"/>
                <a:cs typeface="Montserrat"/>
                <a:sym typeface="Montserrat"/>
              </a:rPr>
              <a:t>Certification</a:t>
            </a:r>
            <a:r>
              <a:rPr lang="en" sz="1100">
                <a:latin typeface="Montserrat"/>
                <a:ea typeface="Montserrat"/>
                <a:cs typeface="Montserrat"/>
                <a:sym typeface="Montserrat"/>
              </a:rPr>
              <a:t> </a:t>
            </a:r>
            <a:r>
              <a:rPr lang="en" sz="1100">
                <a:latin typeface="Montserrat"/>
                <a:ea typeface="Montserrat"/>
                <a:cs typeface="Montserrat"/>
                <a:sym typeface="Montserrat"/>
              </a:rPr>
              <a:t>Preparation</a:t>
            </a:r>
            <a:r>
              <a:rPr lang="en" sz="1100">
                <a:latin typeface="Montserrat"/>
                <a:ea typeface="Montserrat"/>
                <a:cs typeface="Montserrat"/>
                <a:sym typeface="Montserrat"/>
              </a:rPr>
              <a:t> program and DOES NOT contain all required </a:t>
            </a:r>
            <a:r>
              <a:rPr lang="en" sz="1100">
                <a:latin typeface="Montserrat"/>
                <a:ea typeface="Montserrat"/>
                <a:cs typeface="Montserrat"/>
                <a:sym typeface="Montserrat"/>
              </a:rPr>
              <a:t>components</a:t>
            </a:r>
            <a:r>
              <a:rPr lang="en" sz="1100">
                <a:latin typeface="Montserrat"/>
                <a:ea typeface="Montserrat"/>
                <a:cs typeface="Montserrat"/>
                <a:sym typeface="Montserrat"/>
              </a:rPr>
              <a:t> of an ASHP-Accredited program, specifically the simulation/lab component and a required externship. This program is perfect for the student that has an interest in becoming certified as a Pharmacy Technician but may not be intent on </a:t>
            </a:r>
            <a:r>
              <a:rPr lang="en" sz="1100">
                <a:latin typeface="Montserrat"/>
                <a:ea typeface="Montserrat"/>
                <a:cs typeface="Montserrat"/>
                <a:sym typeface="Montserrat"/>
              </a:rPr>
              <a:t>working</a:t>
            </a:r>
            <a:r>
              <a:rPr lang="en" sz="1100">
                <a:latin typeface="Montserrat"/>
                <a:ea typeface="Montserrat"/>
                <a:cs typeface="Montserrat"/>
                <a:sym typeface="Montserrat"/>
              </a:rPr>
              <a:t> in a retail environment or performing the traditional </a:t>
            </a:r>
            <a:r>
              <a:rPr lang="en" sz="1100">
                <a:latin typeface="Montserrat"/>
                <a:ea typeface="Montserrat"/>
                <a:cs typeface="Montserrat"/>
                <a:sym typeface="Montserrat"/>
              </a:rPr>
              <a:t>functions</a:t>
            </a:r>
            <a:r>
              <a:rPr lang="en" sz="1100">
                <a:latin typeface="Montserrat"/>
                <a:ea typeface="Montserrat"/>
                <a:cs typeface="Montserrat"/>
                <a:sym typeface="Montserrat"/>
              </a:rPr>
              <a:t>/tasks of a Pharmacy Technician. In the coming years, more and more states will continue to require ASHP Program completion along with passing the PTCE exam to be licensed and fully certified. This program will not fulfill those requirements but may meet the minimum licensing/registration standard in certain states. If you are interested in an ASHP accredited program, please consider MedCerts RX-3000 Pharmacy Technician Professional program. </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75" name="Google Shape;75;p15"/>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76" name="Google Shape;76;p15"/>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4">
            <a:alphaModFix/>
          </a:blip>
          <a:srcRect b="0" l="1446" r="31886" t="0"/>
          <a:stretch/>
        </p:blipFill>
        <p:spPr>
          <a:xfrm>
            <a:off x="4654900" y="7012275"/>
            <a:ext cx="3013200" cy="30132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p:nvPr/>
        </p:nvSpPr>
        <p:spPr>
          <a:xfrm>
            <a:off x="208950" y="6055325"/>
            <a:ext cx="7298700" cy="31926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Program Objectives &amp; Features</a:t>
            </a:r>
            <a:endParaRPr b="1" sz="1400">
              <a:latin typeface="Montserrat"/>
              <a:ea typeface="Montserrat"/>
              <a:cs typeface="Montserrat"/>
              <a:sym typeface="Montserrat"/>
            </a:endParaRPr>
          </a:p>
        </p:txBody>
      </p:sp>
      <p:sp>
        <p:nvSpPr>
          <p:cNvPr id="85" name="Google Shape;85;p16"/>
          <p:cNvSpPr txBox="1"/>
          <p:nvPr>
            <p:ph idx="1" type="body"/>
          </p:nvPr>
        </p:nvSpPr>
        <p:spPr>
          <a:xfrm>
            <a:off x="208950" y="1045313"/>
            <a:ext cx="7242600" cy="81072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Learn the top medications and their purpose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current updates on pharmacy law and medication regulation</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the primary functions of different pharmacy organizations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roles of the Pharmacy Technician</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knowledge on how to perform certain tasks in and around the pharmacy</a:t>
            </a:r>
            <a:endParaRPr sz="1100">
              <a:latin typeface="Montserrat"/>
              <a:ea typeface="Montserrat"/>
              <a:cs typeface="Montserrat"/>
              <a:sym typeface="Montserrat"/>
            </a:endParaRPr>
          </a:p>
          <a:p>
            <a:pPr indent="0" lvl="0" marL="45720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 </a:t>
            </a:r>
            <a:r>
              <a:rPr lang="en" sz="1100">
                <a:latin typeface="Montserrat"/>
                <a:ea typeface="Montserrat"/>
                <a:cs typeface="Montserrat"/>
                <a:sym typeface="Montserrat"/>
              </a:rPr>
              <a:t>(Ex-CPT) is </a:t>
            </a:r>
            <a:r>
              <a:rPr lang="en" sz="1100">
                <a:latin typeface="Montserrat"/>
                <a:ea typeface="Montserrat"/>
                <a:cs typeface="Montserrat"/>
                <a:sym typeface="Montserrat"/>
              </a:rPr>
              <a:t>covered by MedCerts. For additional information, visit MedCerts.com.</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indent="-298450" lvl="0" marL="457200" rtl="0" algn="l">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indent="-298450" lvl="0" marL="457200" rtl="0" algn="l">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86" name="Google Shape;86;p16"/>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87" name="Google Shape;87;p16"/>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88" name="Google Shape;88;p16"/>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Equipment &amp; Courseware/eBooks</a:t>
            </a:r>
            <a:endParaRPr b="1" sz="1400">
              <a:latin typeface="Montserrat"/>
              <a:ea typeface="Montserrat"/>
              <a:cs typeface="Montserrat"/>
              <a:sym typeface="Montserrat"/>
            </a:endParaRPr>
          </a:p>
        </p:txBody>
      </p:sp>
      <p:sp>
        <p:nvSpPr>
          <p:cNvPr id="95" name="Google Shape;95;p17"/>
          <p:cNvSpPr txBox="1"/>
          <p:nvPr>
            <p:ph idx="1" type="body"/>
          </p:nvPr>
        </p:nvSpPr>
        <p:spPr>
          <a:xfrm>
            <a:off x="208950" y="1116103"/>
            <a:ext cx="7242600" cy="5309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MedCerts provides all required courseware, student guides, study guides and other program </a:t>
            </a:r>
            <a:r>
              <a:rPr lang="en" sz="1100">
                <a:latin typeface="Montserrat"/>
                <a:ea typeface="Montserrat"/>
                <a:cs typeface="Montserrat"/>
                <a:sym typeface="Montserrat"/>
              </a:rPr>
              <a:t>supplements</a:t>
            </a:r>
            <a:r>
              <a:rPr lang="en" sz="1100">
                <a:latin typeface="Montserrat"/>
                <a:ea typeface="Montserrat"/>
                <a:cs typeface="Montserrat"/>
                <a:sym typeface="Montserrat"/>
              </a:rPr>
              <a:t> and resources.</a:t>
            </a:r>
            <a:endParaRPr b="1">
              <a:solidFill>
                <a:srgbClr val="0069FF"/>
              </a:solidFill>
              <a:latin typeface="Montserrat"/>
              <a:ea typeface="Montserrat"/>
              <a:cs typeface="Montserrat"/>
              <a:sym typeface="Montserrat"/>
            </a:endParaRPr>
          </a:p>
          <a:p>
            <a:pPr indent="0" lvl="0" marL="0" rtl="0" algn="l">
              <a:lnSpc>
                <a:spcPct val="150000"/>
              </a:lnSpc>
              <a:spcBef>
                <a:spcPts val="0"/>
              </a:spcBef>
              <a:spcAft>
                <a:spcPts val="0"/>
              </a:spcAft>
              <a:buNone/>
            </a:pPr>
            <a:r>
              <a:t/>
            </a:r>
            <a:endParaRPr sz="1200">
              <a:latin typeface="Montserrat"/>
              <a:ea typeface="Montserrat"/>
              <a:cs typeface="Montserrat"/>
              <a:sym typeface="Montserrat"/>
            </a:endParaRPr>
          </a:p>
        </p:txBody>
      </p:sp>
      <p:cxnSp>
        <p:nvCxnSpPr>
          <p:cNvPr id="96" name="Google Shape;96;p17"/>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97" name="Google Shape;97;p17"/>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98" name="Google Shape;98;p17"/>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Enrollment </a:t>
            </a:r>
            <a:r>
              <a:rPr b="1" lang="en">
                <a:latin typeface="Montserrat"/>
                <a:ea typeface="Montserrat"/>
                <a:cs typeface="Montserrat"/>
                <a:sym typeface="Montserrat"/>
              </a:rPr>
              <a:t>Eligibility</a:t>
            </a:r>
            <a:r>
              <a:rPr b="1" lang="en">
                <a:latin typeface="Montserrat"/>
                <a:ea typeface="Montserrat"/>
                <a:cs typeface="Montserrat"/>
                <a:sym typeface="Montserrat"/>
              </a:rPr>
              <a:t> Requirements</a:t>
            </a:r>
            <a:endParaRPr b="1" sz="1400">
              <a:latin typeface="Montserrat"/>
              <a:ea typeface="Montserrat"/>
              <a:cs typeface="Montserrat"/>
              <a:sym typeface="Montserrat"/>
            </a:endParaRPr>
          </a:p>
        </p:txBody>
      </p:sp>
      <p:sp>
        <p:nvSpPr>
          <p:cNvPr id="105" name="Google Shape;105;p18"/>
          <p:cNvSpPr txBox="1"/>
          <p:nvPr>
            <p:ph idx="1" type="body"/>
          </p:nvPr>
        </p:nvSpPr>
        <p:spPr>
          <a:xfrm>
            <a:off x="208950" y="1116088"/>
            <a:ext cx="7242600" cy="8107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00">
                <a:latin typeface="Montserrat"/>
                <a:ea typeface="Montserrat"/>
                <a:cs typeface="Montserrat"/>
                <a:sym typeface="Montserrat"/>
              </a:rPr>
              <a:t>**PLEASE NOTE: Students residing in the states of South Carolina, Louisiana, South Dakota, North Dakota, Virginia, West Virginia, Utah, Michigan and Ohio – these states require Pharmacy Technicians to complete an ASHP-accredited program in order to become licensed. If the student's goal is to become certified and licensed as a Pharmacy Technician, please refer to our </a:t>
            </a:r>
            <a:r>
              <a:rPr lang="en" sz="1100" u="sng">
                <a:latin typeface="Montserrat"/>
                <a:ea typeface="Montserrat"/>
                <a:cs typeface="Montserrat"/>
                <a:sym typeface="Montserrat"/>
                <a:hlinkClick r:id="rId3"/>
              </a:rPr>
              <a:t>Pharmacy Technician Professional program</a:t>
            </a:r>
            <a:r>
              <a:rPr lang="en" sz="1100">
                <a:latin typeface="Montserrat"/>
                <a:ea typeface="Montserrat"/>
                <a:cs typeface="Montserrat"/>
                <a:sym typeface="Montserrat"/>
              </a:rPr>
              <a:t>, as it is ASHP/ACPE accredited and meets these state requirements.</a:t>
            </a:r>
            <a:endParaRPr sz="11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1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00">
                <a:latin typeface="Montserrat"/>
                <a:ea typeface="Montserrat"/>
                <a:cs typeface="Montserrat"/>
                <a:sym typeface="Montserrat"/>
              </a:rPr>
              <a:t>Students residing in the state of Washington – this program is NOT approved for the long-term licensing of Pharmacy Technicians. The WA Board of Pharmacy has additional requirements if the student plans to permanently reside in Washington. If a student is living in WA short-term (less than 2-years) they can obtain a temporary license.</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p:txBody>
      </p:sp>
      <p:cxnSp>
        <p:nvCxnSpPr>
          <p:cNvPr id="106" name="Google Shape;106;p18"/>
          <p:cNvCxnSpPr/>
          <p:nvPr/>
        </p:nvCxnSpPr>
        <p:spPr>
          <a:xfrm>
            <a:off x="320850" y="10317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107" name="Google Shape;107;p18"/>
          <p:cNvPicPr preferRelativeResize="0"/>
          <p:nvPr/>
        </p:nvPicPr>
        <p:blipFill>
          <a:blip r:embed="rId4">
            <a:alphaModFix/>
          </a:blip>
          <a:stretch>
            <a:fillRect/>
          </a:stretch>
        </p:blipFill>
        <p:spPr>
          <a:xfrm>
            <a:off x="101374" y="9574899"/>
            <a:ext cx="1443300" cy="390300"/>
          </a:xfrm>
          <a:prstGeom prst="rect">
            <a:avLst/>
          </a:prstGeom>
          <a:noFill/>
          <a:ln>
            <a:noFill/>
          </a:ln>
        </p:spPr>
      </p:pic>
      <p:sp>
        <p:nvSpPr>
          <p:cNvPr id="108" name="Google Shape;108;p18"/>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b="6867" l="0" r="0" t="6858"/>
          <a:stretch/>
        </p:blipFill>
        <p:spPr>
          <a:xfrm>
            <a:off x="0" y="0"/>
            <a:ext cx="7772400" cy="10058400"/>
          </a:xfrm>
          <a:prstGeom prst="rect">
            <a:avLst/>
          </a:prstGeom>
          <a:noFill/>
          <a:ln>
            <a:noFill/>
          </a:ln>
        </p:spPr>
      </p:pic>
      <p:sp>
        <p:nvSpPr>
          <p:cNvPr id="115" name="Google Shape;115;p19"/>
          <p:cNvSpPr/>
          <p:nvPr/>
        </p:nvSpPr>
        <p:spPr>
          <a:xfrm>
            <a:off x="-75" y="-35925"/>
            <a:ext cx="7772400" cy="10094400"/>
          </a:xfrm>
          <a:prstGeom prst="rect">
            <a:avLst/>
          </a:prstGeom>
          <a:solidFill>
            <a:srgbClr val="0069FF">
              <a:alpha val="7528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txBox="1"/>
          <p:nvPr>
            <p:ph type="ctrTitle"/>
          </p:nvPr>
        </p:nvSpPr>
        <p:spPr>
          <a:xfrm>
            <a:off x="244725" y="2409871"/>
            <a:ext cx="7242600" cy="176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500">
                <a:solidFill>
                  <a:srgbClr val="FFFFFF"/>
                </a:solidFill>
                <a:latin typeface="Montserrat"/>
                <a:ea typeface="Montserrat"/>
                <a:cs typeface="Montserrat"/>
                <a:sym typeface="Montserrat"/>
              </a:rPr>
              <a:t>Pharmacy Technician Specialist Courses</a:t>
            </a:r>
            <a:endParaRPr b="1" sz="4500">
              <a:solidFill>
                <a:srgbClr val="FFFFFF"/>
              </a:solidFill>
              <a:latin typeface="Montserrat"/>
              <a:ea typeface="Montserrat"/>
              <a:cs typeface="Montserrat"/>
              <a:sym typeface="Montserrat"/>
            </a:endParaRPr>
          </a:p>
        </p:txBody>
      </p:sp>
      <p:pic>
        <p:nvPicPr>
          <p:cNvPr id="117" name="Google Shape;117;p19"/>
          <p:cNvPicPr preferRelativeResize="0"/>
          <p:nvPr/>
        </p:nvPicPr>
        <p:blipFill>
          <a:blip r:embed="rId4">
            <a:alphaModFix/>
          </a:blip>
          <a:stretch>
            <a:fillRect/>
          </a:stretch>
        </p:blipFill>
        <p:spPr>
          <a:xfrm>
            <a:off x="147100" y="9428025"/>
            <a:ext cx="1619350" cy="437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p:nvPr/>
        </p:nvSpPr>
        <p:spPr>
          <a:xfrm>
            <a:off x="208950" y="7508750"/>
            <a:ext cx="7130700" cy="21264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PS-1011: Professionalism in Allied Health</a:t>
            </a:r>
            <a:endParaRPr b="1">
              <a:latin typeface="Montserrat"/>
              <a:ea typeface="Montserrat"/>
              <a:cs typeface="Montserrat"/>
              <a:sym typeface="Montserrat"/>
            </a:endParaRPr>
          </a:p>
        </p:txBody>
      </p:sp>
      <p:sp>
        <p:nvSpPr>
          <p:cNvPr id="124" name="Google Shape;124;p20"/>
          <p:cNvSpPr txBox="1"/>
          <p:nvPr>
            <p:ph idx="1" type="body"/>
          </p:nvPr>
        </p:nvSpPr>
        <p:spPr>
          <a:xfrm>
            <a:off x="208950" y="1285250"/>
            <a:ext cx="7242600" cy="63765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 sz="110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Course Objectives:</a:t>
            </a:r>
            <a:endParaRPr b="1" sz="1200">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expectations of an allied healthcare professional in the workplace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Enhance the patient care experience with successful interactions and patient satisfaction</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solution-oriented conversations, manage conflict and build self-confidence</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t/>
            </a:r>
            <a:endParaRPr sz="1100">
              <a:latin typeface="Montserrat"/>
              <a:ea typeface="Montserrat"/>
              <a:cs typeface="Montserrat"/>
              <a:sym typeface="Montserrat"/>
            </a:endParaRPr>
          </a:p>
        </p:txBody>
      </p:sp>
      <p:cxnSp>
        <p:nvCxnSpPr>
          <p:cNvPr id="125" name="Google Shape;125;p20"/>
          <p:cNvCxnSpPr/>
          <p:nvPr/>
        </p:nvCxnSpPr>
        <p:spPr>
          <a:xfrm>
            <a:off x="320850" y="1438175"/>
            <a:ext cx="7130700" cy="0"/>
          </a:xfrm>
          <a:prstGeom prst="straightConnector1">
            <a:avLst/>
          </a:prstGeom>
          <a:noFill/>
          <a:ln cap="flat" cmpd="sng" w="28575">
            <a:solidFill>
              <a:srgbClr val="0069FF"/>
            </a:solidFill>
            <a:prstDash val="solid"/>
            <a:round/>
            <a:headEnd len="med" w="med" type="none"/>
            <a:tailEnd len="med" w="med" type="none"/>
          </a:ln>
        </p:spPr>
      </p:cxnSp>
      <p:pic>
        <p:nvPicPr>
          <p:cNvPr id="126" name="Google Shape;126;p20"/>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127" name="Google Shape;127;p20"/>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p:nvPr/>
        </p:nvSpPr>
        <p:spPr>
          <a:xfrm>
            <a:off x="208950" y="6645025"/>
            <a:ext cx="7298700" cy="1998600"/>
          </a:xfrm>
          <a:prstGeom prst="roundRect">
            <a:avLst>
              <a:gd fmla="val 4055" name="adj"/>
            </a:avLst>
          </a:prstGeom>
          <a:solidFill>
            <a:srgbClr val="ECF3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1"/>
          <p:cNvSpPr txBox="1"/>
          <p:nvPr>
            <p:ph type="title"/>
          </p:nvPr>
        </p:nvSpPr>
        <p:spPr>
          <a:xfrm>
            <a:off x="264950" y="349125"/>
            <a:ext cx="7242600" cy="5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35" name="Google Shape;135;p21"/>
          <p:cNvSpPr txBox="1"/>
          <p:nvPr>
            <p:ph idx="1" type="body"/>
          </p:nvPr>
        </p:nvSpPr>
        <p:spPr>
          <a:xfrm>
            <a:off x="208950" y="1412725"/>
            <a:ext cx="7242600" cy="7810800"/>
          </a:xfrm>
          <a:prstGeom prst="rect">
            <a:avLst/>
          </a:prstGeom>
        </p:spPr>
        <p:txBody>
          <a:bodyPr anchorCtr="0" anchor="t" bIns="91425" lIns="91425" spcFirstLastPara="1" rIns="91425" wrap="square" tIns="91425">
            <a:noAutofit/>
          </a:bodyPr>
          <a:lstStyle/>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indent="0" lvl="0" marL="0" rtl="0" algn="l">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50000"/>
              </a:lnSpc>
              <a:spcBef>
                <a:spcPts val="0"/>
              </a:spcBef>
              <a:spcAft>
                <a:spcPts val="0"/>
              </a:spcAft>
              <a:buNone/>
            </a:pPr>
            <a:r>
              <a:t/>
            </a:r>
            <a:endParaRPr sz="1100">
              <a:latin typeface="Montserrat"/>
              <a:ea typeface="Montserrat"/>
              <a:cs typeface="Montserrat"/>
              <a:sym typeface="Montserrat"/>
            </a:endParaRPr>
          </a:p>
          <a:p>
            <a:pPr indent="0" lvl="0" marL="0" rtl="0" algn="l">
              <a:lnSpc>
                <a:spcPct val="113000"/>
              </a:lnSpc>
              <a:spcBef>
                <a:spcPts val="1200"/>
              </a:spcBef>
              <a:spcAft>
                <a:spcPts val="0"/>
              </a:spcAft>
              <a:buNone/>
            </a:pPr>
            <a:r>
              <a:rPr b="1" lang="en">
                <a:solidFill>
                  <a:srgbClr val="0069FF"/>
                </a:solidFill>
                <a:latin typeface="Montserrat"/>
                <a:ea typeface="Montserrat"/>
                <a:cs typeface="Montserrat"/>
                <a:sym typeface="Montserrat"/>
              </a:rPr>
              <a:t>Course Objectives:</a:t>
            </a:r>
            <a:endParaRPr b="1" sz="1200">
              <a:latin typeface="Montserrat"/>
              <a:ea typeface="Montserrat"/>
              <a:cs typeface="Montserrat"/>
              <a:sym typeface="Montserrat"/>
            </a:endParaRPr>
          </a:p>
          <a:p>
            <a:pPr indent="-298450" lvl="0" marL="457200" rtl="0" algn="l">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indent="-298450" lvl="0" marL="457200" rtl="0" algn="l">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36" name="Google Shape;136;p21"/>
          <p:cNvCxnSpPr/>
          <p:nvPr/>
        </p:nvCxnSpPr>
        <p:spPr>
          <a:xfrm>
            <a:off x="320850" y="1412725"/>
            <a:ext cx="7130700" cy="0"/>
          </a:xfrm>
          <a:prstGeom prst="straightConnector1">
            <a:avLst/>
          </a:prstGeom>
          <a:noFill/>
          <a:ln cap="flat" cmpd="sng" w="28575">
            <a:solidFill>
              <a:srgbClr val="0069FF"/>
            </a:solidFill>
            <a:prstDash val="solid"/>
            <a:round/>
            <a:headEnd len="med" w="med" type="none"/>
            <a:tailEnd len="med" w="med" type="none"/>
          </a:ln>
        </p:spPr>
      </p:cxnSp>
      <p:pic>
        <p:nvPicPr>
          <p:cNvPr id="137" name="Google Shape;137;p21"/>
          <p:cNvPicPr preferRelativeResize="0"/>
          <p:nvPr/>
        </p:nvPicPr>
        <p:blipFill>
          <a:blip r:embed="rId3">
            <a:alphaModFix/>
          </a:blip>
          <a:stretch>
            <a:fillRect/>
          </a:stretch>
        </p:blipFill>
        <p:spPr>
          <a:xfrm>
            <a:off x="101374" y="9574899"/>
            <a:ext cx="1443300" cy="390300"/>
          </a:xfrm>
          <a:prstGeom prst="rect">
            <a:avLst/>
          </a:prstGeom>
          <a:noFill/>
          <a:ln>
            <a:noFill/>
          </a:ln>
        </p:spPr>
      </p:pic>
      <p:sp>
        <p:nvSpPr>
          <p:cNvPr id="138" name="Google Shape;138;p21"/>
          <p:cNvSpPr txBox="1"/>
          <p:nvPr/>
        </p:nvSpPr>
        <p:spPr>
          <a:xfrm>
            <a:off x="7220500" y="9635175"/>
            <a:ext cx="4131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1"/>
          <p:cNvSpPr txBox="1"/>
          <p:nvPr>
            <p:ph idx="12" type="sldNum"/>
          </p:nvPr>
        </p:nvSpPr>
        <p:spPr>
          <a:xfrm>
            <a:off x="7201600" y="9498677"/>
            <a:ext cx="466500" cy="390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a:latin typeface="Montserrat"/>
                <a:ea typeface="Montserrat"/>
                <a:cs typeface="Montserrat"/>
                <a:sym typeface="Montserrat"/>
              </a:rPr>
              <a:t>‹#›</a:t>
            </a:fld>
            <a:endParaRPr b="1">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Props1.xml><?xml version="1.0" encoding="utf-8"?>
<ds:datastoreItem xmlns:ds="http://schemas.openxmlformats.org/officeDocument/2006/customXml" ds:itemID="{FCF6E0A2-41FB-494B-B049-B0D821141024}"/>
</file>

<file path=customXml/itemProps2.xml><?xml version="1.0" encoding="utf-8"?>
<ds:datastoreItem xmlns:ds="http://schemas.openxmlformats.org/officeDocument/2006/customXml" ds:itemID="{0286F694-5DBD-4A9A-93B2-972E385A7B97}"/>
</file>

<file path=customXml/itemProps3.xml><?xml version="1.0" encoding="utf-8"?>
<ds:datastoreItem xmlns:ds="http://schemas.openxmlformats.org/officeDocument/2006/customXml" ds:itemID="{D9634A11-FFA6-4F4E-BD0F-75C731D76B3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