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78" r:id="rId15"/>
    <p:sldId id="267" r:id="rId16"/>
    <p:sldId id="268" r:id="rId17"/>
    <p:sldId id="269" r:id="rId18"/>
    <p:sldId id="270" r:id="rId19"/>
    <p:sldId id="271" r:id="rId20"/>
    <p:sldId id="272" r:id="rId21"/>
    <p:sldId id="273" r:id="rId22"/>
    <p:sldId id="275" r:id="rId23"/>
    <p:sldId id="276" r:id="rId24"/>
    <p:sldId id="277" r:id="rId25"/>
  </p:sldIdLst>
  <p:sldSz cx="7772400" cy="10058400"/>
  <p:notesSz cx="6858000" cy="9144000"/>
  <p:embeddedFontLst>
    <p:embeddedFont>
      <p:font typeface="Montserrat" panose="000005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B3B56-244A-CC66-9116-BC2375674A10}" v="20" dt="2022-05-02T22:44:43.373"/>
    <p1510:client id="{3AFA771A-7216-AEBD-58BE-575D2B9D6BA3}" v="69" dt="2022-06-24T18:03:07.454"/>
    <p1510:client id="{CD47B8B4-5EAC-4106-0A17-B4191AB3FEFB}" v="3" dt="2022-01-19T20:48:04.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690" y="-298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3AFA771A-7216-AEBD-58BE-575D2B9D6BA3}"/>
    <pc:docChg chg="modSld">
      <pc:chgData name="Sange Thungon" userId="S::sthungon@medcerts.com::dac29ab1-0309-4309-9d13-ef1fc85358e3" providerId="AD" clId="Web-{3AFA771A-7216-AEBD-58BE-575D2B9D6BA3}" dt="2022-06-24T18:03:07.454" v="58"/>
      <pc:docMkLst>
        <pc:docMk/>
      </pc:docMkLst>
      <pc:sldChg chg="addSp delSp modSp">
        <pc:chgData name="Sange Thungon" userId="S::sthungon@medcerts.com::dac29ab1-0309-4309-9d13-ef1fc85358e3" providerId="AD" clId="Web-{3AFA771A-7216-AEBD-58BE-575D2B9D6BA3}" dt="2022-06-24T18:00:51.622" v="5" actId="14100"/>
        <pc:sldMkLst>
          <pc:docMk/>
          <pc:sldMk cId="0" sldId="256"/>
        </pc:sldMkLst>
        <pc:spChg chg="add del">
          <ac:chgData name="Sange Thungon" userId="S::sthungon@medcerts.com::dac29ab1-0309-4309-9d13-ef1fc85358e3" providerId="AD" clId="Web-{3AFA771A-7216-AEBD-58BE-575D2B9D6BA3}" dt="2022-06-24T18:00:43.685" v="1"/>
          <ac:spMkLst>
            <pc:docMk/>
            <pc:sldMk cId="0" sldId="256"/>
            <ac:spMk id="55" creationId="{00000000-0000-0000-0000-000000000000}"/>
          </ac:spMkLst>
        </pc:spChg>
        <pc:picChg chg="add mod">
          <ac:chgData name="Sange Thungon" userId="S::sthungon@medcerts.com::dac29ab1-0309-4309-9d13-ef1fc85358e3" providerId="AD" clId="Web-{3AFA771A-7216-AEBD-58BE-575D2B9D6BA3}" dt="2022-06-24T18:00:51.622" v="5" actId="14100"/>
          <ac:picMkLst>
            <pc:docMk/>
            <pc:sldMk cId="0" sldId="256"/>
            <ac:picMk id="2" creationId="{F5016ABF-661E-D89E-834D-8BC1588CC2E0}"/>
          </ac:picMkLst>
        </pc:picChg>
        <pc:picChg chg="del">
          <ac:chgData name="Sange Thungon" userId="S::sthungon@medcerts.com::dac29ab1-0309-4309-9d13-ef1fc85358e3" providerId="AD" clId="Web-{3AFA771A-7216-AEBD-58BE-575D2B9D6BA3}" dt="2022-06-24T18:00:45.763" v="2"/>
          <ac:picMkLst>
            <pc:docMk/>
            <pc:sldMk cId="0" sldId="256"/>
            <ac:picMk id="59" creationId="{00000000-0000-0000-0000-000000000000}"/>
          </ac:picMkLst>
        </pc:picChg>
      </pc:sldChg>
      <pc:sldChg chg="addSp delSp modSp">
        <pc:chgData name="Sange Thungon" userId="S::sthungon@medcerts.com::dac29ab1-0309-4309-9d13-ef1fc85358e3" providerId="AD" clId="Web-{3AFA771A-7216-AEBD-58BE-575D2B9D6BA3}" dt="2022-06-24T18:00:59.732" v="10" actId="1076"/>
        <pc:sldMkLst>
          <pc:docMk/>
          <pc:sldMk cId="0" sldId="257"/>
        </pc:sldMkLst>
        <pc:picChg chg="add mod">
          <ac:chgData name="Sange Thungon" userId="S::sthungon@medcerts.com::dac29ab1-0309-4309-9d13-ef1fc85358e3" providerId="AD" clId="Web-{3AFA771A-7216-AEBD-58BE-575D2B9D6BA3}" dt="2022-06-24T18:00:59.732" v="10" actId="1076"/>
          <ac:picMkLst>
            <pc:docMk/>
            <pc:sldMk cId="0" sldId="257"/>
            <ac:picMk id="2" creationId="{059A309D-7E69-042B-823C-100B8DB32E02}"/>
          </ac:picMkLst>
        </pc:picChg>
        <pc:picChg chg="del">
          <ac:chgData name="Sange Thungon" userId="S::sthungon@medcerts.com::dac29ab1-0309-4309-9d13-ef1fc85358e3" providerId="AD" clId="Web-{3AFA771A-7216-AEBD-58BE-575D2B9D6BA3}" dt="2022-06-24T18:00:54.451" v="6"/>
          <ac:picMkLst>
            <pc:docMk/>
            <pc:sldMk cId="0" sldId="257"/>
            <ac:picMk id="67" creationId="{00000000-0000-0000-0000-000000000000}"/>
          </ac:picMkLst>
        </pc:picChg>
      </pc:sldChg>
      <pc:sldChg chg="addSp delSp">
        <pc:chgData name="Sange Thungon" userId="S::sthungon@medcerts.com::dac29ab1-0309-4309-9d13-ef1fc85358e3" providerId="AD" clId="Web-{3AFA771A-7216-AEBD-58BE-575D2B9D6BA3}" dt="2022-06-24T18:03:07.454" v="58"/>
        <pc:sldMkLst>
          <pc:docMk/>
          <pc:sldMk cId="0" sldId="258"/>
        </pc:sldMkLst>
        <pc:picChg chg="add">
          <ac:chgData name="Sange Thungon" userId="S::sthungon@medcerts.com::dac29ab1-0309-4309-9d13-ef1fc85358e3" providerId="AD" clId="Web-{3AFA771A-7216-AEBD-58BE-575D2B9D6BA3}" dt="2022-06-24T18:03:07.454" v="58"/>
          <ac:picMkLst>
            <pc:docMk/>
            <pc:sldMk cId="0" sldId="258"/>
            <ac:picMk id="3" creationId="{7F799C82-1704-FDC7-7E74-D380F4F5BB5D}"/>
          </ac:picMkLst>
        </pc:picChg>
        <pc:picChg chg="del">
          <ac:chgData name="Sange Thungon" userId="S::sthungon@medcerts.com::dac29ab1-0309-4309-9d13-ef1fc85358e3" providerId="AD" clId="Web-{3AFA771A-7216-AEBD-58BE-575D2B9D6BA3}" dt="2022-06-24T18:03:07.126" v="57"/>
          <ac:picMkLst>
            <pc:docMk/>
            <pc:sldMk cId="0" sldId="258"/>
            <ac:picMk id="75" creationId="{00000000-0000-0000-0000-000000000000}"/>
          </ac:picMkLst>
        </pc:picChg>
      </pc:sldChg>
      <pc:sldChg chg="addSp delSp">
        <pc:chgData name="Sange Thungon" userId="S::sthungon@medcerts.com::dac29ab1-0309-4309-9d13-ef1fc85358e3" providerId="AD" clId="Web-{3AFA771A-7216-AEBD-58BE-575D2B9D6BA3}" dt="2022-06-24T18:03:04.298" v="56"/>
        <pc:sldMkLst>
          <pc:docMk/>
          <pc:sldMk cId="0" sldId="259"/>
        </pc:sldMkLst>
        <pc:picChg chg="add">
          <ac:chgData name="Sange Thungon" userId="S::sthungon@medcerts.com::dac29ab1-0309-4309-9d13-ef1fc85358e3" providerId="AD" clId="Web-{3AFA771A-7216-AEBD-58BE-575D2B9D6BA3}" dt="2022-06-24T18:03:04.298" v="56"/>
          <ac:picMkLst>
            <pc:docMk/>
            <pc:sldMk cId="0" sldId="259"/>
            <ac:picMk id="3" creationId="{D62F8A49-9343-DD1F-A9D6-79A0BD61A200}"/>
          </ac:picMkLst>
        </pc:picChg>
        <pc:picChg chg="del">
          <ac:chgData name="Sange Thungon" userId="S::sthungon@medcerts.com::dac29ab1-0309-4309-9d13-ef1fc85358e3" providerId="AD" clId="Web-{3AFA771A-7216-AEBD-58BE-575D2B9D6BA3}" dt="2022-06-24T18:03:03.954" v="55"/>
          <ac:picMkLst>
            <pc:docMk/>
            <pc:sldMk cId="0" sldId="259"/>
            <ac:picMk id="86" creationId="{00000000-0000-0000-0000-000000000000}"/>
          </ac:picMkLst>
        </pc:picChg>
      </pc:sldChg>
      <pc:sldChg chg="addSp delSp">
        <pc:chgData name="Sange Thungon" userId="S::sthungon@medcerts.com::dac29ab1-0309-4309-9d13-ef1fc85358e3" providerId="AD" clId="Web-{3AFA771A-7216-AEBD-58BE-575D2B9D6BA3}" dt="2022-06-24T18:03:00.579" v="54"/>
        <pc:sldMkLst>
          <pc:docMk/>
          <pc:sldMk cId="0" sldId="260"/>
        </pc:sldMkLst>
        <pc:picChg chg="add del">
          <ac:chgData name="Sange Thungon" userId="S::sthungon@medcerts.com::dac29ab1-0309-4309-9d13-ef1fc85358e3" providerId="AD" clId="Web-{3AFA771A-7216-AEBD-58BE-575D2B9D6BA3}" dt="2022-06-24T18:02:58.454" v="52"/>
          <ac:picMkLst>
            <pc:docMk/>
            <pc:sldMk cId="0" sldId="260"/>
            <ac:picMk id="3" creationId="{91CC739F-E100-DF8C-720C-E2A1A4C8D6D7}"/>
          </ac:picMkLst>
        </pc:picChg>
        <pc:picChg chg="add">
          <ac:chgData name="Sange Thungon" userId="S::sthungon@medcerts.com::dac29ab1-0309-4309-9d13-ef1fc85358e3" providerId="AD" clId="Web-{3AFA771A-7216-AEBD-58BE-575D2B9D6BA3}" dt="2022-06-24T18:03:00.579" v="54"/>
          <ac:picMkLst>
            <pc:docMk/>
            <pc:sldMk cId="0" sldId="260"/>
            <ac:picMk id="5" creationId="{64884A5D-101F-90AF-9165-1E12EA004F6B}"/>
          </ac:picMkLst>
        </pc:picChg>
        <pc:picChg chg="add del">
          <ac:chgData name="Sange Thungon" userId="S::sthungon@medcerts.com::dac29ab1-0309-4309-9d13-ef1fc85358e3" providerId="AD" clId="Web-{3AFA771A-7216-AEBD-58BE-575D2B9D6BA3}" dt="2022-06-24T18:03:00.345" v="53"/>
          <ac:picMkLst>
            <pc:docMk/>
            <pc:sldMk cId="0" sldId="260"/>
            <ac:picMk id="96" creationId="{00000000-0000-0000-0000-000000000000}"/>
          </ac:picMkLst>
        </pc:picChg>
      </pc:sldChg>
      <pc:sldChg chg="addSp delSp">
        <pc:chgData name="Sange Thungon" userId="S::sthungon@medcerts.com::dac29ab1-0309-4309-9d13-ef1fc85358e3" providerId="AD" clId="Web-{3AFA771A-7216-AEBD-58BE-575D2B9D6BA3}" dt="2022-06-24T18:02:42.844" v="46"/>
        <pc:sldMkLst>
          <pc:docMk/>
          <pc:sldMk cId="0" sldId="261"/>
        </pc:sldMkLst>
        <pc:picChg chg="add">
          <ac:chgData name="Sange Thungon" userId="S::sthungon@medcerts.com::dac29ab1-0309-4309-9d13-ef1fc85358e3" providerId="AD" clId="Web-{3AFA771A-7216-AEBD-58BE-575D2B9D6BA3}" dt="2022-06-24T18:02:42.844" v="46"/>
          <ac:picMkLst>
            <pc:docMk/>
            <pc:sldMk cId="0" sldId="261"/>
            <ac:picMk id="3" creationId="{96CF5A07-3A8F-30B3-8F80-7D30A0D6AE40}"/>
          </ac:picMkLst>
        </pc:picChg>
        <pc:picChg chg="del">
          <ac:chgData name="Sange Thungon" userId="S::sthungon@medcerts.com::dac29ab1-0309-4309-9d13-ef1fc85358e3" providerId="AD" clId="Web-{3AFA771A-7216-AEBD-58BE-575D2B9D6BA3}" dt="2022-06-24T18:02:42.750" v="45"/>
          <ac:picMkLst>
            <pc:docMk/>
            <pc:sldMk cId="0" sldId="261"/>
            <ac:picMk id="108" creationId="{00000000-0000-0000-0000-000000000000}"/>
          </ac:picMkLst>
        </pc:picChg>
      </pc:sldChg>
      <pc:sldChg chg="addSp delSp">
        <pc:chgData name="Sange Thungon" userId="S::sthungon@medcerts.com::dac29ab1-0309-4309-9d13-ef1fc85358e3" providerId="AD" clId="Web-{3AFA771A-7216-AEBD-58BE-575D2B9D6BA3}" dt="2022-06-24T18:02:39.797" v="44"/>
        <pc:sldMkLst>
          <pc:docMk/>
          <pc:sldMk cId="0" sldId="262"/>
        </pc:sldMkLst>
        <pc:picChg chg="add">
          <ac:chgData name="Sange Thungon" userId="S::sthungon@medcerts.com::dac29ab1-0309-4309-9d13-ef1fc85358e3" providerId="AD" clId="Web-{3AFA771A-7216-AEBD-58BE-575D2B9D6BA3}" dt="2022-06-24T18:02:39.797" v="44"/>
          <ac:picMkLst>
            <pc:docMk/>
            <pc:sldMk cId="0" sldId="262"/>
            <ac:picMk id="3" creationId="{BF0D8FB1-D994-3116-8BE7-555966A8C63C}"/>
          </ac:picMkLst>
        </pc:picChg>
        <pc:picChg chg="del">
          <ac:chgData name="Sange Thungon" userId="S::sthungon@medcerts.com::dac29ab1-0309-4309-9d13-ef1fc85358e3" providerId="AD" clId="Web-{3AFA771A-7216-AEBD-58BE-575D2B9D6BA3}" dt="2022-06-24T18:02:39.625" v="43"/>
          <ac:picMkLst>
            <pc:docMk/>
            <pc:sldMk cId="0" sldId="262"/>
            <ac:picMk id="124" creationId="{00000000-0000-0000-0000-000000000000}"/>
          </ac:picMkLst>
        </pc:picChg>
      </pc:sldChg>
      <pc:sldChg chg="addSp delSp">
        <pc:chgData name="Sange Thungon" userId="S::sthungon@medcerts.com::dac29ab1-0309-4309-9d13-ef1fc85358e3" providerId="AD" clId="Web-{3AFA771A-7216-AEBD-58BE-575D2B9D6BA3}" dt="2022-06-24T18:02:32" v="42"/>
        <pc:sldMkLst>
          <pc:docMk/>
          <pc:sldMk cId="0" sldId="263"/>
        </pc:sldMkLst>
        <pc:picChg chg="add">
          <ac:chgData name="Sange Thungon" userId="S::sthungon@medcerts.com::dac29ab1-0309-4309-9d13-ef1fc85358e3" providerId="AD" clId="Web-{3AFA771A-7216-AEBD-58BE-575D2B9D6BA3}" dt="2022-06-24T18:02:32" v="42"/>
          <ac:picMkLst>
            <pc:docMk/>
            <pc:sldMk cId="0" sldId="263"/>
            <ac:picMk id="3" creationId="{F60D5F03-9D47-2E9E-5904-5EEE82EAB18B}"/>
          </ac:picMkLst>
        </pc:picChg>
        <pc:picChg chg="del">
          <ac:chgData name="Sange Thungon" userId="S::sthungon@medcerts.com::dac29ab1-0309-4309-9d13-ef1fc85358e3" providerId="AD" clId="Web-{3AFA771A-7216-AEBD-58BE-575D2B9D6BA3}" dt="2022-06-24T18:02:31.641" v="41"/>
          <ac:picMkLst>
            <pc:docMk/>
            <pc:sldMk cId="0" sldId="263"/>
            <ac:picMk id="138" creationId="{00000000-0000-0000-0000-000000000000}"/>
          </ac:picMkLst>
        </pc:picChg>
      </pc:sldChg>
      <pc:sldChg chg="addSp delSp">
        <pc:chgData name="Sange Thungon" userId="S::sthungon@medcerts.com::dac29ab1-0309-4309-9d13-ef1fc85358e3" providerId="AD" clId="Web-{3AFA771A-7216-AEBD-58BE-575D2B9D6BA3}" dt="2022-06-24T18:02:25.516" v="40"/>
        <pc:sldMkLst>
          <pc:docMk/>
          <pc:sldMk cId="0" sldId="264"/>
        </pc:sldMkLst>
        <pc:picChg chg="add">
          <ac:chgData name="Sange Thungon" userId="S::sthungon@medcerts.com::dac29ab1-0309-4309-9d13-ef1fc85358e3" providerId="AD" clId="Web-{3AFA771A-7216-AEBD-58BE-575D2B9D6BA3}" dt="2022-06-24T18:02:25.516" v="40"/>
          <ac:picMkLst>
            <pc:docMk/>
            <pc:sldMk cId="0" sldId="264"/>
            <ac:picMk id="3" creationId="{FBBFD619-EFC1-7246-1AEA-A29514B68E94}"/>
          </ac:picMkLst>
        </pc:picChg>
        <pc:picChg chg="del">
          <ac:chgData name="Sange Thungon" userId="S::sthungon@medcerts.com::dac29ab1-0309-4309-9d13-ef1fc85358e3" providerId="AD" clId="Web-{3AFA771A-7216-AEBD-58BE-575D2B9D6BA3}" dt="2022-06-24T18:02:25.344" v="39"/>
          <ac:picMkLst>
            <pc:docMk/>
            <pc:sldMk cId="0" sldId="264"/>
            <ac:picMk id="149" creationId="{00000000-0000-0000-0000-000000000000}"/>
          </ac:picMkLst>
        </pc:picChg>
      </pc:sldChg>
      <pc:sldChg chg="addSp delSp">
        <pc:chgData name="Sange Thungon" userId="S::sthungon@medcerts.com::dac29ab1-0309-4309-9d13-ef1fc85358e3" providerId="AD" clId="Web-{3AFA771A-7216-AEBD-58BE-575D2B9D6BA3}" dt="2022-06-24T18:01:04.904" v="12"/>
        <pc:sldMkLst>
          <pc:docMk/>
          <pc:sldMk cId="0" sldId="265"/>
        </pc:sldMkLst>
        <pc:picChg chg="add">
          <ac:chgData name="Sange Thungon" userId="S::sthungon@medcerts.com::dac29ab1-0309-4309-9d13-ef1fc85358e3" providerId="AD" clId="Web-{3AFA771A-7216-AEBD-58BE-575D2B9D6BA3}" dt="2022-06-24T18:01:04.904" v="12"/>
          <ac:picMkLst>
            <pc:docMk/>
            <pc:sldMk cId="0" sldId="265"/>
            <ac:picMk id="3" creationId="{10F4CCA3-A21F-6EFD-4FF6-D6DA42089C74}"/>
          </ac:picMkLst>
        </pc:picChg>
        <pc:picChg chg="del">
          <ac:chgData name="Sange Thungon" userId="S::sthungon@medcerts.com::dac29ab1-0309-4309-9d13-ef1fc85358e3" providerId="AD" clId="Web-{3AFA771A-7216-AEBD-58BE-575D2B9D6BA3}" dt="2022-06-24T18:01:04.591" v="11"/>
          <ac:picMkLst>
            <pc:docMk/>
            <pc:sldMk cId="0" sldId="265"/>
            <ac:picMk id="160" creationId="{00000000-0000-0000-0000-000000000000}"/>
          </ac:picMkLst>
        </pc:picChg>
      </pc:sldChg>
      <pc:sldChg chg="addSp delSp">
        <pc:chgData name="Sange Thungon" userId="S::sthungon@medcerts.com::dac29ab1-0309-4309-9d13-ef1fc85358e3" providerId="AD" clId="Web-{3AFA771A-7216-AEBD-58BE-575D2B9D6BA3}" dt="2022-06-24T18:02:15.468" v="35"/>
        <pc:sldMkLst>
          <pc:docMk/>
          <pc:sldMk cId="0" sldId="267"/>
        </pc:sldMkLst>
        <pc:picChg chg="add">
          <ac:chgData name="Sange Thungon" userId="S::sthungon@medcerts.com::dac29ab1-0309-4309-9d13-ef1fc85358e3" providerId="AD" clId="Web-{3AFA771A-7216-AEBD-58BE-575D2B9D6BA3}" dt="2022-06-24T18:02:15.468" v="35"/>
          <ac:picMkLst>
            <pc:docMk/>
            <pc:sldMk cId="0" sldId="267"/>
            <ac:picMk id="3" creationId="{83EF8A44-E814-CD56-C79A-1BB596C56668}"/>
          </ac:picMkLst>
        </pc:picChg>
        <pc:picChg chg="del">
          <ac:chgData name="Sange Thungon" userId="S::sthungon@medcerts.com::dac29ab1-0309-4309-9d13-ef1fc85358e3" providerId="AD" clId="Web-{3AFA771A-7216-AEBD-58BE-575D2B9D6BA3}" dt="2022-06-24T18:02:15.234" v="34"/>
          <ac:picMkLst>
            <pc:docMk/>
            <pc:sldMk cId="0" sldId="267"/>
            <ac:picMk id="180" creationId="{00000000-0000-0000-0000-000000000000}"/>
          </ac:picMkLst>
        </pc:picChg>
      </pc:sldChg>
      <pc:sldChg chg="addSp delSp">
        <pc:chgData name="Sange Thungon" userId="S::sthungon@medcerts.com::dac29ab1-0309-4309-9d13-ef1fc85358e3" providerId="AD" clId="Web-{3AFA771A-7216-AEBD-58BE-575D2B9D6BA3}" dt="2022-06-24T18:02:12.843" v="33"/>
        <pc:sldMkLst>
          <pc:docMk/>
          <pc:sldMk cId="0" sldId="268"/>
        </pc:sldMkLst>
        <pc:picChg chg="add">
          <ac:chgData name="Sange Thungon" userId="S::sthungon@medcerts.com::dac29ab1-0309-4309-9d13-ef1fc85358e3" providerId="AD" clId="Web-{3AFA771A-7216-AEBD-58BE-575D2B9D6BA3}" dt="2022-06-24T18:02:12.843" v="33"/>
          <ac:picMkLst>
            <pc:docMk/>
            <pc:sldMk cId="0" sldId="268"/>
            <ac:picMk id="3" creationId="{34BABFF0-8A89-8732-3B20-B44D98483BC1}"/>
          </ac:picMkLst>
        </pc:picChg>
        <pc:picChg chg="del">
          <ac:chgData name="Sange Thungon" userId="S::sthungon@medcerts.com::dac29ab1-0309-4309-9d13-ef1fc85358e3" providerId="AD" clId="Web-{3AFA771A-7216-AEBD-58BE-575D2B9D6BA3}" dt="2022-06-24T18:02:12.750" v="32"/>
          <ac:picMkLst>
            <pc:docMk/>
            <pc:sldMk cId="0" sldId="268"/>
            <ac:picMk id="191" creationId="{00000000-0000-0000-0000-000000000000}"/>
          </ac:picMkLst>
        </pc:picChg>
      </pc:sldChg>
      <pc:sldChg chg="addSp delSp">
        <pc:chgData name="Sange Thungon" userId="S::sthungon@medcerts.com::dac29ab1-0309-4309-9d13-ef1fc85358e3" providerId="AD" clId="Web-{3AFA771A-7216-AEBD-58BE-575D2B9D6BA3}" dt="2022-06-24T18:02:10.062" v="31"/>
        <pc:sldMkLst>
          <pc:docMk/>
          <pc:sldMk cId="0" sldId="269"/>
        </pc:sldMkLst>
        <pc:picChg chg="add">
          <ac:chgData name="Sange Thungon" userId="S::sthungon@medcerts.com::dac29ab1-0309-4309-9d13-ef1fc85358e3" providerId="AD" clId="Web-{3AFA771A-7216-AEBD-58BE-575D2B9D6BA3}" dt="2022-06-24T18:02:10.062" v="31"/>
          <ac:picMkLst>
            <pc:docMk/>
            <pc:sldMk cId="0" sldId="269"/>
            <ac:picMk id="3" creationId="{5624F9A8-5D58-790A-1BD1-349E3D3C949F}"/>
          </ac:picMkLst>
        </pc:picChg>
        <pc:picChg chg="del">
          <ac:chgData name="Sange Thungon" userId="S::sthungon@medcerts.com::dac29ab1-0309-4309-9d13-ef1fc85358e3" providerId="AD" clId="Web-{3AFA771A-7216-AEBD-58BE-575D2B9D6BA3}" dt="2022-06-24T18:02:09.906" v="30"/>
          <ac:picMkLst>
            <pc:docMk/>
            <pc:sldMk cId="0" sldId="269"/>
            <ac:picMk id="202" creationId="{00000000-0000-0000-0000-000000000000}"/>
          </ac:picMkLst>
        </pc:picChg>
      </pc:sldChg>
      <pc:sldChg chg="addSp delSp">
        <pc:chgData name="Sange Thungon" userId="S::sthungon@medcerts.com::dac29ab1-0309-4309-9d13-ef1fc85358e3" providerId="AD" clId="Web-{3AFA771A-7216-AEBD-58BE-575D2B9D6BA3}" dt="2022-06-24T18:02:07.015" v="29"/>
        <pc:sldMkLst>
          <pc:docMk/>
          <pc:sldMk cId="0" sldId="270"/>
        </pc:sldMkLst>
        <pc:picChg chg="add">
          <ac:chgData name="Sange Thungon" userId="S::sthungon@medcerts.com::dac29ab1-0309-4309-9d13-ef1fc85358e3" providerId="AD" clId="Web-{3AFA771A-7216-AEBD-58BE-575D2B9D6BA3}" dt="2022-06-24T18:02:07.015" v="29"/>
          <ac:picMkLst>
            <pc:docMk/>
            <pc:sldMk cId="0" sldId="270"/>
            <ac:picMk id="3" creationId="{BCD51BA1-0E67-C64A-A0E6-100E2C6B4FFA}"/>
          </ac:picMkLst>
        </pc:picChg>
        <pc:picChg chg="del">
          <ac:chgData name="Sange Thungon" userId="S::sthungon@medcerts.com::dac29ab1-0309-4309-9d13-ef1fc85358e3" providerId="AD" clId="Web-{3AFA771A-7216-AEBD-58BE-575D2B9D6BA3}" dt="2022-06-24T18:02:06.890" v="28"/>
          <ac:picMkLst>
            <pc:docMk/>
            <pc:sldMk cId="0" sldId="270"/>
            <ac:picMk id="213" creationId="{00000000-0000-0000-0000-000000000000}"/>
          </ac:picMkLst>
        </pc:picChg>
      </pc:sldChg>
      <pc:sldChg chg="addSp delSp">
        <pc:chgData name="Sange Thungon" userId="S::sthungon@medcerts.com::dac29ab1-0309-4309-9d13-ef1fc85358e3" providerId="AD" clId="Web-{3AFA771A-7216-AEBD-58BE-575D2B9D6BA3}" dt="2022-06-24T18:02:04.531" v="27"/>
        <pc:sldMkLst>
          <pc:docMk/>
          <pc:sldMk cId="0" sldId="271"/>
        </pc:sldMkLst>
        <pc:picChg chg="add">
          <ac:chgData name="Sange Thungon" userId="S::sthungon@medcerts.com::dac29ab1-0309-4309-9d13-ef1fc85358e3" providerId="AD" clId="Web-{3AFA771A-7216-AEBD-58BE-575D2B9D6BA3}" dt="2022-06-24T18:02:04.531" v="27"/>
          <ac:picMkLst>
            <pc:docMk/>
            <pc:sldMk cId="0" sldId="271"/>
            <ac:picMk id="3" creationId="{4596C89E-3584-F141-9869-CEC708852546}"/>
          </ac:picMkLst>
        </pc:picChg>
        <pc:picChg chg="del">
          <ac:chgData name="Sange Thungon" userId="S::sthungon@medcerts.com::dac29ab1-0309-4309-9d13-ef1fc85358e3" providerId="AD" clId="Web-{3AFA771A-7216-AEBD-58BE-575D2B9D6BA3}" dt="2022-06-24T18:02:04.437" v="26"/>
          <ac:picMkLst>
            <pc:docMk/>
            <pc:sldMk cId="0" sldId="271"/>
            <ac:picMk id="223" creationId="{00000000-0000-0000-0000-000000000000}"/>
          </ac:picMkLst>
        </pc:picChg>
      </pc:sldChg>
      <pc:sldChg chg="addSp delSp">
        <pc:chgData name="Sange Thungon" userId="S::sthungon@medcerts.com::dac29ab1-0309-4309-9d13-ef1fc85358e3" providerId="AD" clId="Web-{3AFA771A-7216-AEBD-58BE-575D2B9D6BA3}" dt="2022-06-24T18:01:09.451" v="14"/>
        <pc:sldMkLst>
          <pc:docMk/>
          <pc:sldMk cId="0" sldId="272"/>
        </pc:sldMkLst>
        <pc:picChg chg="add">
          <ac:chgData name="Sange Thungon" userId="S::sthungon@medcerts.com::dac29ab1-0309-4309-9d13-ef1fc85358e3" providerId="AD" clId="Web-{3AFA771A-7216-AEBD-58BE-575D2B9D6BA3}" dt="2022-06-24T18:01:09.451" v="14"/>
          <ac:picMkLst>
            <pc:docMk/>
            <pc:sldMk cId="0" sldId="272"/>
            <ac:picMk id="3" creationId="{C2669A7B-01A7-5E70-A531-12120C866706}"/>
          </ac:picMkLst>
        </pc:picChg>
        <pc:picChg chg="del">
          <ac:chgData name="Sange Thungon" userId="S::sthungon@medcerts.com::dac29ab1-0309-4309-9d13-ef1fc85358e3" providerId="AD" clId="Web-{3AFA771A-7216-AEBD-58BE-575D2B9D6BA3}" dt="2022-06-24T18:01:09.217" v="13"/>
          <ac:picMkLst>
            <pc:docMk/>
            <pc:sldMk cId="0" sldId="272"/>
            <ac:picMk id="233" creationId="{00000000-0000-0000-0000-000000000000}"/>
          </ac:picMkLst>
        </pc:picChg>
      </pc:sldChg>
      <pc:sldChg chg="addSp delSp modSp">
        <pc:chgData name="Sange Thungon" userId="S::sthungon@medcerts.com::dac29ab1-0309-4309-9d13-ef1fc85358e3" providerId="AD" clId="Web-{3AFA771A-7216-AEBD-58BE-575D2B9D6BA3}" dt="2022-06-24T18:02:00.546" v="25" actId="1076"/>
        <pc:sldMkLst>
          <pc:docMk/>
          <pc:sldMk cId="0" sldId="273"/>
        </pc:sldMkLst>
        <pc:picChg chg="add mod">
          <ac:chgData name="Sange Thungon" userId="S::sthungon@medcerts.com::dac29ab1-0309-4309-9d13-ef1fc85358e3" providerId="AD" clId="Web-{3AFA771A-7216-AEBD-58BE-575D2B9D6BA3}" dt="2022-06-24T18:02:00.546" v="25" actId="1076"/>
          <ac:picMkLst>
            <pc:docMk/>
            <pc:sldMk cId="0" sldId="273"/>
            <ac:picMk id="3" creationId="{E4CD043F-7107-82B9-8587-EF226D258184}"/>
          </ac:picMkLst>
        </pc:picChg>
        <pc:picChg chg="del">
          <ac:chgData name="Sange Thungon" userId="S::sthungon@medcerts.com::dac29ab1-0309-4309-9d13-ef1fc85358e3" providerId="AD" clId="Web-{3AFA771A-7216-AEBD-58BE-575D2B9D6BA3}" dt="2022-06-24T18:01:56.452" v="23"/>
          <ac:picMkLst>
            <pc:docMk/>
            <pc:sldMk cId="0" sldId="273"/>
            <ac:picMk id="244" creationId="{00000000-0000-0000-0000-000000000000}"/>
          </ac:picMkLst>
        </pc:picChg>
      </pc:sldChg>
      <pc:sldChg chg="addSp delSp">
        <pc:chgData name="Sange Thungon" userId="S::sthungon@medcerts.com::dac29ab1-0309-4309-9d13-ef1fc85358e3" providerId="AD" clId="Web-{3AFA771A-7216-AEBD-58BE-575D2B9D6BA3}" dt="2022-06-24T18:01:12.498" v="16"/>
        <pc:sldMkLst>
          <pc:docMk/>
          <pc:sldMk cId="0" sldId="275"/>
        </pc:sldMkLst>
        <pc:picChg chg="add">
          <ac:chgData name="Sange Thungon" userId="S::sthungon@medcerts.com::dac29ab1-0309-4309-9d13-ef1fc85358e3" providerId="AD" clId="Web-{3AFA771A-7216-AEBD-58BE-575D2B9D6BA3}" dt="2022-06-24T18:01:12.498" v="16"/>
          <ac:picMkLst>
            <pc:docMk/>
            <pc:sldMk cId="0" sldId="275"/>
            <ac:picMk id="3" creationId="{315F77E2-43AA-A289-32D2-472C0A0895C2}"/>
          </ac:picMkLst>
        </pc:picChg>
        <pc:picChg chg="del">
          <ac:chgData name="Sange Thungon" userId="S::sthungon@medcerts.com::dac29ab1-0309-4309-9d13-ef1fc85358e3" providerId="AD" clId="Web-{3AFA771A-7216-AEBD-58BE-575D2B9D6BA3}" dt="2022-06-24T18:01:12.342" v="15"/>
          <ac:picMkLst>
            <pc:docMk/>
            <pc:sldMk cId="0" sldId="275"/>
            <ac:picMk id="265" creationId="{00000000-0000-0000-0000-000000000000}"/>
          </ac:picMkLst>
        </pc:picChg>
      </pc:sldChg>
      <pc:sldChg chg="addSp delSp modSp">
        <pc:chgData name="Sange Thungon" userId="S::sthungon@medcerts.com::dac29ab1-0309-4309-9d13-ef1fc85358e3" providerId="AD" clId="Web-{3AFA771A-7216-AEBD-58BE-575D2B9D6BA3}" dt="2022-06-24T18:01:50.390" v="22" actId="1076"/>
        <pc:sldMkLst>
          <pc:docMk/>
          <pc:sldMk cId="0" sldId="276"/>
        </pc:sldMkLst>
        <pc:picChg chg="add mod">
          <ac:chgData name="Sange Thungon" userId="S::sthungon@medcerts.com::dac29ab1-0309-4309-9d13-ef1fc85358e3" providerId="AD" clId="Web-{3AFA771A-7216-AEBD-58BE-575D2B9D6BA3}" dt="2022-06-24T18:01:50.390" v="22" actId="1076"/>
          <ac:picMkLst>
            <pc:docMk/>
            <pc:sldMk cId="0" sldId="276"/>
            <ac:picMk id="3" creationId="{E54FF1BE-A1BC-0F1B-0703-4E34FCD294BB}"/>
          </ac:picMkLst>
        </pc:picChg>
        <pc:picChg chg="del">
          <ac:chgData name="Sange Thungon" userId="S::sthungon@medcerts.com::dac29ab1-0309-4309-9d13-ef1fc85358e3" providerId="AD" clId="Web-{3AFA771A-7216-AEBD-58BE-575D2B9D6BA3}" dt="2022-06-24T18:01:47.827" v="20"/>
          <ac:picMkLst>
            <pc:docMk/>
            <pc:sldMk cId="0" sldId="276"/>
            <ac:picMk id="275" creationId="{00000000-0000-0000-0000-000000000000}"/>
          </ac:picMkLst>
        </pc:picChg>
      </pc:sldChg>
      <pc:sldChg chg="addSp delSp modSp">
        <pc:chgData name="Sange Thungon" userId="S::sthungon@medcerts.com::dac29ab1-0309-4309-9d13-ef1fc85358e3" providerId="AD" clId="Web-{3AFA771A-7216-AEBD-58BE-575D2B9D6BA3}" dt="2022-06-24T18:01:44.874" v="19" actId="1076"/>
        <pc:sldMkLst>
          <pc:docMk/>
          <pc:sldMk cId="0" sldId="277"/>
        </pc:sldMkLst>
        <pc:picChg chg="add mod">
          <ac:chgData name="Sange Thungon" userId="S::sthungon@medcerts.com::dac29ab1-0309-4309-9d13-ef1fc85358e3" providerId="AD" clId="Web-{3AFA771A-7216-AEBD-58BE-575D2B9D6BA3}" dt="2022-06-24T18:01:44.874" v="19" actId="1076"/>
          <ac:picMkLst>
            <pc:docMk/>
            <pc:sldMk cId="0" sldId="277"/>
            <ac:picMk id="2" creationId="{A8E16566-9B9F-162C-A8FE-3C80DDE23D6A}"/>
          </ac:picMkLst>
        </pc:picChg>
        <pc:picChg chg="del">
          <ac:chgData name="Sange Thungon" userId="S::sthungon@medcerts.com::dac29ab1-0309-4309-9d13-ef1fc85358e3" providerId="AD" clId="Web-{3AFA771A-7216-AEBD-58BE-575D2B9D6BA3}" dt="2022-06-24T18:01:42.061" v="17"/>
          <ac:picMkLst>
            <pc:docMk/>
            <pc:sldMk cId="0" sldId="277"/>
            <ac:picMk id="286" creationId="{00000000-0000-0000-0000-000000000000}"/>
          </ac:picMkLst>
        </pc:picChg>
      </pc:sldChg>
      <pc:sldChg chg="addSp delSp modSp">
        <pc:chgData name="Sange Thungon" userId="S::sthungon@medcerts.com::dac29ab1-0309-4309-9d13-ef1fc85358e3" providerId="AD" clId="Web-{3AFA771A-7216-AEBD-58BE-575D2B9D6BA3}" dt="2022-06-24T18:02:20.265" v="38" actId="1076"/>
        <pc:sldMkLst>
          <pc:docMk/>
          <pc:sldMk cId="1344271260" sldId="278"/>
        </pc:sldMkLst>
        <pc:picChg chg="add mod">
          <ac:chgData name="Sange Thungon" userId="S::sthungon@medcerts.com::dac29ab1-0309-4309-9d13-ef1fc85358e3" providerId="AD" clId="Web-{3AFA771A-7216-AEBD-58BE-575D2B9D6BA3}" dt="2022-06-24T18:02:20.265" v="38" actId="1076"/>
          <ac:picMkLst>
            <pc:docMk/>
            <pc:sldMk cId="1344271260" sldId="278"/>
            <ac:picMk id="3" creationId="{39FADF1E-FA5B-31AF-6618-B7FE1CC30CFD}"/>
          </ac:picMkLst>
        </pc:picChg>
        <pc:picChg chg="del">
          <ac:chgData name="Sange Thungon" userId="S::sthungon@medcerts.com::dac29ab1-0309-4309-9d13-ef1fc85358e3" providerId="AD" clId="Web-{3AFA771A-7216-AEBD-58BE-575D2B9D6BA3}" dt="2022-06-24T18:02:18.172" v="36"/>
          <ac:picMkLst>
            <pc:docMk/>
            <pc:sldMk cId="1344271260" sldId="278"/>
            <ac:picMk id="146" creationId="{00000000-0000-0000-0000-000000000000}"/>
          </ac:picMkLst>
        </pc:picChg>
      </pc:sldChg>
    </pc:docChg>
  </pc:docChgLst>
  <pc:docChgLst>
    <pc:chgData name="Brittany Lopez" userId="S::blopez@medcerts.com::d8d47204-ab91-4ec2-938a-e9d3a1d1cbb4" providerId="AD" clId="Web-{CD47B8B4-5EAC-4106-0A17-B4191AB3FEFB}"/>
    <pc:docChg chg="addSld delSld">
      <pc:chgData name="Brittany Lopez" userId="S::blopez@medcerts.com::d8d47204-ab91-4ec2-938a-e9d3a1d1cbb4" providerId="AD" clId="Web-{CD47B8B4-5EAC-4106-0A17-B4191AB3FEFB}" dt="2022-01-19T20:48:04.383" v="2"/>
      <pc:docMkLst>
        <pc:docMk/>
      </pc:docMkLst>
      <pc:sldChg chg="del">
        <pc:chgData name="Brittany Lopez" userId="S::blopez@medcerts.com::d8d47204-ab91-4ec2-938a-e9d3a1d1cbb4" providerId="AD" clId="Web-{CD47B8B4-5EAC-4106-0A17-B4191AB3FEFB}" dt="2022-01-19T20:47:59.148" v="1"/>
        <pc:sldMkLst>
          <pc:docMk/>
          <pc:sldMk cId="0" sldId="266"/>
        </pc:sldMkLst>
      </pc:sldChg>
      <pc:sldChg chg="del">
        <pc:chgData name="Brittany Lopez" userId="S::blopez@medcerts.com::d8d47204-ab91-4ec2-938a-e9d3a1d1cbb4" providerId="AD" clId="Web-{CD47B8B4-5EAC-4106-0A17-B4191AB3FEFB}" dt="2022-01-19T20:48:04.383" v="2"/>
        <pc:sldMkLst>
          <pc:docMk/>
          <pc:sldMk cId="0" sldId="274"/>
        </pc:sldMkLst>
      </pc:sldChg>
      <pc:sldChg chg="add">
        <pc:chgData name="Brittany Lopez" userId="S::blopez@medcerts.com::d8d47204-ab91-4ec2-938a-e9d3a1d1cbb4" providerId="AD" clId="Web-{CD47B8B4-5EAC-4106-0A17-B4191AB3FEFB}" dt="2022-01-19T20:47:52.398" v="0"/>
        <pc:sldMkLst>
          <pc:docMk/>
          <pc:sldMk cId="1344271260" sldId="278"/>
        </pc:sldMkLst>
      </pc:sldChg>
    </pc:docChg>
  </pc:docChgLst>
  <pc:docChgLst>
    <pc:chgData name="Sange Thungon" userId="S::sthungon@medcerts.com::dac29ab1-0309-4309-9d13-ef1fc85358e3" providerId="AD" clId="Web-{234B3B56-244A-CC66-9116-BC2375674A10}"/>
    <pc:docChg chg="modSld">
      <pc:chgData name="Sange Thungon" userId="S::sthungon@medcerts.com::dac29ab1-0309-4309-9d13-ef1fc85358e3" providerId="AD" clId="Web-{234B3B56-244A-CC66-9116-BC2375674A10}" dt="2022-05-02T22:44:43.373" v="20" actId="14100"/>
      <pc:docMkLst>
        <pc:docMk/>
      </pc:docMkLst>
      <pc:sldChg chg="modSp">
        <pc:chgData name="Sange Thungon" userId="S::sthungon@medcerts.com::dac29ab1-0309-4309-9d13-ef1fc85358e3" providerId="AD" clId="Web-{234B3B56-244A-CC66-9116-BC2375674A10}" dt="2022-05-02T22:44:43.373" v="20" actId="14100"/>
        <pc:sldMkLst>
          <pc:docMk/>
          <pc:sldMk cId="0" sldId="264"/>
        </pc:sldMkLst>
        <pc:spChg chg="mod">
          <ac:chgData name="Sange Thungon" userId="S::sthungon@medcerts.com::dac29ab1-0309-4309-9d13-ef1fc85358e3" providerId="AD" clId="Web-{234B3B56-244A-CC66-9116-BC2375674A10}" dt="2022-05-02T22:44:43.373" v="20" actId="14100"/>
          <ac:spMkLst>
            <pc:docMk/>
            <pc:sldMk cId="0" sldId="264"/>
            <ac:spMk id="147" creationId="{00000000-0000-0000-0000-000000000000}"/>
          </ac:spMkLst>
        </pc:spChg>
      </pc:sldChg>
    </pc:docChg>
  </pc:docChgLst>
  <pc:docChgLst>
    <pc:chgData name="Sam Guardado" userId="07e5aa7c-8508-4945-a315-1c129c407e10" providerId="ADAL" clId="{2AA74370-870C-4B52-AC1E-16DC759E8CDB}"/>
    <pc:docChg chg="modSld">
      <pc:chgData name="Sam Guardado" userId="07e5aa7c-8508-4945-a315-1c129c407e10" providerId="ADAL" clId="{2AA74370-870C-4B52-AC1E-16DC759E8CDB}" dt="2021-02-03T20:58:52.474" v="52" actId="20577"/>
      <pc:docMkLst>
        <pc:docMk/>
      </pc:docMkLst>
      <pc:sldChg chg="modSp mod">
        <pc:chgData name="Sam Guardado" userId="07e5aa7c-8508-4945-a315-1c129c407e10" providerId="ADAL" clId="{2AA74370-870C-4B52-AC1E-16DC759E8CDB}" dt="2021-02-03T20:58:52.474" v="52" actId="20577"/>
        <pc:sldMkLst>
          <pc:docMk/>
          <pc:sldMk cId="0" sldId="256"/>
        </pc:sldMkLst>
        <pc:spChg chg="mod">
          <ac:chgData name="Sam Guardado" userId="07e5aa7c-8508-4945-a315-1c129c407e10" providerId="ADAL" clId="{2AA74370-870C-4B52-AC1E-16DC759E8CDB}" dt="2021-02-03T20:58:52.474" v="52" actId="20577"/>
          <ac:spMkLst>
            <pc:docMk/>
            <pc:sldMk cId="0" sldId="256"/>
            <ac:spMk id="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3ffe2fbd9_0_1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3ffe2fb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4120a3113_0_2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4120a311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8ec6be408_0_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8ec6be40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3ffe2fbd9_0_1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423f069fd_1_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423f069f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ffe2fbd9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ffe2fbd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442a8dd6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442a8d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4120a3113_0_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4120a311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64950" y="240984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Montserrat"/>
                <a:ea typeface="Montserrat"/>
                <a:cs typeface="Montserrat"/>
                <a:sym typeface="Montserrat"/>
              </a:rPr>
              <a:t>Patient Care Technician</a:t>
            </a:r>
            <a:endParaRPr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Prepared For: [Student Name]</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Estimated Start Date</a:t>
            </a:r>
            <a:r>
              <a:rPr lang="en" sz="1800">
                <a:solidFill>
                  <a:schemeClr val="dk1"/>
                </a:solidFill>
                <a:latin typeface="Montserrat"/>
                <a:ea typeface="Montserrat"/>
                <a:cs typeface="Montserrat"/>
                <a:sym typeface="Montserrat"/>
              </a:rPr>
              <a:t>: [Start Date]</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Cost: $4000.00</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Code: HI-7000</a:t>
            </a:r>
            <a:endParaRPr sz="1800" dirty="0">
              <a:solidFill>
                <a:schemeClr val="dk1"/>
              </a:solidFill>
              <a:latin typeface="Montserrat"/>
              <a:ea typeface="Montserrat"/>
              <a:cs typeface="Montserrat"/>
              <a:sym typeface="Montserrat"/>
            </a:endParaRPr>
          </a:p>
        </p:txBody>
      </p:sp>
      <p:pic>
        <p:nvPicPr>
          <p:cNvPr id="2" name="Picture 2" descr="A picture containing text, clipart&#10;&#10;Description automatically generated">
            <a:extLst>
              <a:ext uri="{FF2B5EF4-FFF2-40B4-BE49-F238E27FC236}">
                <a16:creationId xmlns:a16="http://schemas.microsoft.com/office/drawing/2014/main" id="{F5016ABF-661E-D89E-834D-8BC1588CC2E0}"/>
              </a:ext>
            </a:extLst>
          </p:cNvPr>
          <p:cNvPicPr>
            <a:picLocks noChangeAspect="1"/>
          </p:cNvPicPr>
          <p:nvPr/>
        </p:nvPicPr>
        <p:blipFill>
          <a:blip r:embed="rId4"/>
          <a:stretch>
            <a:fillRect/>
          </a:stretch>
        </p:blipFill>
        <p:spPr>
          <a:xfrm>
            <a:off x="261219" y="439162"/>
            <a:ext cx="3679557" cy="1008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2"/>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58" name="Google Shape;158;p22"/>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Patient Care Technician Courses</a:t>
            </a:r>
            <a:endParaRPr sz="4800" b="1">
              <a:solidFill>
                <a:srgbClr val="FFFFFF"/>
              </a:solidFill>
              <a:latin typeface="Montserrat"/>
              <a:ea typeface="Montserrat"/>
              <a:cs typeface="Montserrat"/>
              <a:sym typeface="Montserrat"/>
            </a:endParaRPr>
          </a:p>
        </p:txBody>
      </p:sp>
      <p:pic>
        <p:nvPicPr>
          <p:cNvPr id="3" name="Picture 2" descr="A picture containing text, clipart&#10;&#10;Description automatically generated">
            <a:extLst>
              <a:ext uri="{FF2B5EF4-FFF2-40B4-BE49-F238E27FC236}">
                <a16:creationId xmlns:a16="http://schemas.microsoft.com/office/drawing/2014/main" id="{10F4CCA3-A21F-6EFD-4FF6-D6DA42089C74}"/>
              </a:ext>
            </a:extLst>
          </p:cNvPr>
          <p:cNvPicPr>
            <a:picLocks noChangeAspect="1"/>
          </p:cNvPicPr>
          <p:nvPr/>
        </p:nvPicPr>
        <p:blipFill>
          <a:blip r:embed="rId4"/>
          <a:stretch>
            <a:fillRect/>
          </a:stretch>
        </p:blipFill>
        <p:spPr>
          <a:xfrm>
            <a:off x="233722" y="9306677"/>
            <a:ext cx="2011425" cy="5507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endParaRPr sz="1200" b="1"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Gain an understanding of the expectations of an allied healthcare professional in the workplace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Enhance the patient care experience with successful interactions and patient satisfaction</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Maintain solution-oriented conversations, manage conflict and build self-confidence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285001"/>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3" name="Picture 2">
            <a:extLst>
              <a:ext uri="{FF2B5EF4-FFF2-40B4-BE49-F238E27FC236}">
                <a16:creationId xmlns:a16="http://schemas.microsoft.com/office/drawing/2014/main" id="{39FADF1E-FA5B-31AF-6618-B7FE1CC30CFD}"/>
              </a:ext>
            </a:extLst>
          </p:cNvPr>
          <p:cNvPicPr>
            <a:picLocks noChangeAspect="1"/>
          </p:cNvPicPr>
          <p:nvPr/>
        </p:nvPicPr>
        <p:blipFill>
          <a:blip r:embed="rId3"/>
          <a:stretch>
            <a:fillRect/>
          </a:stretch>
        </p:blipFill>
        <p:spPr>
          <a:xfrm>
            <a:off x="269160" y="9564141"/>
            <a:ext cx="1610588" cy="457200"/>
          </a:xfrm>
          <a:prstGeom prst="rect">
            <a:avLst/>
          </a:prstGeom>
        </p:spPr>
      </p:pic>
    </p:spTree>
    <p:extLst>
      <p:ext uri="{BB962C8B-B14F-4D97-AF65-F5344CB8AC3E}">
        <p14:creationId xmlns:p14="http://schemas.microsoft.com/office/powerpoint/2010/main" val="134427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78" name="Google Shape;178;p24"/>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79" name="Google Shape;179;p24"/>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81" name="Google Shape;181;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12</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83EF8A44-E814-CD56-C79A-1BB596C56668}"/>
              </a:ext>
            </a:extLst>
          </p:cNvPr>
          <p:cNvPicPr>
            <a:picLocks noChangeAspect="1"/>
          </p:cNvPicPr>
          <p:nvPr/>
        </p:nvPicPr>
        <p:blipFill>
          <a:blip r:embed="rId3"/>
          <a:stretch>
            <a:fillRect/>
          </a:stretch>
        </p:blipFill>
        <p:spPr>
          <a:xfrm>
            <a:off x="269160" y="9463374"/>
            <a:ext cx="1610588" cy="457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p:nvPr/>
        </p:nvSpPr>
        <p:spPr>
          <a:xfrm>
            <a:off x="244650" y="5386100"/>
            <a:ext cx="7130700" cy="2673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HI-6011: Phlebotomy</a:t>
            </a:r>
            <a:endParaRPr b="1">
              <a:latin typeface="Montserrat"/>
              <a:ea typeface="Montserrat"/>
              <a:cs typeface="Montserrat"/>
              <a:sym typeface="Montserrat"/>
            </a:endParaRPr>
          </a:p>
        </p:txBody>
      </p:sp>
      <p:sp>
        <p:nvSpPr>
          <p:cNvPr id="189" name="Google Shape;189;p25"/>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Phlebotomy is a comprehensive course with insight and focus on specimen collection for diagnostic testing in the healthcare facility, providing foundational knowledge required of an allied healthcare professional. Video-based lessons include fundamentals of phlebotomy with emphasis on infection control, safety, communication skills, patient care and preparation, venipuncture equipment and supplies, specimen collection, handling, transport and processing.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Simulations will provide the student opportunities to practice key phlebotomy skills performed in a medical facility. In addition to video-based instruction and simulation, a variety of other learning methods are utilized for engagement, entertainment and inspiration throughout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importance of infection control and safety compliance with diagnostic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teamwork and communication skills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Phlebotomy Technician in patient care, preparation and venipuncture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proper organization and utilization of specimen collection equipment and supplies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blood and non-blood collections, handling, transport and processing</a:t>
            </a:r>
            <a:endParaRPr sz="1100">
              <a:latin typeface="Montserrat"/>
              <a:ea typeface="Montserrat"/>
              <a:cs typeface="Montserrat"/>
              <a:sym typeface="Montserrat"/>
            </a:endParaRPr>
          </a:p>
        </p:txBody>
      </p:sp>
      <p:cxnSp>
        <p:nvCxnSpPr>
          <p:cNvPr id="190" name="Google Shape;190;p25"/>
          <p:cNvCxnSpPr/>
          <p:nvPr/>
        </p:nvCxnSpPr>
        <p:spPr>
          <a:xfrm>
            <a:off x="-279225" y="14889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2" name="Google Shape;192;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13</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34BABFF0-8A89-8732-3B20-B44D98483BC1}"/>
              </a:ext>
            </a:extLst>
          </p:cNvPr>
          <p:cNvPicPr>
            <a:picLocks noChangeAspect="1"/>
          </p:cNvPicPr>
          <p:nvPr/>
        </p:nvPicPr>
        <p:blipFill>
          <a:blip r:embed="rId3"/>
          <a:stretch>
            <a:fillRect/>
          </a:stretch>
        </p:blipFill>
        <p:spPr>
          <a:xfrm>
            <a:off x="269160" y="9463374"/>
            <a:ext cx="1610588" cy="457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p:nvPr/>
        </p:nvSpPr>
        <p:spPr>
          <a:xfrm>
            <a:off x="208950" y="5554825"/>
            <a:ext cx="7242600" cy="2375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Electrocardiography is a comprehensive course with insight and focus on diagnostic cardiac testing in the healthcare facility, providing foundational knowledge required of an allied healthcare professional. Video-based lessons include the fundamentals of electrocardiogram performance, Holter monitor application and assistance with stress testing. An emphasis is placed on cardiac arrhythmias. Patient care, preparation and monitoring are addressed along with standard precautions and the Occupational Safety and Health Administration (OSHA).</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Simulations will provide the student opportunities to practice key electrocardiography skills performed in a medical facility. In addition to video-based instruction and simulation, a variety of other learning methods are utilized for engagement, entertainment and inspiration throughout the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Appreciate the role of electrocardiography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patient care and monitoring, safety and compliance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use of appropriate electrocardiography equipment and supplies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diagnostic cardiac testing to include electrocardiograms, Holter monitors and stress tests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arrhythmias and artifacts with appropriate responses required</a:t>
            </a:r>
            <a:endParaRPr sz="1100">
              <a:latin typeface="Montserrat"/>
              <a:ea typeface="Montserrat"/>
              <a:cs typeface="Montserrat"/>
              <a:sym typeface="Montserrat"/>
            </a:endParaRPr>
          </a:p>
        </p:txBody>
      </p:sp>
      <p:sp>
        <p:nvSpPr>
          <p:cNvPr id="200" name="Google Shape;200;p2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HI-6012: Electrocardiography</a:t>
            </a:r>
            <a:endParaRPr b="1">
              <a:latin typeface="Montserrat"/>
              <a:ea typeface="Montserrat"/>
              <a:cs typeface="Montserrat"/>
              <a:sym typeface="Montserrat"/>
            </a:endParaRPr>
          </a:p>
        </p:txBody>
      </p:sp>
      <p:cxnSp>
        <p:nvCxnSpPr>
          <p:cNvPr id="201" name="Google Shape;201;p26"/>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03" name="Google Shape;203;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5624F9A8-5D58-790A-1BD1-349E3D3C949F}"/>
              </a:ext>
            </a:extLst>
          </p:cNvPr>
          <p:cNvPicPr>
            <a:picLocks noChangeAspect="1"/>
          </p:cNvPicPr>
          <p:nvPr/>
        </p:nvPicPr>
        <p:blipFill>
          <a:blip r:embed="rId3"/>
          <a:stretch>
            <a:fillRect/>
          </a:stretch>
        </p:blipFill>
        <p:spPr>
          <a:xfrm>
            <a:off x="269160" y="9463374"/>
            <a:ext cx="1610588" cy="457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208950" y="5554825"/>
            <a:ext cx="7242600" cy="2375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Fundamentals of Patient Care is a comprehensive course that focuses on the current and evolving role of patient care in the healthcare setting. Video-based lessons include fundamentals of patient care, compliance and safety, professional responsibility, infection control, basic emergency care, patient assessment and vital signs, and grooming/hygiene. Topics related to specific patient-types are also to be addressed, including caring for older adults, pediatric, and special needs patients. The course also details the importance of teamwork in the healthcare environment, and breaks down the various roles that professionals fill as it relates to patient care whether through supporting chronic conditions, emergency, or end-of-life care.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are exposed to a variety or eLearning elements that allow for hands-on interaction with the screen for an engaging learning experience. Clinical simulations will provide the student opportunities to practice key clinical skills performed in a medical facility. In addition to video-based instruction and simulation, a variety of other learning methods are utilized for engagement, entertainment, and inspiration throughout training.</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Appreciate the role of patient care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the importance of safety and compliance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communication and professionalism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assistance with activities of daily living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the importance of special care, concerns and settings</a:t>
            </a:r>
            <a:endParaRPr sz="1100">
              <a:latin typeface="Montserrat"/>
              <a:ea typeface="Montserrat"/>
              <a:cs typeface="Montserrat"/>
              <a:sym typeface="Montserrat"/>
            </a:endParaRPr>
          </a:p>
        </p:txBody>
      </p:sp>
      <p:sp>
        <p:nvSpPr>
          <p:cNvPr id="211" name="Google Shape;211;p2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HI-7011: Fundamentals of Patient Care</a:t>
            </a:r>
            <a:endParaRPr b="1">
              <a:latin typeface="Montserrat"/>
              <a:ea typeface="Montserrat"/>
              <a:cs typeface="Montserrat"/>
              <a:sym typeface="Montserrat"/>
            </a:endParaRPr>
          </a:p>
        </p:txBody>
      </p:sp>
      <p:cxnSp>
        <p:nvCxnSpPr>
          <p:cNvPr id="212" name="Google Shape;212;p27"/>
          <p:cNvCxnSpPr/>
          <p:nvPr/>
        </p:nvCxnSpPr>
        <p:spPr>
          <a:xfrm>
            <a:off x="320900" y="1258763"/>
            <a:ext cx="7130700" cy="0"/>
          </a:xfrm>
          <a:prstGeom prst="straightConnector1">
            <a:avLst/>
          </a:prstGeom>
          <a:noFill/>
          <a:ln w="28575" cap="flat" cmpd="sng">
            <a:solidFill>
              <a:srgbClr val="0069FF"/>
            </a:solidFill>
            <a:prstDash val="solid"/>
            <a:round/>
            <a:headEnd type="none" w="med" len="med"/>
            <a:tailEnd type="none" w="med" len="med"/>
          </a:ln>
        </p:spPr>
      </p:cxnSp>
      <p:sp>
        <p:nvSpPr>
          <p:cNvPr id="214" name="Google Shape;214;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BCD51BA1-0E67-C64A-A0E6-100E2C6B4FFA}"/>
              </a:ext>
            </a:extLst>
          </p:cNvPr>
          <p:cNvPicPr>
            <a:picLocks noChangeAspect="1"/>
          </p:cNvPicPr>
          <p:nvPr/>
        </p:nvPicPr>
        <p:blipFill>
          <a:blip r:embed="rId3"/>
          <a:stretch>
            <a:fillRect/>
          </a:stretch>
        </p:blipFill>
        <p:spPr>
          <a:xfrm>
            <a:off x="269160" y="9463374"/>
            <a:ext cx="1610588" cy="457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Experiential Learning Opportunity</a:t>
            </a:r>
            <a:endParaRPr b="1">
              <a:latin typeface="Montserrat"/>
              <a:ea typeface="Montserrat"/>
              <a:cs typeface="Montserrat"/>
              <a:sym typeface="Montserrat"/>
            </a:endParaRPr>
          </a:p>
        </p:txBody>
      </p:sp>
      <p:sp>
        <p:nvSpPr>
          <p:cNvPr id="221" name="Google Shape;221;p28"/>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Graduates of this program are strongly encouraged to pursue supervised administration of required Phlebotomy and EKG tasks required for certification. These are additional requirements after obtaining employment in the field as a prerequisite to gaining additional certification as a Certified EKG Technician (CET) or a Certified Phlebotomy Technician (CPT) and are not included in this program.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200">
              <a:latin typeface="Montserrat"/>
              <a:ea typeface="Montserrat"/>
              <a:cs typeface="Montserrat"/>
              <a:sym typeface="Montserrat"/>
            </a:endParaRPr>
          </a:p>
          <a:p>
            <a:pPr marL="0" lvl="0" indent="0" algn="l" rtl="0">
              <a:lnSpc>
                <a:spcPct val="150000"/>
              </a:lnSpc>
              <a:spcBef>
                <a:spcPts val="0"/>
              </a:spcBef>
              <a:spcAft>
                <a:spcPts val="0"/>
              </a:spcAft>
              <a:buNone/>
            </a:pPr>
            <a:r>
              <a:rPr lang="en" b="1">
                <a:solidFill>
                  <a:srgbClr val="0069FF"/>
                </a:solidFill>
                <a:latin typeface="Montserrat"/>
                <a:ea typeface="Montserrat"/>
                <a:cs typeface="Montserrat"/>
                <a:sym typeface="Montserrat"/>
              </a:rPr>
              <a:t>Career Services and Experiential Learning Support</a:t>
            </a:r>
            <a:endParaRPr sz="12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MedCerts Careers Services Advisors work with local, regional and national employers to find Experiential Learning opportunities for students during and after their MedCerts program. Our primary goal is to find full-time job placement for every student. If immediate employment is not an option, our team will work with students to find Experiential Learning opportunities to provide hands-on experience. Typical Experiential Learning options include job shadowing experiences, volunteer opportunities, externships or internships. Experiential Learning allows us to tailor our efforts to what works in each healthcare market to match the needs of employers and students.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i="1">
              <a:latin typeface="Montserrat"/>
              <a:ea typeface="Montserrat"/>
              <a:cs typeface="Montserrat"/>
              <a:sym typeface="Montserrat"/>
            </a:endParaRPr>
          </a:p>
          <a:p>
            <a:pPr marL="0" lvl="0" indent="0" algn="l" rtl="0">
              <a:lnSpc>
                <a:spcPct val="150000"/>
              </a:lnSpc>
              <a:spcBef>
                <a:spcPts val="0"/>
              </a:spcBef>
              <a:spcAft>
                <a:spcPts val="0"/>
              </a:spcAft>
              <a:buNone/>
            </a:pPr>
            <a:r>
              <a:rPr lang="en" sz="1100" i="1">
                <a:latin typeface="Montserrat"/>
                <a:ea typeface="Montserrat"/>
                <a:cs typeface="Montserrat"/>
                <a:sym typeface="Montserrat"/>
              </a:rPr>
              <a:t>*MedCerts does not guarantee an experiential site for every student. Placement in experiential learning is dependent on many factors including but not limited to the location of the student.</a:t>
            </a:r>
            <a:endParaRPr sz="1100" i="1">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22" name="Google Shape;222;p28"/>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4" name="Google Shape;224;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3" name="Picture 2">
            <a:extLst>
              <a:ext uri="{FF2B5EF4-FFF2-40B4-BE49-F238E27FC236}">
                <a16:creationId xmlns:a16="http://schemas.microsoft.com/office/drawing/2014/main" id="{4596C89E-3584-F141-9869-CEC708852546}"/>
              </a:ext>
            </a:extLst>
          </p:cNvPr>
          <p:cNvPicPr>
            <a:picLocks noChangeAspect="1"/>
          </p:cNvPicPr>
          <p:nvPr/>
        </p:nvPicPr>
        <p:blipFill>
          <a:blip r:embed="rId3"/>
          <a:stretch>
            <a:fillRect/>
          </a:stretch>
        </p:blipFill>
        <p:spPr>
          <a:xfrm>
            <a:off x="269160" y="9463374"/>
            <a:ext cx="1610588" cy="457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9"/>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231" name="Google Shape;231;p2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2" descr="A picture containing text, clipart&#10;&#10;Description automatically generated">
            <a:extLst>
              <a:ext uri="{FF2B5EF4-FFF2-40B4-BE49-F238E27FC236}">
                <a16:creationId xmlns:a16="http://schemas.microsoft.com/office/drawing/2014/main" id="{C2669A7B-01A7-5E70-A531-12120C866706}"/>
              </a:ext>
            </a:extLst>
          </p:cNvPr>
          <p:cNvPicPr>
            <a:picLocks noChangeAspect="1"/>
          </p:cNvPicPr>
          <p:nvPr/>
        </p:nvPicPr>
        <p:blipFill>
          <a:blip r:embed="rId4"/>
          <a:stretch>
            <a:fillRect/>
          </a:stretch>
        </p:blipFill>
        <p:spPr>
          <a:xfrm>
            <a:off x="233722" y="9306677"/>
            <a:ext cx="2011425" cy="5507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Certified Patient Care Technician (CPCT)</a:t>
            </a:r>
            <a:endParaRPr sz="2600" b="1">
              <a:latin typeface="Montserrat"/>
              <a:ea typeface="Montserrat"/>
              <a:cs typeface="Montserrat"/>
              <a:sym typeface="Montserrat"/>
            </a:endParaRPr>
          </a:p>
        </p:txBody>
      </p:sp>
      <p:sp>
        <p:nvSpPr>
          <p:cNvPr id="239" name="Google Shape;239;p30"/>
          <p:cNvSpPr txBox="1">
            <a:spLocks noGrp="1"/>
          </p:cNvSpPr>
          <p:nvPr>
            <p:ph type="body" idx="1"/>
          </p:nvPr>
        </p:nvSpPr>
        <p:spPr>
          <a:xfrm>
            <a:off x="208950" y="111609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An individual that has completed training and has passed the Certified Patient Care Technician examination demonstrates proficiency in the field and more importantly ensures the safety of patients while under supervised care. More and more patients require special care, sometimes around-the-clock. Needs vary from patient to patient, making it vital that the Patient Care Technician has a diverse range of knowledge and skills to provide their basic care.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Common duties of a Patient Care Technician include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Provide basic patient care - bathing, feeding, catheter care, etc.</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Acquire, distribute, and administer patient care supplies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safety checks and ensure cleanliness in patient rooms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Accommodate the special needs of patients accordingly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Obtain EKG readings and monitor vital signs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phlebotomy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Provide emotional support to patients and families, particularly coping with grief and death</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Having a nationally accredited certification, like the CPCT, can help you stand out. Certification may also be required or preferred for certain job opportunities in the profession.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240" name="Google Shape;240;p30"/>
          <p:cNvGrpSpPr/>
          <p:nvPr/>
        </p:nvGrpSpPr>
        <p:grpSpPr>
          <a:xfrm>
            <a:off x="288825" y="7035256"/>
            <a:ext cx="3393900" cy="2394736"/>
            <a:chOff x="260450" y="3283975"/>
            <a:chExt cx="3393900" cy="5946700"/>
          </a:xfrm>
        </p:grpSpPr>
        <p:sp>
          <p:nvSpPr>
            <p:cNvPr id="241" name="Google Shape;241;p30"/>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3" name="Google Shape;243;p3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45" name="Google Shape;245;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18</a:t>
            </a:fld>
            <a:endParaRPr b="1">
              <a:latin typeface="Montserrat"/>
              <a:ea typeface="Montserrat"/>
              <a:cs typeface="Montserrat"/>
              <a:sym typeface="Montserrat"/>
            </a:endParaRPr>
          </a:p>
        </p:txBody>
      </p:sp>
      <p:sp>
        <p:nvSpPr>
          <p:cNvPr id="247" name="Google Shape;247;p30"/>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CPT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1 hour, 50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75.6%</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6,704</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15,368</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E4CD043F-7107-82B9-8587-EF226D258184}"/>
              </a:ext>
            </a:extLst>
          </p:cNvPr>
          <p:cNvPicPr>
            <a:picLocks noChangeAspect="1"/>
          </p:cNvPicPr>
          <p:nvPr/>
        </p:nvPicPr>
        <p:blipFill>
          <a:blip r:embed="rId3"/>
          <a:stretch>
            <a:fillRect/>
          </a:stretch>
        </p:blipFill>
        <p:spPr>
          <a:xfrm>
            <a:off x="324153" y="9500017"/>
            <a:ext cx="1610588" cy="457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2"/>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63" name="Google Shape;263;p32"/>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3" name="Picture 2" descr="A picture containing text, clipart&#10;&#10;Description automatically generated">
            <a:extLst>
              <a:ext uri="{FF2B5EF4-FFF2-40B4-BE49-F238E27FC236}">
                <a16:creationId xmlns:a16="http://schemas.microsoft.com/office/drawing/2014/main" id="{315F77E2-43AA-A289-32D2-472C0A0895C2}"/>
              </a:ext>
            </a:extLst>
          </p:cNvPr>
          <p:cNvPicPr>
            <a:picLocks noChangeAspect="1"/>
          </p:cNvPicPr>
          <p:nvPr/>
        </p:nvPicPr>
        <p:blipFill>
          <a:blip r:embed="rId4"/>
          <a:stretch>
            <a:fillRect/>
          </a:stretch>
        </p:blipFill>
        <p:spPr>
          <a:xfrm>
            <a:off x="233722" y="9306677"/>
            <a:ext cx="2011425" cy="5507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Patient Care Technician Details</a:t>
            </a:r>
            <a:endParaRPr sz="4800" b="1">
              <a:solidFill>
                <a:srgbClr val="FFFFFF"/>
              </a:solidFill>
              <a:latin typeface="Montserrat"/>
              <a:ea typeface="Montserrat"/>
              <a:cs typeface="Montserrat"/>
              <a:sym typeface="Montserrat"/>
            </a:endParaRPr>
          </a:p>
        </p:txBody>
      </p:sp>
      <p:pic>
        <p:nvPicPr>
          <p:cNvPr id="2" name="Picture 2" descr="A picture containing text, clipart&#10;&#10;Description automatically generated">
            <a:extLst>
              <a:ext uri="{FF2B5EF4-FFF2-40B4-BE49-F238E27FC236}">
                <a16:creationId xmlns:a16="http://schemas.microsoft.com/office/drawing/2014/main" id="{059A309D-7E69-042B-823C-100B8DB32E02}"/>
              </a:ext>
            </a:extLst>
          </p:cNvPr>
          <p:cNvPicPr>
            <a:picLocks noChangeAspect="1"/>
          </p:cNvPicPr>
          <p:nvPr/>
        </p:nvPicPr>
        <p:blipFill>
          <a:blip r:embed="rId4"/>
          <a:stretch>
            <a:fillRect/>
          </a:stretch>
        </p:blipFill>
        <p:spPr>
          <a:xfrm>
            <a:off x="233722" y="9306677"/>
            <a:ext cx="2011425" cy="5507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Patient Care Technician program prepares students for a career as a Patient Care Technician and other closely related careers, which have projected job growth of 21% from 2012 to 2022 according to the Bureau of Labor Statistics (bls.gov). Much of this growth will be the result of an increase in the number of group practices, clinics, and other facilities that need a high number of support personnel.</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PCT salaries can vary from one organization to the next. According to ZipRecruiter, the average national salary as of December 2018 is $29,000. Annual salaries can be as high as $47,000, and usually range between $24,500 (25th percentile) to $31,000 (75th percentile across the country,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sz="1600" b="1">
                <a:solidFill>
                  <a:srgbClr val="0069FF"/>
                </a:solidFill>
                <a:latin typeface="Montserrat"/>
                <a:ea typeface="Montserrat"/>
                <a:cs typeface="Montserrat"/>
                <a:sym typeface="Montserrat"/>
              </a:rPr>
              <a:t>PRIMARY O*NET CODE: 39-9021.00 – Personal Care Aides</a:t>
            </a:r>
            <a:endParaRPr sz="1600"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Assist the elderly, convalescents, or persons with disabilities with daily living activities at the person’s home or in a care facility. Duties performed at a place of residence may include keeping house (making beds, doing laundry, washing dishes) and preparing meals. May provide assistance at non-residential care facilities. May advise families, the elderly, convalescents, and persons with disabilities regarding such things as nutrition, cleanliness, and household activities.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Sample of reported job titles: </a:t>
            </a:r>
            <a:r>
              <a:rPr lang="en" sz="1100">
                <a:latin typeface="Montserrat"/>
                <a:ea typeface="Montserrat"/>
                <a:cs typeface="Montserrat"/>
                <a:sym typeface="Montserrat"/>
              </a:rPr>
              <a:t>Caregiver, Certified Nursing Assistant (CNA), Home Care Aide, Home Health Care Provider, Medication Aide, Patient Care Assistant (PCA), Personal Care Aide, Personal Care Assistant (PCA), Personal Care Attendant (PCA), Resident Care Assistant (RCA).</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Clr>
                <a:schemeClr val="dk1"/>
              </a:buClr>
              <a:buSzPts val="1100"/>
              <a:buFont typeface="Arial"/>
              <a:buNone/>
            </a:pPr>
            <a:r>
              <a:rPr lang="en" sz="1600" b="1">
                <a:solidFill>
                  <a:srgbClr val="0069FF"/>
                </a:solidFill>
                <a:latin typeface="Montserrat"/>
                <a:ea typeface="Montserrat"/>
                <a:cs typeface="Montserrat"/>
                <a:sym typeface="Montserrat"/>
              </a:rPr>
              <a:t>PRIMARY O*NET CODE: 31-1014.00 – Nursing Assistants</a:t>
            </a:r>
            <a:endParaRPr sz="1600"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Provide basic care under direction or nursing staff. Perform duties such as feed, bathe, dress, groom, or move patients or change linens. May transfer or transport patients. Includes nursing care attendants, nursing aides, and nursing attendants.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Sample of reported job titles:</a:t>
            </a:r>
            <a:r>
              <a:rPr lang="en" sz="1100">
                <a:latin typeface="Montserrat"/>
                <a:ea typeface="Montserrat"/>
                <a:cs typeface="Montserrat"/>
                <a:sym typeface="Montserrat"/>
              </a:rPr>
              <a:t> Certified Medication Aide (CMA), Certified Nurse Aide (CNA), Certified Nurse’s Aide (CNA), Certified Nursing Assistant (CNA), Geriatric Nursing Assistant (GNA), Licensed Nursing Assistant (LNA), Nurses’ Aide, Nursing Aide, Nursing Assistant, State Tested Nursing Assistant (STNA).</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71" name="Google Shape;271;p3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Patient Care Technician Careers</a:t>
            </a:r>
            <a:endParaRPr sz="1400" b="1">
              <a:latin typeface="Montserrat"/>
              <a:ea typeface="Montserrat"/>
              <a:cs typeface="Montserrat"/>
              <a:sym typeface="Montserrat"/>
            </a:endParaRPr>
          </a:p>
        </p:txBody>
      </p:sp>
      <p:cxnSp>
        <p:nvCxnSpPr>
          <p:cNvPr id="272" name="Google Shape;272;p33"/>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73" name="Google Shape;273;p3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3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20</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E54FF1BE-A1BC-0F1B-0703-4E34FCD294BB}"/>
              </a:ext>
            </a:extLst>
          </p:cNvPr>
          <p:cNvPicPr>
            <a:picLocks noChangeAspect="1"/>
          </p:cNvPicPr>
          <p:nvPr/>
        </p:nvPicPr>
        <p:blipFill>
          <a:blip r:embed="rId3"/>
          <a:stretch>
            <a:fillRect/>
          </a:stretch>
        </p:blipFill>
        <p:spPr>
          <a:xfrm>
            <a:off x="269160" y="9463374"/>
            <a:ext cx="1610588" cy="457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txBox="1">
            <a:spLocks noGrp="1"/>
          </p:cNvSpPr>
          <p:nvPr>
            <p:ph type="body" idx="1"/>
          </p:nvPr>
        </p:nvSpPr>
        <p:spPr>
          <a:xfrm>
            <a:off x="123225" y="1031725"/>
            <a:ext cx="7242600" cy="88437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sz="1600" b="1">
                <a:solidFill>
                  <a:srgbClr val="0069FF"/>
                </a:solidFill>
                <a:latin typeface="Montserrat"/>
                <a:ea typeface="Montserrat"/>
                <a:cs typeface="Montserrat"/>
                <a:sym typeface="Montserrat"/>
              </a:rPr>
              <a:t>PRIMARY O*NET CODE: 31-1011.00 – Home Health Aides</a:t>
            </a:r>
            <a:endParaRPr sz="1600"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Provide routine individualized healthcare such as changing bandages and dressing wounds, and applying topical medications to the elderly, convalescents, or persons with disabilities at the patient’s home or in a care facility.. Monitor or report changes in health status. May also provide personal care such as bathing, dressing, and grooming of patient.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Sample of reported job titles: </a:t>
            </a:r>
            <a:r>
              <a:rPr lang="en" sz="1100">
                <a:latin typeface="Montserrat"/>
                <a:ea typeface="Montserrat"/>
                <a:cs typeface="Montserrat"/>
                <a:sym typeface="Montserrat"/>
              </a:rPr>
              <a:t>Certified Medication Aide (CMA), Certified Nurse Aide (CNA), Certified Nurse’s Aide (CNA), Certified Nursing Assistant (CNA), Geriatric Nursing Assistant (GNA), Licensed Nursing Assistant (LNA), Nurses’ Aide, Nursing Aide, Nursing Assistant, State Tested Nursing Assistant (STNA).</a:t>
            </a:r>
            <a:endParaRPr sz="1100">
              <a:latin typeface="Montserrat"/>
              <a:ea typeface="Montserrat"/>
              <a:cs typeface="Montserrat"/>
              <a:sym typeface="Montserrat"/>
            </a:endParaRPr>
          </a:p>
        </p:txBody>
      </p:sp>
      <p:sp>
        <p:nvSpPr>
          <p:cNvPr id="281" name="Google Shape;281;p3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Patient Care Technician Careers </a:t>
            </a:r>
            <a:r>
              <a:rPr lang="en" sz="1400" b="1">
                <a:latin typeface="Montserrat"/>
                <a:ea typeface="Montserrat"/>
                <a:cs typeface="Montserrat"/>
                <a:sym typeface="Montserrat"/>
              </a:rPr>
              <a:t>(cont.)</a:t>
            </a:r>
            <a:endParaRPr b="1">
              <a:latin typeface="Montserrat"/>
              <a:ea typeface="Montserrat"/>
              <a:cs typeface="Montserrat"/>
              <a:sym typeface="Montserrat"/>
            </a:endParaRPr>
          </a:p>
        </p:txBody>
      </p:sp>
      <p:cxnSp>
        <p:nvCxnSpPr>
          <p:cNvPr id="282" name="Google Shape;282;p34"/>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83" name="Google Shape;283;p3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3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21</a:t>
            </a:fld>
            <a:endParaRPr b="1">
              <a:latin typeface="Montserrat"/>
              <a:ea typeface="Montserrat"/>
              <a:cs typeface="Montserrat"/>
              <a:sym typeface="Montserrat"/>
            </a:endParaRPr>
          </a:p>
        </p:txBody>
      </p:sp>
      <p:sp>
        <p:nvSpPr>
          <p:cNvPr id="285" name="Google Shape;285;p34"/>
          <p:cNvSpPr/>
          <p:nvPr/>
        </p:nvSpPr>
        <p:spPr>
          <a:xfrm>
            <a:off x="264950" y="7425325"/>
            <a:ext cx="7130700" cy="11589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 sz="1100" b="1">
                <a:solidFill>
                  <a:schemeClr val="dk2"/>
                </a:solidFill>
                <a:latin typeface="Montserrat"/>
                <a:ea typeface="Montserrat"/>
                <a:cs typeface="Montserrat"/>
                <a:sym typeface="Montserrat"/>
              </a:rPr>
              <a:t>Top Employers Nationally: </a:t>
            </a:r>
            <a:r>
              <a:rPr lang="en" sz="1100">
                <a:solidFill>
                  <a:schemeClr val="dk2"/>
                </a:solidFill>
                <a:latin typeface="Montserrat"/>
                <a:ea typeface="Montserrat"/>
                <a:cs typeface="Montserrat"/>
                <a:sym typeface="Montserrat"/>
              </a:rPr>
              <a:t>Genesis Healthcare Corporation, Hospital Corporation of America, Fresenius, Davita Incorporated, Brookdale Senior Living, LHC Group, HCR ManorCare, Sunrise Senior Living, Inc, Tenet Health System, Catholic Health Initiatives.</a:t>
            </a:r>
            <a:endParaRPr/>
          </a:p>
        </p:txBody>
      </p:sp>
      <p:pic>
        <p:nvPicPr>
          <p:cNvPr id="2" name="Picture 2">
            <a:extLst>
              <a:ext uri="{FF2B5EF4-FFF2-40B4-BE49-F238E27FC236}">
                <a16:creationId xmlns:a16="http://schemas.microsoft.com/office/drawing/2014/main" id="{A8E16566-9B9F-162C-A8FE-3C80DDE23D6A}"/>
              </a:ext>
            </a:extLst>
          </p:cNvPr>
          <p:cNvPicPr>
            <a:picLocks noChangeAspect="1"/>
          </p:cNvPicPr>
          <p:nvPr/>
        </p:nvPicPr>
        <p:blipFill>
          <a:blip r:embed="rId3"/>
          <a:stretch>
            <a:fillRect/>
          </a:stretch>
        </p:blipFill>
        <p:spPr>
          <a:xfrm>
            <a:off x="269160" y="9371767"/>
            <a:ext cx="1610588"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What is a Patient Care Technician?</a:t>
            </a:r>
            <a:endParaRPr sz="2600"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care of patients involves not only treating disease and injury, but also preventing disease, restoring optimal wellness through rehabilitation, caring for the chronically ill, and educating patients and families. To identify the individual needs of the patient and to plan systematic approach to meet those needs, nurses (or other qualified health professionals) participate in developing an individualized care plan. Its development involves the patient and all healthcare providers who, through a coordinated and cooperative effort, work towards meeting the patient’s total needs in a holistic caring manner. A Patient Care Technician assists in carrying out the care plan by completing the tasks assigned to him/her.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Doctors, nurses, and other healthcare professionals rely on Patient Care Technicians to assist with the critical day-to-day care some patients require. As a Patient Care Technician, individuals provide hands-on assistance to serve patients’ basic needs, as well as work alongside other healthcare professionals.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 Patient Care Technician provides assistance and basic care to patients in hospital settings, physicians’ offices, nursing homes, rehabilitation centers, and long-term facilities.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 Patient Care Technician checks patients’ blood pressure, pulse, and temperature and assists doctors performing physical exams. He/she also changes bedding, feeds, and helps patients perform self-care tasks like bathing and using the restroom. More and more patients require special  care, sometimes around-the-clock. Needs vary from patient to patient, making it vital that the Patient Care Technician has a diverse range of knowledge and skills to provide their basic care.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Patient Care Technicians primarily work under the supervision of a nurse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but may occasionally work under the supervision of a provider such as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 physician. A Patient Care Technician is sometimes referred to as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 Nursing Assistant, and they often perform many of the same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job duties. </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6672" r="16665"/>
          <a:stretch/>
        </p:blipFill>
        <p:spPr>
          <a:xfrm>
            <a:off x="4654900" y="7012275"/>
            <a:ext cx="3013200" cy="3013200"/>
          </a:xfrm>
          <a:prstGeom prst="ellipse">
            <a:avLst/>
          </a:prstGeom>
          <a:noFill/>
          <a:ln>
            <a:noFill/>
          </a:ln>
        </p:spPr>
      </p:pic>
      <p:pic>
        <p:nvPicPr>
          <p:cNvPr id="3" name="Picture 2">
            <a:extLst>
              <a:ext uri="{FF2B5EF4-FFF2-40B4-BE49-F238E27FC236}">
                <a16:creationId xmlns:a16="http://schemas.microsoft.com/office/drawing/2014/main" id="{7F799C82-1704-FDC7-7E74-D380F4F5BB5D}"/>
              </a:ext>
            </a:extLst>
          </p:cNvPr>
          <p:cNvPicPr>
            <a:picLocks noChangeAspect="1"/>
          </p:cNvPicPr>
          <p:nvPr/>
        </p:nvPicPr>
        <p:blipFill>
          <a:blip r:embed="rId4"/>
          <a:stretch>
            <a:fillRect/>
          </a:stretch>
        </p:blipFill>
        <p:spPr>
          <a:xfrm>
            <a:off x="269160" y="9463374"/>
            <a:ext cx="1610588"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What is a Patient Care Technician?</a:t>
            </a:r>
            <a:r>
              <a:rPr lang="en" sz="2400" b="1">
                <a:latin typeface="Montserrat"/>
                <a:ea typeface="Montserrat"/>
                <a:cs typeface="Montserrat"/>
                <a:sym typeface="Montserrat"/>
              </a:rPr>
              <a:t> </a:t>
            </a:r>
            <a:r>
              <a:rPr lang="en" sz="1200" b="1">
                <a:latin typeface="Montserrat"/>
                <a:ea typeface="Montserrat"/>
                <a:cs typeface="Montserrat"/>
                <a:sym typeface="Montserrat"/>
              </a:rPr>
              <a:t>(cont.)</a:t>
            </a:r>
            <a:endParaRPr sz="1200" b="1">
              <a:latin typeface="Montserrat"/>
              <a:ea typeface="Montserrat"/>
              <a:cs typeface="Montserrat"/>
              <a:sym typeface="Montserrat"/>
            </a:endParaRPr>
          </a:p>
        </p:txBody>
      </p:sp>
      <p:sp>
        <p:nvSpPr>
          <p:cNvPr id="84" name="Google Shape;84;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Patient Care Technicians are trained to perform more technical medical procedures and duties than a typical Nursing Assistant, such as blood draws, EKGs, lab tests, blood glucose tests, and exercise/nutrition/diet monitoring. Training to become a PCT is typically longer, more demanding, and involves more clinical and laboratory functions. The requirements for becoming a Certified Nursing Assistant (CNA) vary from state to state.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 Certified Patient Care Technician carries a nationally accredited certification and is not tied to any state-run certification or license. Often, Patient Care Technicians choose to obtain a certification</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as both a CNA and CPCT.</a:t>
            </a:r>
            <a:endParaRPr sz="1100">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D62F8A49-9343-DD1F-A9D6-79A0BD61A200}"/>
              </a:ext>
            </a:extLst>
          </p:cNvPr>
          <p:cNvPicPr>
            <a:picLocks noChangeAspect="1"/>
          </p:cNvPicPr>
          <p:nvPr/>
        </p:nvPicPr>
        <p:blipFill>
          <a:blip r:embed="rId3"/>
          <a:stretch>
            <a:fillRect/>
          </a:stretch>
        </p:blipFill>
        <p:spPr>
          <a:xfrm>
            <a:off x="269160" y="9463374"/>
            <a:ext cx="1610588" cy="45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Program Description</a:t>
            </a:r>
            <a:endParaRPr b="1" dirty="0">
              <a:latin typeface="Montserrat"/>
              <a:ea typeface="Montserrat"/>
              <a:cs typeface="Montserrat"/>
              <a:sym typeface="Montserrat"/>
            </a:endParaRPr>
          </a:p>
        </p:txBody>
      </p:sp>
      <p:sp>
        <p:nvSpPr>
          <p:cNvPr id="94" name="Google Shape;94;p17"/>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The MedCerts online Patient Care Technician program prepares students to gain industry certification and ultimately to work directly with patients in a variety of healthcare settings. This highly immersive program utilizes up to 12 unique eLearning components designed to keep students engaged, stimulated, and entertained throughout their training. The student learning experience is driven by recorded video lecture delivered by expert instructors, with simulations, video demonstrations, virtualized environments, and many other professionally produced learning objects. Multiple assessments test the students’ knowledge and understanding of the material contained in each lesson leading up to the comprehensive final exam for each course.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The Patient Care Technician program prepares students to assist physicians and nurses by providing basic and advanced clinical duties in a medical environment. The program covers subjects such as anatomy and physiology, medical law and ethics, medical communication, medical records, patient preparation, medical terminology, and basic laboratory procedures and tests. Students will learn to recognized the importance of safety and compliance and understand the role of patient care in the healthcare setting. Because a Patient Care Technician may be called upon to perform a variety of clinical tasks and procedures, this program includes highly focused and comprehensive Phlebotomy and EKG training. Additionally, students learn a wide variety of fundamental clinical tasks designed to produce and graduate with advanced skills that sets him/her apart in a competitive job market.</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Upon completion of this program, students will have met the training requirements to sit for the Certified Patient Care Technician (CPCT) exam which is sponsored by the National </a:t>
            </a:r>
            <a:r>
              <a:rPr lang="en" sz="1100" dirty="0" err="1">
                <a:latin typeface="Montserrat"/>
                <a:ea typeface="Montserrat"/>
                <a:cs typeface="Montserrat"/>
                <a:sym typeface="Montserrat"/>
              </a:rPr>
              <a:t>Healthcareer</a:t>
            </a:r>
            <a:r>
              <a:rPr lang="en" sz="1100" dirty="0">
                <a:latin typeface="Montserrat"/>
                <a:ea typeface="Montserrat"/>
                <a:cs typeface="Montserrat"/>
                <a:sym typeface="Montserrat"/>
              </a:rPr>
              <a:t> Association (NHA). Because  Customer Service is a priority in situations where direct care or other patient/client interaction occurs, students will learn the fundamentals of Customer Service by completing a module that has been aligned with standards set forth by the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Professional Association for Customer Engagement (PACE). Students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that successfully complete this module will attain the status of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Customer Service Certified (CSC).</a:t>
            </a: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95" name="Google Shape;95;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7" name="Google Shape;97;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dirty="0">
                <a:latin typeface="Montserrat"/>
                <a:ea typeface="Montserrat"/>
                <a:cs typeface="Montserrat"/>
                <a:sym typeface="Montserrat"/>
              </a:rPr>
              <a:t>5</a:t>
            </a:fld>
            <a:endParaRPr b="1" dirty="0">
              <a:latin typeface="Montserrat"/>
              <a:ea typeface="Montserrat"/>
              <a:cs typeface="Montserrat"/>
              <a:sym typeface="Montserrat"/>
            </a:endParaRPr>
          </a:p>
        </p:txBody>
      </p:sp>
      <p:pic>
        <p:nvPicPr>
          <p:cNvPr id="99" name="Google Shape;99;p17"/>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5" name="Picture 4">
            <a:extLst>
              <a:ext uri="{FF2B5EF4-FFF2-40B4-BE49-F238E27FC236}">
                <a16:creationId xmlns:a16="http://schemas.microsoft.com/office/drawing/2014/main" id="{64884A5D-101F-90AF-9165-1E12EA004F6B}"/>
              </a:ext>
            </a:extLst>
          </p:cNvPr>
          <p:cNvPicPr>
            <a:picLocks noChangeAspect="1"/>
          </p:cNvPicPr>
          <p:nvPr/>
        </p:nvPicPr>
        <p:blipFill>
          <a:blip r:embed="rId4"/>
          <a:stretch>
            <a:fillRect/>
          </a:stretch>
        </p:blipFill>
        <p:spPr>
          <a:xfrm>
            <a:off x="269160" y="9463374"/>
            <a:ext cx="1610588" cy="457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106" name="Google Shape;106;p18"/>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Grasp the importance of customer service, communication skills and professionalism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knowledge of medical terminology, disease processes, anatomy and physiology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the importance of special care, concerns and settings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EKG readings and monitoring vital signs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Become familiar with healthcare settings and the role of the phlebotomy technician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safety checks and ensure cleanliness in patient rooms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assistance with activities of daily living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patient care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for Certified Patient Care Technician (CPCT) certification exam</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 (CPCT) is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107" name="Google Shape;107;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9" name="Google Shape;109;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96CF5A07-3A8F-30B3-8F80-7D30A0D6AE40}"/>
              </a:ext>
            </a:extLst>
          </p:cNvPr>
          <p:cNvPicPr>
            <a:picLocks noChangeAspect="1"/>
          </p:cNvPicPr>
          <p:nvPr/>
        </p:nvPicPr>
        <p:blipFill>
          <a:blip r:embed="rId3"/>
          <a:stretch>
            <a:fillRect/>
          </a:stretch>
        </p:blipFill>
        <p:spPr>
          <a:xfrm>
            <a:off x="269160" y="9463374"/>
            <a:ext cx="1610588" cy="45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19"/>
          <p:cNvGrpSpPr/>
          <p:nvPr/>
        </p:nvGrpSpPr>
        <p:grpSpPr>
          <a:xfrm>
            <a:off x="4133850" y="2981875"/>
            <a:ext cx="3393900" cy="5946700"/>
            <a:chOff x="260450" y="3283975"/>
            <a:chExt cx="3393900" cy="5946700"/>
          </a:xfrm>
        </p:grpSpPr>
        <p:sp>
          <p:nvSpPr>
            <p:cNvPr id="116" name="Google Shape;116;p19"/>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9"/>
          <p:cNvGrpSpPr/>
          <p:nvPr/>
        </p:nvGrpSpPr>
        <p:grpSpPr>
          <a:xfrm>
            <a:off x="363050" y="2981875"/>
            <a:ext cx="3393900" cy="5946700"/>
            <a:chOff x="260450" y="3283975"/>
            <a:chExt cx="3393900" cy="5946700"/>
          </a:xfrm>
        </p:grpSpPr>
        <p:sp>
          <p:nvSpPr>
            <p:cNvPr id="119" name="Google Shape;119;p19"/>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22" name="Google Shape;122;p19"/>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Students must have (or have access to) a computer with high-speed internet (minimum 1.5Mbs). MedCerts provides all required courseware, student guides, study guides and other program supplements and resources. In addition to the online video content, students will be provided access to all relevant labs and online/offline resources as necessary to complete the program.</a:t>
            </a:r>
            <a:endParaRPr b="1">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Program Components Include</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a:latin typeface="Montserrat"/>
              <a:ea typeface="Montserrat"/>
              <a:cs typeface="Montserrat"/>
              <a:sym typeface="Montserrat"/>
            </a:endParaRPr>
          </a:p>
        </p:txBody>
      </p:sp>
      <p:cxnSp>
        <p:nvCxnSpPr>
          <p:cNvPr id="123" name="Google Shape;123;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5" name="Google Shape;125;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sp>
        <p:nvSpPr>
          <p:cNvPr id="127" name="Google Shape;127;p19"/>
          <p:cNvSpPr txBox="1"/>
          <p:nvPr/>
        </p:nvSpPr>
        <p:spPr>
          <a:xfrm>
            <a:off x="208950" y="3200025"/>
            <a:ext cx="3319200" cy="6577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Introduction to Human Anatomy &amp; Medical Terminology</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Introduction to Human Anatomy &amp; Medical Terminology: A Course Companion</a:t>
            </a:r>
            <a:r>
              <a:rPr lang="en" sz="1100">
                <a:latin typeface="Montserrat"/>
                <a:ea typeface="Montserrat"/>
                <a:cs typeface="Montserrat"/>
                <a:sym typeface="Montserrat"/>
              </a:rPr>
              <a:t> (Reuter, Weiss) MedCerts 1st Edition eText and Workbook</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A&amp;P with Medical Terms Flashcards</a:t>
            </a:r>
            <a:r>
              <a:rPr lang="en" sz="1100">
                <a:latin typeface="Montserrat"/>
                <a:ea typeface="Montserrat"/>
                <a:cs typeface="Montserrat"/>
                <a:sym typeface="Montserrat"/>
              </a:rPr>
              <a:t> (MedCerts)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 Worktext and Procedures Manual 4E</a:t>
            </a:r>
            <a:r>
              <a:rPr lang="en" sz="1100">
                <a:latin typeface="Montserrat"/>
                <a:ea typeface="Montserrat"/>
                <a:cs typeface="Montserrat"/>
                <a:sym typeface="Montserrat"/>
              </a:rPr>
              <a:t> (Elsevier Copyright 2016) by Warekois and Robinson - eBook (from VitalSource)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 Procedure Videos </a:t>
            </a:r>
            <a:r>
              <a:rPr lang="en" sz="1100">
                <a:latin typeface="Montserrat"/>
                <a:ea typeface="Montserrat"/>
                <a:cs typeface="Montserrat"/>
                <a:sym typeface="Montserrat"/>
              </a:rPr>
              <a:t>(Elsevier Copyright 2016)</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Drag and Drop Exercises</a:t>
            </a:r>
            <a:r>
              <a:rPr lang="en" sz="1100">
                <a:latin typeface="Montserrat"/>
                <a:ea typeface="Montserrat"/>
                <a:cs typeface="Montserrat"/>
                <a:sym typeface="Montserrat"/>
              </a:rPr>
              <a:t> Interactive Lesson Review (Elsevier Copyright 2016)</a:t>
            </a:r>
            <a:endParaRPr sz="1100">
              <a:latin typeface="Montserrat"/>
              <a:ea typeface="Montserrat"/>
              <a:cs typeface="Montserrat"/>
              <a:sym typeface="Montserrat"/>
            </a:endParaRPr>
          </a:p>
          <a:p>
            <a:pPr marL="0" lvl="0" indent="0" algn="l" rtl="0">
              <a:spcBef>
                <a:spcPts val="0"/>
              </a:spcBef>
              <a:spcAft>
                <a:spcPts val="0"/>
              </a:spcAft>
              <a:buNone/>
            </a:pPr>
            <a:endParaRPr sz="1100"/>
          </a:p>
        </p:txBody>
      </p:sp>
      <p:sp>
        <p:nvSpPr>
          <p:cNvPr id="128" name="Google Shape;128;p19"/>
          <p:cNvSpPr txBox="1"/>
          <p:nvPr/>
        </p:nvSpPr>
        <p:spPr>
          <a:xfrm>
            <a:off x="4132350" y="3200025"/>
            <a:ext cx="3319200" cy="6577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u="sng">
                <a:solidFill>
                  <a:schemeClr val="dk1"/>
                </a:solidFill>
                <a:latin typeface="Montserrat"/>
                <a:ea typeface="Montserrat"/>
                <a:cs typeface="Montserrat"/>
                <a:sym typeface="Montserrat"/>
              </a:rPr>
              <a:t>Phlebotomy Storyline Animations </a:t>
            </a:r>
            <a:r>
              <a:rPr lang="en" sz="1100">
                <a:solidFill>
                  <a:schemeClr val="dk1"/>
                </a:solidFill>
                <a:latin typeface="Montserrat"/>
                <a:ea typeface="Montserrat"/>
                <a:cs typeface="Montserrat"/>
                <a:sym typeface="Montserrat"/>
              </a:rPr>
              <a:t>Skill Presentations and Knowledge Checks (MedCerts)</a:t>
            </a:r>
            <a:endParaRPr sz="1100">
              <a:solidFill>
                <a:schemeClr val="dk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1"/>
              </a:buClr>
              <a:buSzPts val="1100"/>
              <a:buFont typeface="Montserrat"/>
              <a:buChar char="●"/>
            </a:pPr>
            <a:r>
              <a:rPr lang="en" sz="1100" u="sng">
                <a:solidFill>
                  <a:schemeClr val="dk1"/>
                </a:solidFill>
                <a:latin typeface="Montserrat"/>
                <a:ea typeface="Montserrat"/>
                <a:cs typeface="Montserrat"/>
                <a:sym typeface="Montserrat"/>
              </a:rPr>
              <a:t>Phlebotomy Technician 3D Videos </a:t>
            </a:r>
            <a:r>
              <a:rPr lang="en" sz="1100">
                <a:solidFill>
                  <a:schemeClr val="dk1"/>
                </a:solidFill>
                <a:latin typeface="Montserrat"/>
                <a:ea typeface="Montserrat"/>
                <a:cs typeface="Montserrat"/>
                <a:sym typeface="Montserrat"/>
              </a:rPr>
              <a:t>(MedCerts)</a:t>
            </a:r>
            <a:endParaRPr sz="1100">
              <a:solidFill>
                <a:schemeClr val="dk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 Technician 3D Virtual Learning Games</a:t>
            </a:r>
            <a:r>
              <a:rPr lang="en" sz="1100">
                <a:latin typeface="Montserrat"/>
                <a:ea typeface="Montserrat"/>
                <a:cs typeface="Montserrat"/>
                <a:sym typeface="Montserrat"/>
              </a:rPr>
              <a:t>(MedCerts)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 and Capillary Procedures Simulation Training </a:t>
            </a:r>
            <a:r>
              <a:rPr lang="en" sz="1100">
                <a:latin typeface="Montserrat"/>
                <a:ea typeface="Montserrat"/>
                <a:cs typeface="Montserrat"/>
                <a:sym typeface="Montserrat"/>
              </a:rPr>
              <a:t>(SIMTICs)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Electrocardiography</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Electrocardiography for Healthcare Professionals 5E</a:t>
            </a:r>
            <a:r>
              <a:rPr lang="en" sz="1100">
                <a:latin typeface="Montserrat"/>
                <a:ea typeface="Montserrat"/>
                <a:cs typeface="Montserrat"/>
                <a:sym typeface="Montserrat"/>
              </a:rPr>
              <a:t> (McGraw Hill Copyright 2019) by Booth and O’Brien - eBook (from VitalSource)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Electrocardiography Storyline Animations</a:t>
            </a:r>
            <a:r>
              <a:rPr lang="en" sz="1100">
                <a:latin typeface="Montserrat"/>
                <a:ea typeface="Montserrat"/>
                <a:cs typeface="Montserrat"/>
                <a:sym typeface="Montserrat"/>
              </a:rPr>
              <a:t> Skill Presentations and Knowledge Checks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EKG Technician 3D Videos </a:t>
            </a:r>
            <a:r>
              <a:rPr lang="en" sz="1100">
                <a:latin typeface="Montserrat"/>
                <a:ea typeface="Montserrat"/>
                <a:cs typeface="Montserrat"/>
                <a:sym typeface="Montserrat"/>
              </a:rPr>
              <a:t>(MedCerts)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EKG Technician 3D Virtual Learning Games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BF0D8FB1-D994-3116-8BE7-555966A8C63C}"/>
              </a:ext>
            </a:extLst>
          </p:cNvPr>
          <p:cNvPicPr>
            <a:picLocks noChangeAspect="1"/>
          </p:cNvPicPr>
          <p:nvPr/>
        </p:nvPicPr>
        <p:blipFill>
          <a:blip r:embed="rId3"/>
          <a:stretch>
            <a:fillRect/>
          </a:stretch>
        </p:blipFill>
        <p:spPr>
          <a:xfrm>
            <a:off x="269160" y="9463374"/>
            <a:ext cx="1610588" cy="45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33" name="Google Shape;133;p20"/>
          <p:cNvGrpSpPr/>
          <p:nvPr/>
        </p:nvGrpSpPr>
        <p:grpSpPr>
          <a:xfrm>
            <a:off x="380950" y="1121525"/>
            <a:ext cx="3393900" cy="5946700"/>
            <a:chOff x="260450" y="3283975"/>
            <a:chExt cx="3393900" cy="5946700"/>
          </a:xfrm>
        </p:grpSpPr>
        <p:sp>
          <p:nvSpPr>
            <p:cNvPr id="134" name="Google Shape;134;p20"/>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Courseware/eBooks </a:t>
            </a:r>
            <a:r>
              <a:rPr lang="en" sz="1400" b="1">
                <a:latin typeface="Montserrat"/>
                <a:ea typeface="Montserrat"/>
                <a:cs typeface="Montserrat"/>
                <a:sym typeface="Montserrat"/>
              </a:rPr>
              <a:t>(cont.)</a:t>
            </a:r>
            <a:endParaRPr sz="1400" b="1">
              <a:latin typeface="Montserrat"/>
              <a:ea typeface="Montserrat"/>
              <a:cs typeface="Montserrat"/>
              <a:sym typeface="Montserrat"/>
            </a:endParaRPr>
          </a:p>
        </p:txBody>
      </p:sp>
      <p:cxnSp>
        <p:nvCxnSpPr>
          <p:cNvPr id="137" name="Google Shape;137;p2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9" name="Google Shape;139;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8</a:t>
            </a:fld>
            <a:endParaRPr b="1">
              <a:latin typeface="Montserrat"/>
              <a:ea typeface="Montserrat"/>
              <a:cs typeface="Montserrat"/>
              <a:sym typeface="Montserrat"/>
            </a:endParaRPr>
          </a:p>
        </p:txBody>
      </p:sp>
      <p:sp>
        <p:nvSpPr>
          <p:cNvPr id="141" name="Google Shape;141;p20"/>
          <p:cNvSpPr txBox="1"/>
          <p:nvPr/>
        </p:nvSpPr>
        <p:spPr>
          <a:xfrm>
            <a:off x="226850" y="1339675"/>
            <a:ext cx="3319200" cy="6577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u="sng">
                <a:solidFill>
                  <a:schemeClr val="dk1"/>
                </a:solidFill>
                <a:latin typeface="Montserrat"/>
                <a:ea typeface="Montserrat"/>
                <a:cs typeface="Montserrat"/>
                <a:sym typeface="Montserrat"/>
              </a:rPr>
              <a:t>EKG and Analysis Simulation Training </a:t>
            </a:r>
            <a:r>
              <a:rPr lang="en" sz="1100">
                <a:solidFill>
                  <a:schemeClr val="dk1"/>
                </a:solidFill>
                <a:latin typeface="Montserrat"/>
                <a:ea typeface="Montserrat"/>
                <a:cs typeface="Montserrat"/>
                <a:sym typeface="Montserrat"/>
              </a:rPr>
              <a:t>(SIMTICs)</a:t>
            </a:r>
            <a:endParaRPr sz="1100" u="sng">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Fundamental Concepts and Skills for the Patient Care Technician</a:t>
            </a:r>
            <a:r>
              <a:rPr lang="en" sz="1100">
                <a:latin typeface="Montserrat"/>
                <a:ea typeface="Montserrat"/>
                <a:cs typeface="Montserrat"/>
                <a:sym typeface="Montserrat"/>
              </a:rPr>
              <a:t> (Elsevier Copyright 2018) by Townsend Little - eBook (from VitalSource)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Patient Care Technician</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Patient Care Technician Storyline Animations</a:t>
            </a:r>
            <a:r>
              <a:rPr lang="en" sz="1100">
                <a:latin typeface="Montserrat"/>
                <a:ea typeface="Montserrat"/>
                <a:cs typeface="Montserrat"/>
                <a:sym typeface="Montserrat"/>
              </a:rPr>
              <a:t> (MedCerts) Skill Presentations and Knowledge Checks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Patient Care Technician 3D Videos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Patient Care Technician 3D Virtual Learning Games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Patient Care Technician Simulation Training </a:t>
            </a:r>
            <a:r>
              <a:rPr lang="en" sz="1100">
                <a:latin typeface="Montserrat"/>
                <a:ea typeface="Montserrat"/>
                <a:cs typeface="Montserrat"/>
                <a:sym typeface="Montserrat"/>
              </a:rPr>
              <a:t>(SIMTICs)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Patient Care Technician Procedure Videos</a:t>
            </a:r>
            <a:r>
              <a:rPr lang="en" sz="1100">
                <a:latin typeface="Montserrat"/>
                <a:ea typeface="Montserrat"/>
                <a:cs typeface="Montserrat"/>
                <a:sym typeface="Montserrat"/>
              </a:rPr>
              <a:t> (Elsevier Copyright 2016)</a:t>
            </a:r>
            <a:endParaRPr sz="1100">
              <a:latin typeface="Montserrat"/>
              <a:ea typeface="Montserrat"/>
              <a:cs typeface="Montserrat"/>
              <a:sym typeface="Montserrat"/>
            </a:endParaRPr>
          </a:p>
          <a:p>
            <a:pPr marL="0" lvl="0" indent="0" algn="l" rtl="0">
              <a:spcBef>
                <a:spcPts val="0"/>
              </a:spcBef>
              <a:spcAft>
                <a:spcPts val="0"/>
              </a:spcAft>
              <a:buNone/>
            </a:pPr>
            <a:endParaRPr sz="1100"/>
          </a:p>
        </p:txBody>
      </p:sp>
      <p:pic>
        <p:nvPicPr>
          <p:cNvPr id="3" name="Picture 2">
            <a:extLst>
              <a:ext uri="{FF2B5EF4-FFF2-40B4-BE49-F238E27FC236}">
                <a16:creationId xmlns:a16="http://schemas.microsoft.com/office/drawing/2014/main" id="{F60D5F03-9D47-2E9E-5904-5EEE82EAB18B}"/>
              </a:ext>
            </a:extLst>
          </p:cNvPr>
          <p:cNvPicPr>
            <a:picLocks noChangeAspect="1"/>
          </p:cNvPicPr>
          <p:nvPr/>
        </p:nvPicPr>
        <p:blipFill>
          <a:blip r:embed="rId3"/>
          <a:stretch>
            <a:fillRect/>
          </a:stretch>
        </p:blipFill>
        <p:spPr>
          <a:xfrm>
            <a:off x="269160" y="9463374"/>
            <a:ext cx="1610588" cy="457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47" name="Google Shape;147;p21"/>
          <p:cNvSpPr txBox="1">
            <a:spLocks noGrp="1"/>
          </p:cNvSpPr>
          <p:nvPr>
            <p:ph type="body" idx="1"/>
          </p:nvPr>
        </p:nvSpPr>
        <p:spPr>
          <a:xfrm>
            <a:off x="208950" y="1103043"/>
            <a:ext cx="7425173" cy="812024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This program prepares students for entry into a career as a Patient Care Technician by way of earning the Certified Patient Care Technician (CPCT) credential. There are currently no restrictions or regulations that prevent or restrict a CPCT from obtaining employment in this field, however, State Boards may have instituted restrictions on tasks that may be performed by Patient Care Technician within certain environments or under specific job titles, therefore prospective PCT’s should acquaint themselves with these scope of practice laws. A Patient Care Technician may be required to register to become licensed in their home-state.</a:t>
            </a:r>
            <a:endParaRPr lang="en-US" sz="1100">
              <a:latin typeface="Montserrat"/>
              <a:ea typeface="Montserrat"/>
              <a:cs typeface="Montserrat"/>
            </a:endParaRPr>
          </a:p>
          <a:p>
            <a:pPr marL="0" indent="0">
              <a:lnSpc>
                <a:spcPct val="150000"/>
              </a:lnSpc>
              <a:buNone/>
            </a:pPr>
            <a:endParaRPr lang="en" sz="1100" dirty="0">
              <a:latin typeface="Montserrat"/>
              <a:ea typeface="Montserrat"/>
              <a:cs typeface="Montserrat"/>
            </a:endParaRPr>
          </a:p>
          <a:p>
            <a:pPr marL="0" indent="0">
              <a:lnSpc>
                <a:spcPct val="150000"/>
              </a:lnSpc>
              <a:buNone/>
            </a:pPr>
            <a:r>
              <a:rPr lang="en" sz="1100" dirty="0">
                <a:latin typeface="Montserrat"/>
                <a:ea typeface="Montserrat"/>
                <a:cs typeface="Montserrat"/>
              </a:rPr>
              <a:t>**PLEASE NOTE: </a:t>
            </a:r>
            <a:r>
              <a:rPr lang="en-US" sz="1100" dirty="0">
                <a:latin typeface="Montserrat"/>
                <a:ea typeface="Montserrat"/>
              </a:rPr>
              <a:t>While MedCerts training and related target certifications may be accepted and/or approved by your state of residency, employers reserve the right to dictate pre-requisite education, experience, or certification/licensure requirements for their positions. We strongly advise students to research target job posts from area employers and relevant state requirements, barriers, or restrictions prior to enrollment to ensure eligibility upon graduation.</a:t>
            </a:r>
            <a:endParaRPr lang="en" sz="1100" dirty="0">
              <a:latin typeface="Montserrat"/>
              <a:ea typeface="Montserrat"/>
            </a:endParaRPr>
          </a:p>
          <a:p>
            <a:pPr marL="0" indent="0">
              <a:lnSpc>
                <a:spcPct val="150000"/>
              </a:lnSpc>
              <a:buNone/>
            </a:pPr>
            <a:endParaRPr lang="en" sz="1100" dirty="0">
              <a:latin typeface="Montserrat"/>
              <a:ea typeface="Montserrat"/>
              <a:cs typeface="Montserrat"/>
            </a:endParaRPr>
          </a:p>
        </p:txBody>
      </p:sp>
      <p:cxnSp>
        <p:nvCxnSpPr>
          <p:cNvPr id="148" name="Google Shape;148;p21"/>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50" name="Google Shape;150;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9</a:t>
            </a:fld>
            <a:endParaRPr b="1">
              <a:latin typeface="Montserrat"/>
              <a:ea typeface="Montserrat"/>
              <a:cs typeface="Montserrat"/>
              <a:sym typeface="Montserrat"/>
            </a:endParaRPr>
          </a:p>
        </p:txBody>
      </p:sp>
      <p:pic>
        <p:nvPicPr>
          <p:cNvPr id="152" name="Google Shape;152;p21"/>
          <p:cNvPicPr preferRelativeResize="0"/>
          <p:nvPr/>
        </p:nvPicPr>
        <p:blipFill rotWithShape="1">
          <a:blip r:embed="rId3">
            <a:alphaModFix/>
          </a:blip>
          <a:srcRect l="17053" r="17053"/>
          <a:stretch/>
        </p:blipFill>
        <p:spPr>
          <a:xfrm>
            <a:off x="4654900" y="7012275"/>
            <a:ext cx="3013200" cy="3013200"/>
          </a:xfrm>
          <a:prstGeom prst="ellipse">
            <a:avLst/>
          </a:prstGeom>
          <a:noFill/>
          <a:ln>
            <a:noFill/>
          </a:ln>
        </p:spPr>
      </p:pic>
      <p:pic>
        <p:nvPicPr>
          <p:cNvPr id="3" name="Picture 2">
            <a:extLst>
              <a:ext uri="{FF2B5EF4-FFF2-40B4-BE49-F238E27FC236}">
                <a16:creationId xmlns:a16="http://schemas.microsoft.com/office/drawing/2014/main" id="{FBBFD619-EFC1-7246-1AEA-A29514B68E94}"/>
              </a:ext>
            </a:extLst>
          </p:cNvPr>
          <p:cNvPicPr>
            <a:picLocks noChangeAspect="1"/>
          </p:cNvPicPr>
          <p:nvPr/>
        </p:nvPicPr>
        <p:blipFill>
          <a:blip r:embed="rId4"/>
          <a:stretch>
            <a:fillRect/>
          </a:stretch>
        </p:blipFill>
        <p:spPr>
          <a:xfrm>
            <a:off x="269160" y="9463374"/>
            <a:ext cx="1610588" cy="4572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24" ma:contentTypeDescription="Create a new document." ma:contentTypeScope="" ma:versionID="59042f43bedd39c6804b1ef330d56a6e">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fc97f1c3e4b6104575ba80a88faec2e8"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element ref="ns2:LastUpdated" minOccurs="0"/>
                <xsd:element ref="ns2:CanvaLink" minOccurs="0"/>
                <xsd:element ref="ns2:Instruc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element name="LastUpdated" ma:index="26" nillable="true" ma:displayName="Last Updated" ma:description="This column is the last date the document has been updated " ma:format="DateOnly" ma:internalName="LastUpdated">
      <xsd:simpleType>
        <xsd:restriction base="dms:DateTime"/>
      </xsd:simpleType>
    </xsd:element>
    <xsd:element name="CanvaLink" ma:index="27" nillable="true" ma:displayName="Canva Link" ma:description="Editable Canva Link " ma:format="Hyperlink" ma:internalName="CanvaLink">
      <xsd:complexType>
        <xsd:complexContent>
          <xsd:extension base="dms:URL">
            <xsd:sequence>
              <xsd:element name="Url" type="dms:ValidUrl" minOccurs="0" nillable="true"/>
              <xsd:element name="Description" type="xsd:string" nillable="true"/>
            </xsd:sequence>
          </xsd:extension>
        </xsd:complexContent>
      </xsd:complexType>
    </xsd:element>
    <xsd:element name="Instructions" ma:index="28" nillable="true" ma:displayName="Instructions" ma:default="When accessing the canva file, please save your own copy and do not edit the original file. " ma:description="When accessing the canva file, please save your own copy and do not edit the original file. " ma:format="Dropdown" ma:internalName="Instruction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Instructions xmlns="b64e289c-fe93-42be-bb63-68a2e40d2849">When accessing the canva file, please save your own copy and do not edit the original file. </Instructions>
    <LastUpdated xmlns="b64e289c-fe93-42be-bb63-68a2e40d2849" xsi:nil="true"/>
    <CanvaLink xmlns="b64e289c-fe93-42be-bb63-68a2e40d2849">
      <Url xsi:nil="true"/>
      <Description xsi:nil="true"/>
    </Canva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3F42BA-19A4-4689-9A5E-F05E892B7E83}"/>
</file>

<file path=customXml/itemProps2.xml><?xml version="1.0" encoding="utf-8"?>
<ds:datastoreItem xmlns:ds="http://schemas.openxmlformats.org/officeDocument/2006/customXml" ds:itemID="{C2F4CEB6-BE52-46F8-BD04-82E4316D2C6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13708BF-1A91-4BD8-A960-C8A8AFD5DC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3959</Words>
  <Application>Microsoft Office PowerPoint</Application>
  <PresentationFormat>Custom</PresentationFormat>
  <Paragraphs>222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Simple Light</vt:lpstr>
      <vt:lpstr>Patient Care Technician</vt:lpstr>
      <vt:lpstr>Patient Care Technician Details</vt:lpstr>
      <vt:lpstr>What is a Patient Care Technician?</vt:lpstr>
      <vt:lpstr>What is a Patient Care Technician? (cont.)</vt:lpstr>
      <vt:lpstr>Program Description</vt:lpstr>
      <vt:lpstr>Program Objectives &amp; Features</vt:lpstr>
      <vt:lpstr>Equipment &amp; Courseware/eBooks</vt:lpstr>
      <vt:lpstr>Courseware/eBooks (cont.)</vt:lpstr>
      <vt:lpstr>Enrollment Eligibility Requirements</vt:lpstr>
      <vt:lpstr>Patient Care Technician Courses</vt:lpstr>
      <vt:lpstr>PS-1011: Professionalism in Allied Health</vt:lpstr>
      <vt:lpstr>HI-1014: Introduction to Human Anatomy and Medical Terminology</vt:lpstr>
      <vt:lpstr>HI-6011: Phlebotomy</vt:lpstr>
      <vt:lpstr>HI-6012: Electrocardiography</vt:lpstr>
      <vt:lpstr>HI-7011: Fundamentals of Patient Care</vt:lpstr>
      <vt:lpstr>Experiential Learning Opportunity</vt:lpstr>
      <vt:lpstr>Eligible Program Certifications</vt:lpstr>
      <vt:lpstr>Certified Patient Care Technician (CPCT)</vt:lpstr>
      <vt:lpstr>Potential Careers &amp; Job Outlook</vt:lpstr>
      <vt:lpstr>Patient Care Technician Careers</vt:lpstr>
      <vt:lpstr>Patient Care Technician Careers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Care Technician</dc:title>
  <dc:creator>Melissa Casey</dc:creator>
  <cp:lastModifiedBy>Sam Guardado</cp:lastModifiedBy>
  <cp:revision>30</cp:revision>
  <dcterms:modified xsi:type="dcterms:W3CDTF">2022-06-24T18:03:12Z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