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7772400" cy="10058400"/>
  <p:notesSz cx="6858000" cy="9144000"/>
  <p:embeddedFontLst>
    <p:embeddedFont>
      <p:font typeface="Montserrat" panose="000005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2A1BBC-1B5E-A348-CE7C-D2C2FCEA2EA3}" v="1" dt="2024-05-21T14:36:38.450"/>
  </p1510:revLst>
</p1510:revInfo>
</file>

<file path=ppt/tableStyles.xml><?xml version="1.0" encoding="utf-8"?>
<a:tblStyleLst xmlns:a="http://schemas.openxmlformats.org/drawingml/2006/main" def="{CCA0AD4A-559A-4748-88DA-8DF91BBCF64D}">
  <a:tblStyle styleId="{CCA0AD4A-559A-4748-88DA-8DF91BBCF64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3168"/>
        <p:guide pos="2448"/>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ris King" userId="S::pking@medcerts.com::7b00d67e-0906-4e76-b2f7-d835690a33b9" providerId="AD" clId="Web-{FA2A1BBC-1B5E-A348-CE7C-D2C2FCEA2EA3}"/>
    <pc:docChg chg="modSld">
      <pc:chgData name="Parris King" userId="S::pking@medcerts.com::7b00d67e-0906-4e76-b2f7-d835690a33b9" providerId="AD" clId="Web-{FA2A1BBC-1B5E-A348-CE7C-D2C2FCEA2EA3}" dt="2024-05-21T14:36:38.450" v="0" actId="1076"/>
      <pc:docMkLst>
        <pc:docMk/>
      </pc:docMkLst>
      <pc:sldChg chg="modSp">
        <pc:chgData name="Parris King" userId="S::pking@medcerts.com::7b00d67e-0906-4e76-b2f7-d835690a33b9" providerId="AD" clId="Web-{FA2A1BBC-1B5E-A348-CE7C-D2C2FCEA2EA3}" dt="2024-05-21T14:36:38.450" v="0" actId="1076"/>
        <pc:sldMkLst>
          <pc:docMk/>
          <pc:sldMk cId="0" sldId="256"/>
        </pc:sldMkLst>
        <pc:spChg chg="mod">
          <ac:chgData name="Parris King" userId="S::pking@medcerts.com::7b00d67e-0906-4e76-b2f7-d835690a33b9" providerId="AD" clId="Web-{FA2A1BBC-1B5E-A348-CE7C-D2C2FCEA2EA3}" dt="2024-05-21T14:36:38.450" v="0" actId="1076"/>
          <ac:spMkLst>
            <pc:docMk/>
            <pc:sldMk cId="0" sldId="256"/>
            <ac:spMk id="5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8e06864ffa_0_0: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8e06864f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64a5c75120_1_64: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c8c6f8081_0_2: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c8c6f808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3ffe2fbd9_0_124: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3ffe2fbd9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4fbae29989_0_29: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4fbae2998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baf0baa57_0_0: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baf0baa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3ffe2fbd9_0_174: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3ffe2fbd9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3ffe2fbd9_0_211: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3ffe2fbd9_0_2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3ffe2fb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3ffe2fbd9_0_33: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3ffe2fbd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589e9130d_0_928: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442a8dd65_0_0: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442a8dd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3ffe2fbd9_0_52: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3ffe2fbd9_0_62: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4fbae29989_0_8: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4fbae2998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3ffe2fbd9_0_92: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18095" r="18095"/>
          <a:stretch/>
        </p:blipFill>
        <p:spPr>
          <a:xfrm>
            <a:off x="-9675" y="15975"/>
            <a:ext cx="7772401" cy="8214000"/>
          </a:xfrm>
          <a:prstGeom prst="rect">
            <a:avLst/>
          </a:prstGeom>
          <a:noFill/>
          <a:ln>
            <a:noFill/>
          </a:ln>
        </p:spPr>
      </p:pic>
      <p:sp>
        <p:nvSpPr>
          <p:cNvPr id="55" name="Google Shape;55;p13"/>
          <p:cNvSpPr/>
          <p:nvPr/>
        </p:nvSpPr>
        <p:spPr>
          <a:xfrm>
            <a:off x="-9675" y="-37718"/>
            <a:ext cx="7772400" cy="82140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264900" y="2669996"/>
            <a:ext cx="7242600" cy="17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b="1">
                <a:solidFill>
                  <a:srgbClr val="FFFFFF"/>
                </a:solidFill>
                <a:latin typeface="Montserrat"/>
                <a:ea typeface="Montserrat"/>
                <a:cs typeface="Montserrat"/>
                <a:sym typeface="Montserrat"/>
              </a:rPr>
              <a:t>Mental Health Support Specialist</a:t>
            </a:r>
            <a:endParaRPr sz="4800" b="1">
              <a:solidFill>
                <a:srgbClr val="FFFFFF"/>
              </a:solidFill>
              <a:latin typeface="Montserrat"/>
              <a:ea typeface="Montserrat"/>
              <a:cs typeface="Montserrat"/>
              <a:sym typeface="Montserrat"/>
            </a:endParaRPr>
          </a:p>
        </p:txBody>
      </p:sp>
      <p:sp>
        <p:nvSpPr>
          <p:cNvPr id="57" name="Google Shape;57;p13"/>
          <p:cNvSpPr txBox="1">
            <a:spLocks noGrp="1"/>
          </p:cNvSpPr>
          <p:nvPr>
            <p:ph type="subTitle" idx="1"/>
          </p:nvPr>
        </p:nvSpPr>
        <p:spPr>
          <a:xfrm>
            <a:off x="300825" y="4203994"/>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lt1"/>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Prepared For: [Insert StudentName]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Estimated Start Date: [Insert Date]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Cost: $2500.00</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Code: HI-7200</a:t>
            </a:r>
            <a:endParaRPr sz="1800">
              <a:solidFill>
                <a:schemeClr val="dk1"/>
              </a:solidFill>
              <a:latin typeface="Montserrat"/>
              <a:ea typeface="Montserrat"/>
              <a:cs typeface="Montserrat"/>
              <a:sym typeface="Montserrat"/>
            </a:endParaRPr>
          </a:p>
        </p:txBody>
      </p:sp>
      <p:pic>
        <p:nvPicPr>
          <p:cNvPr id="59" name="Google Shape;59;p13"/>
          <p:cNvPicPr preferRelativeResize="0"/>
          <p:nvPr/>
        </p:nvPicPr>
        <p:blipFill rotWithShape="1">
          <a:blip r:embed="rId4">
            <a:alphaModFix/>
          </a:blip>
          <a:srcRect t="641" b="641"/>
          <a:stretch/>
        </p:blipFill>
        <p:spPr>
          <a:xfrm>
            <a:off x="2266850" y="228600"/>
            <a:ext cx="3310551" cy="895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45" name="Google Shape;145;p22"/>
          <p:cNvSpPr txBox="1">
            <a:spLocks noGrp="1"/>
          </p:cNvSpPr>
          <p:nvPr>
            <p:ph type="body" idx="1"/>
          </p:nvPr>
        </p:nvSpPr>
        <p:spPr>
          <a:xfrm>
            <a:off x="264950" y="873488"/>
            <a:ext cx="7242600" cy="8107200"/>
          </a:xfrm>
          <a:prstGeom prst="rect">
            <a:avLst/>
          </a:prstGeom>
        </p:spPr>
        <p:txBody>
          <a:bodyPr spcFirstLastPara="1" wrap="square" lIns="91425" tIns="91425" rIns="91425" bIns="91425" anchor="t" anchorCtr="0">
            <a:noAutofit/>
          </a:bodyPr>
          <a:lstStyle/>
          <a:p>
            <a:pPr marL="457200" marR="457200" lvl="0" indent="0" algn="just" rtl="0">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457200" marR="457200" lvl="0" indent="0" algn="just" rtl="0">
              <a:spcBef>
                <a:spcPts val="0"/>
              </a:spcBef>
              <a:spcAft>
                <a:spcPts val="0"/>
              </a:spcAft>
              <a:buClr>
                <a:schemeClr val="dk1"/>
              </a:buClr>
              <a:buSzPts val="1100"/>
              <a:buFont typeface="Arial"/>
              <a:buNone/>
            </a:pPr>
            <a:r>
              <a:rPr lang="en" sz="1100" b="1">
                <a:solidFill>
                  <a:srgbClr val="4F81BD"/>
                </a:solidFill>
                <a:latin typeface="Montserrat"/>
                <a:ea typeface="Montserrat"/>
                <a:cs typeface="Montserrat"/>
                <a:sym typeface="Montserrat"/>
              </a:rPr>
              <a:t>Nevada:</a:t>
            </a:r>
            <a:r>
              <a:rPr lang="en" sz="1100">
                <a:solidFill>
                  <a:srgbClr val="4F81BD"/>
                </a:solidFill>
                <a:latin typeface="Montserrat"/>
                <a:ea typeface="Montserrat"/>
                <a:cs typeface="Montserrat"/>
                <a:sym typeface="Montserrat"/>
              </a:rPr>
              <a:t> </a:t>
            </a:r>
            <a:r>
              <a:rPr lang="en" sz="1000">
                <a:solidFill>
                  <a:schemeClr val="dk1"/>
                </a:solidFill>
                <a:latin typeface="Montserrat"/>
                <a:ea typeface="Montserrat"/>
                <a:cs typeface="Montserrat"/>
                <a:sym typeface="Montserrat"/>
              </a:rPr>
              <a:t>There are no licensing or registration requirements for Psychiatric/Mental Health Technicians in Nevada, however, to work for the State of Nevada (ie. State of Nevada Division of Child and Family Services or the Division of Public and Behavioral Health) an individual must meet specific requirements set forth by the state. There are 5 classifications (levels) of Mental Health Technicians each with defined standards and requirements. Employers outside of the State of Nevada that hire Mental Health Technicians have no such requirements.</a:t>
            </a:r>
            <a:endParaRPr sz="1000">
              <a:solidFill>
                <a:schemeClr val="dk1"/>
              </a:solidFill>
              <a:latin typeface="Montserrat"/>
              <a:ea typeface="Montserrat"/>
              <a:cs typeface="Montserrat"/>
              <a:sym typeface="Montserrat"/>
            </a:endParaRPr>
          </a:p>
          <a:p>
            <a:pPr marL="457200" marR="457200" lvl="0" indent="0" algn="just" rtl="0">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146" name="Google Shape;146;p22"/>
          <p:cNvCxnSpPr/>
          <p:nvPr/>
        </p:nvCxnSpPr>
        <p:spPr>
          <a:xfrm>
            <a:off x="320850" y="989525"/>
            <a:ext cx="7130700" cy="0"/>
          </a:xfrm>
          <a:prstGeom prst="straightConnector1">
            <a:avLst/>
          </a:prstGeom>
          <a:noFill/>
          <a:ln w="28575" cap="flat" cmpd="sng">
            <a:solidFill>
              <a:srgbClr val="0069FF"/>
            </a:solidFill>
            <a:prstDash val="solid"/>
            <a:round/>
            <a:headEnd type="none" w="med" len="med"/>
            <a:tailEnd type="none" w="med" len="med"/>
          </a:ln>
        </p:spPr>
      </p:cxnSp>
      <p:pic>
        <p:nvPicPr>
          <p:cNvPr id="147" name="Google Shape;147;p22"/>
          <p:cNvPicPr preferRelativeResize="0"/>
          <p:nvPr/>
        </p:nvPicPr>
        <p:blipFill rotWithShape="1">
          <a:blip r:embed="rId3">
            <a:alphaModFix/>
          </a:blip>
          <a:srcRect t="641" b="641"/>
          <a:stretch/>
        </p:blipFill>
        <p:spPr>
          <a:xfrm>
            <a:off x="101374" y="9574899"/>
            <a:ext cx="1443302" cy="390300"/>
          </a:xfrm>
          <a:prstGeom prst="rect">
            <a:avLst/>
          </a:prstGeom>
          <a:noFill/>
          <a:ln>
            <a:noFill/>
          </a:ln>
        </p:spPr>
      </p:pic>
      <p:sp>
        <p:nvSpPr>
          <p:cNvPr id="148" name="Google Shape;148;p2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10</a:t>
            </a:fld>
            <a:endParaRPr b="1">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3"/>
          <p:cNvPicPr preferRelativeResize="0"/>
          <p:nvPr/>
        </p:nvPicPr>
        <p:blipFill rotWithShape="1">
          <a:blip r:embed="rId3">
            <a:alphaModFix/>
          </a:blip>
          <a:srcRect l="24340" r="24340"/>
          <a:stretch/>
        </p:blipFill>
        <p:spPr>
          <a:xfrm>
            <a:off x="0" y="-18000"/>
            <a:ext cx="7772401" cy="10094404"/>
          </a:xfrm>
          <a:prstGeom prst="rect">
            <a:avLst/>
          </a:prstGeom>
          <a:noFill/>
          <a:ln>
            <a:noFill/>
          </a:ln>
        </p:spPr>
      </p:pic>
      <p:sp>
        <p:nvSpPr>
          <p:cNvPr id="155" name="Google Shape;155;p23"/>
          <p:cNvSpPr/>
          <p:nvPr/>
        </p:nvSpPr>
        <p:spPr>
          <a:xfrm>
            <a:off x="0" y="-18000"/>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chemeClr val="lt1"/>
                </a:solidFill>
                <a:latin typeface="Montserrat"/>
                <a:ea typeface="Montserrat"/>
                <a:cs typeface="Montserrat"/>
                <a:sym typeface="Montserrat"/>
              </a:rPr>
              <a:t>Mental Health Support Specialist </a:t>
            </a:r>
            <a:r>
              <a:rPr lang="en" sz="4800" b="1">
                <a:solidFill>
                  <a:srgbClr val="FFFFFF"/>
                </a:solidFill>
                <a:latin typeface="Montserrat"/>
                <a:ea typeface="Montserrat"/>
                <a:cs typeface="Montserrat"/>
                <a:sym typeface="Montserrat"/>
              </a:rPr>
              <a:t>Essentials Courses</a:t>
            </a:r>
            <a:endParaRPr sz="4800" b="1">
              <a:solidFill>
                <a:srgbClr val="FFFFFF"/>
              </a:solidFill>
              <a:latin typeface="Montserrat"/>
              <a:ea typeface="Montserrat"/>
              <a:cs typeface="Montserrat"/>
              <a:sym typeface="Montserrat"/>
            </a:endParaRPr>
          </a:p>
        </p:txBody>
      </p:sp>
      <p:pic>
        <p:nvPicPr>
          <p:cNvPr id="157" name="Google Shape;157;p23"/>
          <p:cNvPicPr preferRelativeResize="0"/>
          <p:nvPr/>
        </p:nvPicPr>
        <p:blipFill rotWithShape="1">
          <a:blip r:embed="rId4">
            <a:alphaModFix/>
          </a:blip>
          <a:srcRect t="641" b="641"/>
          <a:stretch/>
        </p:blipFill>
        <p:spPr>
          <a:xfrm>
            <a:off x="147100" y="9428025"/>
            <a:ext cx="1619348" cy="4378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p:nvPr/>
        </p:nvSpPr>
        <p:spPr>
          <a:xfrm>
            <a:off x="264900" y="7344025"/>
            <a:ext cx="7242600" cy="15981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4"/>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PS-1011: Professionalism in Allied Health</a:t>
            </a:r>
            <a:endParaRPr b="1">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p:txBody>
      </p:sp>
      <p:sp>
        <p:nvSpPr>
          <p:cNvPr id="164" name="Google Shape;164;p24"/>
          <p:cNvSpPr txBox="1">
            <a:spLocks noGrp="1"/>
          </p:cNvSpPr>
          <p:nvPr>
            <p:ph type="body" idx="1"/>
          </p:nvPr>
        </p:nvSpPr>
        <p:spPr>
          <a:xfrm>
            <a:off x="264900" y="1374625"/>
            <a:ext cx="7242600" cy="53079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279400" marR="177800" lvl="0" indent="0" algn="just" rtl="0">
              <a:spcBef>
                <a:spcPts val="1200"/>
              </a:spcBef>
              <a:spcAft>
                <a:spcPts val="0"/>
              </a:spcAft>
              <a:buClr>
                <a:schemeClr val="dk1"/>
              </a:buClr>
              <a:buSzPts val="1100"/>
              <a:buFont typeface="Arial"/>
              <a:buNone/>
            </a:pPr>
            <a:r>
              <a:rPr lang="en" sz="1100">
                <a:latin typeface="Montserrat"/>
                <a:ea typeface="Montserrat"/>
                <a:cs typeface="Montserrat"/>
                <a:sym typeface="Montserrat"/>
              </a:rPr>
              <a:t>This course will benefit anyone considering a career in allied health, as well as those already working the field. Allied Health Professionals must be committed to the key attributes of professionalism and strive to reflect this within the delivery of patient-centered, safe, and effective care. “Professionalism” is a broad term which reflects many different skills and abilities. For an individual to exhibit professionalism, he/she must be armed with specific skills and abilities that do not always show up within certification requirements, or even within career training curriculum.  Soft skills are hard to measure and are typically less well-defined than hard skills. However, soft skills are what set many job candidates apart. Professionalism is not just what one knows. It is how one does their job, how one behaves, and how one come across as they interact with others.</a:t>
            </a:r>
            <a:endParaRPr sz="1100">
              <a:latin typeface="Montserrat"/>
              <a:ea typeface="Montserrat"/>
              <a:cs typeface="Montserrat"/>
              <a:sym typeface="Montserrat"/>
            </a:endParaRPr>
          </a:p>
          <a:p>
            <a:pPr marL="279400" marR="177800" lvl="0" indent="0" algn="just" rtl="0">
              <a:spcBef>
                <a:spcPts val="0"/>
              </a:spcBef>
              <a:spcAft>
                <a:spcPts val="0"/>
              </a:spcAft>
              <a:buClr>
                <a:schemeClr val="dk1"/>
              </a:buClr>
              <a:buSzPts val="1100"/>
              <a:buFont typeface="Arial"/>
              <a:buNone/>
            </a:pPr>
            <a:r>
              <a:rPr lang="en" sz="1100">
                <a:latin typeface="Montserrat"/>
                <a:ea typeface="Montserrat"/>
                <a:cs typeface="Montserrat"/>
                <a:sym typeface="Montserrat"/>
              </a:rPr>
              <a:t> </a:t>
            </a:r>
            <a:endParaRPr sz="1100">
              <a:latin typeface="Montserrat"/>
              <a:ea typeface="Montserrat"/>
              <a:cs typeface="Montserrat"/>
              <a:sym typeface="Montserrat"/>
            </a:endParaRPr>
          </a:p>
          <a:p>
            <a:pPr marL="279400" marR="177800" lvl="0" indent="0" algn="just" rtl="0">
              <a:spcBef>
                <a:spcPts val="0"/>
              </a:spcBef>
              <a:spcAft>
                <a:spcPts val="0"/>
              </a:spcAft>
              <a:buClr>
                <a:schemeClr val="dk1"/>
              </a:buClr>
              <a:buSzPts val="1100"/>
              <a:buFont typeface="Arial"/>
              <a:buNone/>
            </a:pPr>
            <a:r>
              <a:rPr lang="en" sz="1100">
                <a:latin typeface="Montserrat"/>
                <a:ea typeface="Montserrat"/>
                <a:cs typeface="Montserrat"/>
                <a:sym typeface="Montserrat"/>
              </a:rPr>
              <a:t>The purpose of this course is to provide students with soft skills training that will provide the tools needed to demonstrate a higher level of professionalism on the job. Key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a:latin typeface="Montserrat"/>
              <a:ea typeface="Montserrat"/>
              <a:cs typeface="Montserrat"/>
              <a:sym typeface="Montserrat"/>
            </a:endParaRPr>
          </a:p>
          <a:p>
            <a:pPr marL="279400" marR="177800" lvl="0" indent="0" algn="just" rtl="0">
              <a:spcBef>
                <a:spcPts val="0"/>
              </a:spcBef>
              <a:spcAft>
                <a:spcPts val="0"/>
              </a:spcAft>
              <a:buClr>
                <a:schemeClr val="dk1"/>
              </a:buClr>
              <a:buSzPts val="1100"/>
              <a:buFont typeface="Arial"/>
              <a:buNone/>
            </a:pPr>
            <a:r>
              <a:rPr lang="en" sz="1100">
                <a:latin typeface="Montserrat"/>
                <a:ea typeface="Montserrat"/>
                <a:cs typeface="Montserrat"/>
                <a:sym typeface="Montserrat"/>
              </a:rPr>
              <a:t> </a:t>
            </a:r>
            <a:endParaRPr sz="1100">
              <a:latin typeface="Montserrat"/>
              <a:ea typeface="Montserrat"/>
              <a:cs typeface="Montserrat"/>
              <a:sym typeface="Montserrat"/>
            </a:endParaRPr>
          </a:p>
          <a:p>
            <a:pPr marL="279400" marR="177800" lvl="0" indent="0" algn="just" rtl="0">
              <a:spcBef>
                <a:spcPts val="0"/>
              </a:spcBef>
              <a:spcAft>
                <a:spcPts val="0"/>
              </a:spcAft>
              <a:buClr>
                <a:schemeClr val="dk1"/>
              </a:buClr>
              <a:buSzPts val="1100"/>
              <a:buFont typeface="Arial"/>
              <a:buNone/>
            </a:pPr>
            <a:r>
              <a:rPr lang="en" sz="1100">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and animations keep students engaged and entertained throughout their learning journey.</a:t>
            </a:r>
            <a:endParaRPr sz="1100">
              <a:latin typeface="Montserrat"/>
              <a:ea typeface="Montserrat"/>
              <a:cs typeface="Montserrat"/>
              <a:sym typeface="Montserrat"/>
            </a:endParaRPr>
          </a:p>
          <a:p>
            <a:pPr marL="279400" marR="177800" lvl="0" indent="0" algn="l" rtl="0">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 </a:t>
            </a:r>
            <a:endParaRPr sz="1100">
              <a:solidFill>
                <a:schemeClr val="dk1"/>
              </a:solidFill>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marR="457200" lvl="0" indent="-298450" algn="just" rtl="0">
              <a:lnSpc>
                <a:spcPct val="107000"/>
              </a:lnSpc>
              <a:spcBef>
                <a:spcPts val="1200"/>
              </a:spcBef>
              <a:spcAft>
                <a:spcPts val="0"/>
              </a:spcAft>
              <a:buSzPts val="1100"/>
              <a:buFont typeface="Montserrat"/>
              <a:buChar char="●"/>
            </a:pPr>
            <a:r>
              <a:rPr lang="en" sz="1100">
                <a:latin typeface="Montserrat"/>
                <a:ea typeface="Montserrat"/>
                <a:cs typeface="Montserrat"/>
                <a:sym typeface="Montserrat"/>
              </a:rPr>
              <a:t>Gain an understanding of the expectations of an allied healthcare professional in the workplace</a:t>
            </a:r>
            <a:endParaRPr sz="1100">
              <a:latin typeface="Montserrat"/>
              <a:ea typeface="Montserrat"/>
              <a:cs typeface="Montserrat"/>
              <a:sym typeface="Montserrat"/>
            </a:endParaRPr>
          </a:p>
          <a:p>
            <a:pPr marL="457200" marR="457200" lvl="0" indent="-298450" algn="just" rtl="0">
              <a:lnSpc>
                <a:spcPct val="107000"/>
              </a:lnSpc>
              <a:spcBef>
                <a:spcPts val="0"/>
              </a:spcBef>
              <a:spcAft>
                <a:spcPts val="0"/>
              </a:spcAft>
              <a:buSzPts val="1100"/>
              <a:buFont typeface="Montserrat"/>
              <a:buChar char="●"/>
            </a:pPr>
            <a:r>
              <a:rPr lang="en" sz="1100">
                <a:latin typeface="Montserrat"/>
                <a:ea typeface="Montserrat"/>
                <a:cs typeface="Montserrat"/>
                <a:sym typeface="Montserrat"/>
              </a:rPr>
              <a:t>Develop and exercise emotional intelligence, self-management, and interpersonal skills</a:t>
            </a:r>
            <a:endParaRPr sz="1100">
              <a:latin typeface="Montserrat"/>
              <a:ea typeface="Montserrat"/>
              <a:cs typeface="Montserrat"/>
              <a:sym typeface="Montserrat"/>
            </a:endParaRPr>
          </a:p>
          <a:p>
            <a:pPr marL="457200" marR="457200" lvl="0" indent="-298450" algn="just" rtl="0">
              <a:lnSpc>
                <a:spcPct val="107000"/>
              </a:lnSpc>
              <a:spcBef>
                <a:spcPts val="0"/>
              </a:spcBef>
              <a:spcAft>
                <a:spcPts val="0"/>
              </a:spcAft>
              <a:buSzPts val="1100"/>
              <a:buFont typeface="Montserrat"/>
              <a:buChar char="●"/>
            </a:pPr>
            <a:r>
              <a:rPr lang="en" sz="1100">
                <a:latin typeface="Montserrat"/>
                <a:ea typeface="Montserrat"/>
                <a:cs typeface="Montserrat"/>
                <a:sym typeface="Montserrat"/>
              </a:rPr>
              <a:t>Build and improve internal and external communication skills with all exchanges</a:t>
            </a:r>
            <a:endParaRPr sz="1100">
              <a:latin typeface="Montserrat"/>
              <a:ea typeface="Montserrat"/>
              <a:cs typeface="Montserrat"/>
              <a:sym typeface="Montserrat"/>
            </a:endParaRPr>
          </a:p>
          <a:p>
            <a:pPr marL="457200" marR="457200" lvl="0" indent="-298450" algn="just" rtl="0">
              <a:lnSpc>
                <a:spcPct val="107000"/>
              </a:lnSpc>
              <a:spcBef>
                <a:spcPts val="0"/>
              </a:spcBef>
              <a:spcAft>
                <a:spcPts val="0"/>
              </a:spcAft>
              <a:buSzPts val="1100"/>
              <a:buFont typeface="Montserrat"/>
              <a:buChar char="●"/>
            </a:pPr>
            <a:r>
              <a:rPr lang="en" sz="1100">
                <a:latin typeface="Montserrat"/>
                <a:ea typeface="Montserrat"/>
                <a:cs typeface="Montserrat"/>
                <a:sym typeface="Montserrat"/>
              </a:rPr>
              <a:t>Enhance the patient care experience with successful interactions and patient satisfaction</a:t>
            </a:r>
            <a:endParaRPr sz="1100">
              <a:latin typeface="Montserrat"/>
              <a:ea typeface="Montserrat"/>
              <a:cs typeface="Montserrat"/>
              <a:sym typeface="Montserrat"/>
            </a:endParaRPr>
          </a:p>
          <a:p>
            <a:pPr marL="457200" marR="457200" lvl="0" indent="-298450" algn="just" rtl="0">
              <a:lnSpc>
                <a:spcPct val="107000"/>
              </a:lnSpc>
              <a:spcBef>
                <a:spcPts val="0"/>
              </a:spcBef>
              <a:spcAft>
                <a:spcPts val="0"/>
              </a:spcAft>
              <a:buSzPts val="1100"/>
              <a:buFont typeface="Montserrat"/>
              <a:buChar char="●"/>
            </a:pPr>
            <a:r>
              <a:rPr lang="en" sz="1100">
                <a:latin typeface="Montserrat"/>
                <a:ea typeface="Montserrat"/>
                <a:cs typeface="Montserrat"/>
                <a:sym typeface="Montserrat"/>
              </a:rPr>
              <a:t>Maintain solution-oriented conversations, manage conflict, and build self confidence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165" name="Google Shape;165;p24"/>
          <p:cNvCxnSpPr/>
          <p:nvPr/>
        </p:nvCxnSpPr>
        <p:spPr>
          <a:xfrm>
            <a:off x="320850" y="1374613"/>
            <a:ext cx="7130700" cy="0"/>
          </a:xfrm>
          <a:prstGeom prst="straightConnector1">
            <a:avLst/>
          </a:prstGeom>
          <a:noFill/>
          <a:ln w="28575" cap="flat" cmpd="sng">
            <a:solidFill>
              <a:srgbClr val="0069FF"/>
            </a:solidFill>
            <a:prstDash val="solid"/>
            <a:round/>
            <a:headEnd type="none" w="med" len="med"/>
            <a:tailEnd type="none" w="med" len="med"/>
          </a:ln>
        </p:spPr>
      </p:cxnSp>
      <p:pic>
        <p:nvPicPr>
          <p:cNvPr id="166" name="Google Shape;166;p24"/>
          <p:cNvPicPr preferRelativeResize="0"/>
          <p:nvPr/>
        </p:nvPicPr>
        <p:blipFill rotWithShape="1">
          <a:blip r:embed="rId3">
            <a:alphaModFix/>
          </a:blip>
          <a:srcRect t="641" b="641"/>
          <a:stretch/>
        </p:blipFill>
        <p:spPr>
          <a:xfrm>
            <a:off x="101374" y="9574899"/>
            <a:ext cx="1443302" cy="390300"/>
          </a:xfrm>
          <a:prstGeom prst="rect">
            <a:avLst/>
          </a:prstGeom>
          <a:noFill/>
          <a:ln>
            <a:noFill/>
          </a:ln>
        </p:spPr>
      </p:pic>
      <p:sp>
        <p:nvSpPr>
          <p:cNvPr id="167" name="Google Shape;167;p2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24"/>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p:nvPr/>
        </p:nvSpPr>
        <p:spPr>
          <a:xfrm>
            <a:off x="320850" y="6521925"/>
            <a:ext cx="7130700" cy="12765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p:txBody>
      </p:sp>
      <p:sp>
        <p:nvSpPr>
          <p:cNvPr id="175" name="Google Shape;175;p25"/>
          <p:cNvSpPr txBox="1">
            <a:spLocks noGrp="1"/>
          </p:cNvSpPr>
          <p:nvPr>
            <p:ph type="body" idx="1"/>
          </p:nvPr>
        </p:nvSpPr>
        <p:spPr>
          <a:xfrm>
            <a:off x="264950" y="1353100"/>
            <a:ext cx="7242600" cy="18672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279400" marR="279400" lvl="0" indent="0" algn="just" rtl="0">
              <a:spcBef>
                <a:spcPts val="1200"/>
              </a:spcBef>
              <a:spcAft>
                <a:spcPts val="0"/>
              </a:spcAft>
              <a:buClr>
                <a:schemeClr val="dk1"/>
              </a:buClr>
              <a:buSzPts val="1100"/>
              <a:buFont typeface="Arial"/>
              <a:buNone/>
            </a:pPr>
            <a:r>
              <a:rPr lang="en"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marL="279400" marR="279400" lvl="0" indent="0" algn="just" rtl="0">
              <a:spcBef>
                <a:spcPts val="0"/>
              </a:spcBef>
              <a:spcAft>
                <a:spcPts val="0"/>
              </a:spcAft>
              <a:buClr>
                <a:schemeClr val="dk1"/>
              </a:buClr>
              <a:buSzPts val="1100"/>
              <a:buFont typeface="Arial"/>
              <a:buNone/>
            </a:pPr>
            <a:r>
              <a:rPr lang="en" sz="1100" b="1">
                <a:latin typeface="Montserrat"/>
                <a:ea typeface="Montserrat"/>
                <a:cs typeface="Montserrat"/>
                <a:sym typeface="Montserrat"/>
              </a:rPr>
              <a:t> </a:t>
            </a:r>
            <a:endParaRPr sz="1100" b="1">
              <a:latin typeface="Montserrat"/>
              <a:ea typeface="Montserrat"/>
              <a:cs typeface="Montserrat"/>
              <a:sym typeface="Montserrat"/>
            </a:endParaRPr>
          </a:p>
          <a:p>
            <a:pPr marL="279400" marR="279400" lvl="0" indent="0" algn="just" rtl="0">
              <a:spcBef>
                <a:spcPts val="0"/>
              </a:spcBef>
              <a:spcAft>
                <a:spcPts val="0"/>
              </a:spcAft>
              <a:buClr>
                <a:schemeClr val="dk1"/>
              </a:buClr>
              <a:buSzPts val="1100"/>
              <a:buFont typeface="Arial"/>
              <a:buNone/>
            </a:pPr>
            <a:r>
              <a:rPr lang="en" sz="1100">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b="1">
              <a:solidFill>
                <a:srgbClr val="0069FF"/>
              </a:solidFill>
              <a:latin typeface="Montserrat"/>
              <a:ea typeface="Montserrat"/>
              <a:cs typeface="Montserrat"/>
              <a:sym typeface="Montserrat"/>
            </a:endParaRPr>
          </a:p>
          <a:p>
            <a:pPr marL="457200" lvl="0" indent="-298450" algn="l" rtl="0">
              <a:spcBef>
                <a:spcPts val="1200"/>
              </a:spcBef>
              <a:spcAft>
                <a:spcPts val="0"/>
              </a:spcAft>
              <a:buSzPts val="1100"/>
              <a:buFont typeface="Montserrat"/>
              <a:buChar char="●"/>
            </a:pPr>
            <a:r>
              <a:rPr lang="en"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solidFill>
                <a:schemeClr val="dk1"/>
              </a:solidFill>
              <a:latin typeface="Montserrat"/>
              <a:ea typeface="Montserrat"/>
              <a:cs typeface="Montserrat"/>
              <a:sym typeface="Montserrat"/>
            </a:endParaRPr>
          </a:p>
        </p:txBody>
      </p:sp>
      <p:cxnSp>
        <p:nvCxnSpPr>
          <p:cNvPr id="176" name="Google Shape;176;p25"/>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pic>
        <p:nvPicPr>
          <p:cNvPr id="177" name="Google Shape;177;p25"/>
          <p:cNvPicPr preferRelativeResize="0"/>
          <p:nvPr/>
        </p:nvPicPr>
        <p:blipFill rotWithShape="1">
          <a:blip r:embed="rId3">
            <a:alphaModFix/>
          </a:blip>
          <a:srcRect t="641" b="641"/>
          <a:stretch/>
        </p:blipFill>
        <p:spPr>
          <a:xfrm>
            <a:off x="101374" y="9574899"/>
            <a:ext cx="1443302" cy="390300"/>
          </a:xfrm>
          <a:prstGeom prst="rect">
            <a:avLst/>
          </a:prstGeom>
          <a:noFill/>
          <a:ln>
            <a:noFill/>
          </a:ln>
        </p:spPr>
      </p:pic>
      <p:sp>
        <p:nvSpPr>
          <p:cNvPr id="178" name="Google Shape;178;p2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2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13</a:t>
            </a:fld>
            <a:endParaRPr b="1">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p:nvPr/>
        </p:nvSpPr>
        <p:spPr>
          <a:xfrm>
            <a:off x="320850" y="6939675"/>
            <a:ext cx="7130700" cy="25590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HI-7013: Fundamentals of Mental Health Care</a:t>
            </a:r>
            <a:endParaRPr b="1">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p:txBody>
      </p:sp>
      <p:sp>
        <p:nvSpPr>
          <p:cNvPr id="186" name="Google Shape;186;p26"/>
          <p:cNvSpPr txBox="1">
            <a:spLocks noGrp="1"/>
          </p:cNvSpPr>
          <p:nvPr>
            <p:ph type="body" idx="1"/>
          </p:nvPr>
        </p:nvSpPr>
        <p:spPr>
          <a:xfrm>
            <a:off x="264950" y="941925"/>
            <a:ext cx="7242600" cy="18672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br>
              <a:rPr lang="en" b="1">
                <a:solidFill>
                  <a:srgbClr val="0069FF"/>
                </a:solidFill>
                <a:latin typeface="Montserrat"/>
                <a:ea typeface="Montserrat"/>
                <a:cs typeface="Montserrat"/>
                <a:sym typeface="Montserrat"/>
              </a:rPr>
            </a:b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279400" marR="279400" lvl="0" indent="0" algn="just" rtl="0">
              <a:spcBef>
                <a:spcPts val="1200"/>
              </a:spcBef>
              <a:spcAft>
                <a:spcPts val="0"/>
              </a:spcAft>
              <a:buNone/>
            </a:pPr>
            <a:r>
              <a:rPr lang="en" sz="1100">
                <a:latin typeface="Montserrat"/>
                <a:ea typeface="Montserrat"/>
                <a:cs typeface="Montserrat"/>
                <a:sym typeface="Montserrat"/>
              </a:rPr>
              <a:t>Fundamentals of Mental Health Care is a comprehensive course with insight and focus on the role of a mental health support specialist in many aspects of mental health care. The course provides the foundational knowledge required of a clinical allied healthcare professional, as well as those working with individuals with psychiatric illness and/or intellectual disabilities. It has been designed to prepare students to achieve the status of </a:t>
            </a:r>
            <a:r>
              <a:rPr lang="en" sz="1100" b="1">
                <a:latin typeface="Montserrat"/>
                <a:ea typeface="Montserrat"/>
                <a:cs typeface="Montserrat"/>
                <a:sym typeface="Montserrat"/>
              </a:rPr>
              <a:t>Mental Health Technician – Certified.</a:t>
            </a:r>
            <a:endParaRPr sz="1100" b="1">
              <a:latin typeface="Montserrat"/>
              <a:ea typeface="Montserrat"/>
              <a:cs typeface="Montserrat"/>
              <a:sym typeface="Montserrat"/>
            </a:endParaRPr>
          </a:p>
          <a:p>
            <a:pPr marL="279400" marR="279400" lvl="0" indent="0" algn="just" rtl="0">
              <a:spcBef>
                <a:spcPts val="1000"/>
              </a:spcBef>
              <a:spcAft>
                <a:spcPts val="0"/>
              </a:spcAft>
              <a:buNone/>
            </a:pPr>
            <a:r>
              <a:rPr lang="en" sz="1100">
                <a:latin typeface="Montserrat"/>
                <a:ea typeface="Montserrat"/>
                <a:cs typeface="Montserrat"/>
                <a:sym typeface="Montserrat"/>
              </a:rPr>
              <a:t>Emphasis is placed on the intake process, crisis care, inpatient care and discharge planning duties and related knowledge. This course includes topics related to mental health disorders, substance use disorders, behavioral crisis management, ethical behavior, HIPAA compliance, anatomy and physiology, infection control, use of personal protective equipment, comprehensive electronic health records, and effective communication.   It also addresses psychiatric pharmacology, aspects of medical law related to the psychiatric healthcare setting, support of the client through all phases of treatment, and maintaining client safety throughout the client’s time in treatment.</a:t>
            </a:r>
            <a:endParaRPr sz="1100">
              <a:latin typeface="Montserrat"/>
              <a:ea typeface="Montserrat"/>
              <a:cs typeface="Montserrat"/>
              <a:sym typeface="Montserrat"/>
            </a:endParaRPr>
          </a:p>
          <a:p>
            <a:pPr marL="279400" marR="279400" lvl="0" indent="0" algn="just" rtl="0">
              <a:spcBef>
                <a:spcPts val="1000"/>
              </a:spcBef>
              <a:spcAft>
                <a:spcPts val="0"/>
              </a:spcAft>
              <a:buNone/>
            </a:pPr>
            <a:r>
              <a:rPr lang="en" sz="1100">
                <a:latin typeface="Montserrat"/>
                <a:ea typeface="Montserrat"/>
                <a:cs typeface="Montserrat"/>
                <a:sym typeface="Montserrat"/>
              </a:rPr>
              <a:t>In this course, students are exposed to a variety of eLearning elements that allow hands-on interaction with the screen for an engaging education. In addition to video-based instruction that provides foundational knowledge, a variety of other learning methods are utilized for engagement, entertainment, and inspiration throughout training. These include interactive skill activities, game-based learning, an immersive environment for critical thinking skills, and hands-on simulations providing the student opportunities to interact within the mental health setting while assisting the psychiatrists, psychiatric nurses, and therapists, all of which are key skills for the Mental Health Support Specialist.</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b="1">
              <a:solidFill>
                <a:srgbClr val="0069FF"/>
              </a:solidFill>
              <a:latin typeface="Montserrat"/>
              <a:ea typeface="Montserrat"/>
              <a:cs typeface="Montserrat"/>
              <a:sym typeface="Montserrat"/>
            </a:endParaRPr>
          </a:p>
          <a:p>
            <a:pPr marL="457200" marR="457200" lvl="0" indent="-295275" algn="just" rtl="0">
              <a:spcBef>
                <a:spcPts val="120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Apply confidentiality and adhere to laws, regulations, and standards set forth by HIPAA </a:t>
            </a:r>
            <a:endParaRPr sz="1050">
              <a:solidFill>
                <a:schemeClr val="dk1"/>
              </a:solidFill>
              <a:latin typeface="Montserrat"/>
              <a:ea typeface="Montserrat"/>
              <a:cs typeface="Montserrat"/>
              <a:sym typeface="Montserrat"/>
            </a:endParaRPr>
          </a:p>
          <a:p>
            <a:pPr marL="457200" marR="457200" lvl="0" indent="-295275" algn="just" rtl="0">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Recognize ethical standards, ethical practice, and legal requirements in the mental health field </a:t>
            </a:r>
            <a:endParaRPr sz="1050">
              <a:solidFill>
                <a:schemeClr val="dk1"/>
              </a:solidFill>
              <a:latin typeface="Montserrat"/>
              <a:ea typeface="Montserrat"/>
              <a:cs typeface="Montserrat"/>
              <a:sym typeface="Montserrat"/>
            </a:endParaRPr>
          </a:p>
          <a:p>
            <a:pPr marL="457200" marR="457200" lvl="0" indent="-295275" algn="just" rtl="0">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Define practice settings, skills, and responsibilities related to mental health care </a:t>
            </a:r>
            <a:endParaRPr sz="1050">
              <a:solidFill>
                <a:schemeClr val="dk1"/>
              </a:solidFill>
              <a:latin typeface="Montserrat"/>
              <a:ea typeface="Montserrat"/>
              <a:cs typeface="Montserrat"/>
              <a:sym typeface="Montserrat"/>
            </a:endParaRPr>
          </a:p>
          <a:p>
            <a:pPr marL="457200" marR="457200" lvl="0" indent="-295275" algn="just" rtl="0">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Compare the early years of mental healthcare to modern day practice </a:t>
            </a:r>
            <a:endParaRPr sz="1050">
              <a:solidFill>
                <a:schemeClr val="dk1"/>
              </a:solidFill>
              <a:latin typeface="Montserrat"/>
              <a:ea typeface="Montserrat"/>
              <a:cs typeface="Montserrat"/>
              <a:sym typeface="Montserrat"/>
            </a:endParaRPr>
          </a:p>
          <a:p>
            <a:pPr marL="457200" marR="457200" lvl="0" indent="-295275" algn="just" rtl="0">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List traits and characteristics of psychological development from childhood to adulthood  </a:t>
            </a:r>
            <a:endParaRPr sz="1050">
              <a:solidFill>
                <a:schemeClr val="dk1"/>
              </a:solidFill>
              <a:latin typeface="Montserrat"/>
              <a:ea typeface="Montserrat"/>
              <a:cs typeface="Montserrat"/>
              <a:sym typeface="Montserrat"/>
            </a:endParaRPr>
          </a:p>
          <a:p>
            <a:pPr marL="457200" marR="457200" lvl="0" indent="-295275" algn="just" rtl="0">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Identify the theoretical approaches and applications to mental health care        </a:t>
            </a:r>
            <a:endParaRPr sz="1050">
              <a:solidFill>
                <a:schemeClr val="dk1"/>
              </a:solidFill>
              <a:latin typeface="Montserrat"/>
              <a:ea typeface="Montserrat"/>
              <a:cs typeface="Montserrat"/>
              <a:sym typeface="Montserrat"/>
            </a:endParaRPr>
          </a:p>
          <a:p>
            <a:pPr marL="457200" marR="457200" lvl="0" indent="-295275" algn="just" rtl="0">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Discuss impaired mental health and behavioral signs and symptoms </a:t>
            </a:r>
            <a:endParaRPr sz="1050">
              <a:solidFill>
                <a:schemeClr val="dk1"/>
              </a:solidFill>
              <a:latin typeface="Montserrat"/>
              <a:ea typeface="Montserrat"/>
              <a:cs typeface="Montserrat"/>
              <a:sym typeface="Montserrat"/>
            </a:endParaRPr>
          </a:p>
          <a:p>
            <a:pPr marL="457200" marR="457200" lvl="0" indent="-295275" algn="just" rtl="0">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 Differentiate improper and proper protocols related to mental health care  </a:t>
            </a:r>
            <a:endParaRPr sz="1050">
              <a:solidFill>
                <a:schemeClr val="dk1"/>
              </a:solidFill>
              <a:latin typeface="Montserrat"/>
              <a:ea typeface="Montserrat"/>
              <a:cs typeface="Montserrat"/>
              <a:sym typeface="Montserrat"/>
            </a:endParaRPr>
          </a:p>
          <a:p>
            <a:pPr marL="457200" marR="457200" lvl="0" indent="-295275" algn="just" rtl="0">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Name common mental health care medications, routes of administration, and effects on clients  </a:t>
            </a:r>
            <a:endParaRPr sz="1050">
              <a:solidFill>
                <a:schemeClr val="dk1"/>
              </a:solidFill>
              <a:latin typeface="Montserrat"/>
              <a:ea typeface="Montserrat"/>
              <a:cs typeface="Montserrat"/>
              <a:sym typeface="Montserrat"/>
            </a:endParaRPr>
          </a:p>
          <a:p>
            <a:pPr marL="457200" marR="457200" lvl="0" indent="-295275" algn="just" rtl="0">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Demonstrate knowledge of vital signs, assisting with examinations, and accurate charting  </a:t>
            </a:r>
            <a:endParaRPr sz="1050">
              <a:solidFill>
                <a:schemeClr val="dk1"/>
              </a:solidFill>
              <a:latin typeface="Montserrat"/>
              <a:ea typeface="Montserrat"/>
              <a:cs typeface="Montserrat"/>
              <a:sym typeface="Montserrat"/>
            </a:endParaRPr>
          </a:p>
          <a:p>
            <a:pPr marL="457200" marR="457200" lvl="0" indent="-295275" algn="just" rtl="0">
              <a:spcBef>
                <a:spcPts val="0"/>
              </a:spcBef>
              <a:spcAft>
                <a:spcPts val="0"/>
              </a:spcAft>
              <a:buClr>
                <a:schemeClr val="dk1"/>
              </a:buClr>
              <a:buSzPts val="1050"/>
              <a:buFont typeface="Montserrat"/>
              <a:buChar char="●"/>
            </a:pPr>
            <a:r>
              <a:rPr lang="en" sz="1050">
                <a:solidFill>
                  <a:schemeClr val="dk1"/>
                </a:solidFill>
                <a:latin typeface="Montserrat"/>
                <a:ea typeface="Montserrat"/>
                <a:cs typeface="Montserrat"/>
                <a:sym typeface="Montserrat"/>
              </a:rPr>
              <a:t>Describe first aid or CPR response to common emergency situations</a:t>
            </a:r>
            <a:endParaRPr sz="1050">
              <a:solidFill>
                <a:schemeClr val="dk1"/>
              </a:solidFill>
              <a:latin typeface="Montserrat"/>
              <a:ea typeface="Montserrat"/>
              <a:cs typeface="Montserrat"/>
              <a:sym typeface="Montserrat"/>
            </a:endParaRPr>
          </a:p>
          <a:p>
            <a:pPr marL="0" lvl="0" indent="0" algn="l" rtl="0">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solidFill>
                <a:schemeClr val="dk1"/>
              </a:solidFill>
              <a:latin typeface="Montserrat"/>
              <a:ea typeface="Montserrat"/>
              <a:cs typeface="Montserrat"/>
              <a:sym typeface="Montserrat"/>
            </a:endParaRPr>
          </a:p>
        </p:txBody>
      </p:sp>
      <p:cxnSp>
        <p:nvCxnSpPr>
          <p:cNvPr id="187" name="Google Shape;187;p26"/>
          <p:cNvCxnSpPr/>
          <p:nvPr/>
        </p:nvCxnSpPr>
        <p:spPr>
          <a:xfrm>
            <a:off x="320850" y="1306813"/>
            <a:ext cx="7130700" cy="0"/>
          </a:xfrm>
          <a:prstGeom prst="straightConnector1">
            <a:avLst/>
          </a:prstGeom>
          <a:noFill/>
          <a:ln w="28575" cap="flat" cmpd="sng">
            <a:solidFill>
              <a:srgbClr val="0069FF"/>
            </a:solidFill>
            <a:prstDash val="solid"/>
            <a:round/>
            <a:headEnd type="none" w="med" len="med"/>
            <a:tailEnd type="none" w="med" len="med"/>
          </a:ln>
        </p:spPr>
      </p:cxnSp>
      <p:pic>
        <p:nvPicPr>
          <p:cNvPr id="188" name="Google Shape;188;p26"/>
          <p:cNvPicPr preferRelativeResize="0"/>
          <p:nvPr/>
        </p:nvPicPr>
        <p:blipFill rotWithShape="1">
          <a:blip r:embed="rId3">
            <a:alphaModFix/>
          </a:blip>
          <a:srcRect t="641" b="641"/>
          <a:stretch/>
        </p:blipFill>
        <p:spPr>
          <a:xfrm>
            <a:off x="101374" y="9574899"/>
            <a:ext cx="1443302" cy="390300"/>
          </a:xfrm>
          <a:prstGeom prst="rect">
            <a:avLst/>
          </a:prstGeom>
          <a:noFill/>
          <a:ln>
            <a:noFill/>
          </a:ln>
        </p:spPr>
      </p:pic>
      <p:sp>
        <p:nvSpPr>
          <p:cNvPr id="189" name="Google Shape;189;p2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2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14</a:t>
            </a:fld>
            <a:endParaRPr b="1">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7"/>
          <p:cNvPicPr preferRelativeResize="0"/>
          <p:nvPr/>
        </p:nvPicPr>
        <p:blipFill rotWithShape="1">
          <a:blip r:embed="rId3">
            <a:alphaModFix/>
          </a:blip>
          <a:srcRect l="23601" r="32933"/>
          <a:stretch/>
        </p:blipFill>
        <p:spPr>
          <a:xfrm>
            <a:off x="0" y="0"/>
            <a:ext cx="7772401" cy="10058400"/>
          </a:xfrm>
          <a:prstGeom prst="rect">
            <a:avLst/>
          </a:prstGeom>
          <a:noFill/>
          <a:ln>
            <a:noFill/>
          </a:ln>
        </p:spPr>
      </p:pic>
      <p:sp>
        <p:nvSpPr>
          <p:cNvPr id="196" name="Google Shape;196;p27"/>
          <p:cNvSpPr/>
          <p:nvPr/>
        </p:nvSpPr>
        <p:spPr>
          <a:xfrm>
            <a:off x="0" y="-18000"/>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7"/>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Eligible Program Certifications</a:t>
            </a:r>
            <a:endParaRPr sz="4800" b="1">
              <a:solidFill>
                <a:srgbClr val="FFFFFF"/>
              </a:solidFill>
              <a:latin typeface="Montserrat"/>
              <a:ea typeface="Montserrat"/>
              <a:cs typeface="Montserrat"/>
              <a:sym typeface="Montserrat"/>
            </a:endParaRPr>
          </a:p>
        </p:txBody>
      </p:sp>
      <p:pic>
        <p:nvPicPr>
          <p:cNvPr id="198" name="Google Shape;198;p27"/>
          <p:cNvPicPr preferRelativeResize="0"/>
          <p:nvPr/>
        </p:nvPicPr>
        <p:blipFill rotWithShape="1">
          <a:blip r:embed="rId4">
            <a:alphaModFix/>
          </a:blip>
          <a:srcRect t="641" b="641"/>
          <a:stretch/>
        </p:blipFill>
        <p:spPr>
          <a:xfrm>
            <a:off x="147100" y="9428025"/>
            <a:ext cx="1619348" cy="4378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n" b="1">
                <a:latin typeface="Montserrat"/>
                <a:ea typeface="Montserrat"/>
                <a:cs typeface="Montserrat"/>
                <a:sym typeface="Montserrat"/>
              </a:rPr>
              <a:t>Mental Health Technician Certification (MHTC)</a:t>
            </a:r>
            <a:endParaRPr b="1">
              <a:latin typeface="Montserrat"/>
              <a:ea typeface="Montserrat"/>
              <a:cs typeface="Montserrat"/>
              <a:sym typeface="Montserrat"/>
            </a:endParaRPr>
          </a:p>
          <a:p>
            <a:pPr marL="0" lvl="0" indent="0" algn="l" rtl="0">
              <a:spcBef>
                <a:spcPts val="1200"/>
              </a:spcBef>
              <a:spcAft>
                <a:spcPts val="0"/>
              </a:spcAft>
              <a:buNone/>
            </a:pPr>
            <a:endParaRPr sz="2100" b="1">
              <a:latin typeface="Montserrat"/>
              <a:ea typeface="Montserrat"/>
              <a:cs typeface="Montserrat"/>
              <a:sym typeface="Montserrat"/>
            </a:endParaRPr>
          </a:p>
        </p:txBody>
      </p:sp>
      <p:sp>
        <p:nvSpPr>
          <p:cNvPr id="204" name="Google Shape;204;p28"/>
          <p:cNvSpPr txBox="1">
            <a:spLocks noGrp="1"/>
          </p:cNvSpPr>
          <p:nvPr>
            <p:ph type="body" idx="1"/>
          </p:nvPr>
        </p:nvSpPr>
        <p:spPr>
          <a:xfrm>
            <a:off x="101375" y="1694771"/>
            <a:ext cx="7242600" cy="5834700"/>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en" sz="1100">
                <a:latin typeface="Montserrat"/>
                <a:ea typeface="Montserrat"/>
                <a:cs typeface="Montserrat"/>
                <a:sym typeface="Montserrat"/>
              </a:rPr>
              <a:t>The Mental Health Technician Certification is offered through the American Medical Certification Association. The American Medical Certification Association (AMCA) is an independent credentialing organization with a vision to improve patient care by certifying knowledgeable allied healthcare professions to fill in demand allied healthcare roles.</a:t>
            </a:r>
            <a:endParaRPr sz="1100">
              <a:latin typeface="Montserrat"/>
              <a:ea typeface="Montserrat"/>
              <a:cs typeface="Montserrat"/>
              <a:sym typeface="Montserrat"/>
            </a:endParaRPr>
          </a:p>
          <a:p>
            <a:pPr marL="0" lvl="0" indent="0" algn="just" rtl="0">
              <a:spcBef>
                <a:spcPts val="1200"/>
              </a:spcBef>
              <a:spcAft>
                <a:spcPts val="0"/>
              </a:spcAft>
              <a:buNone/>
            </a:pPr>
            <a:r>
              <a:rPr lang="en" sz="1100">
                <a:latin typeface="Montserrat"/>
                <a:ea typeface="Montserrat"/>
                <a:cs typeface="Montserrat"/>
                <a:sym typeface="Montserrat"/>
              </a:rPr>
              <a:t>Obtaining MHTC certification demonstrates knowledge in the field of mental health care. The MHTC exam covers topics such as process and procedures, psychological development, pharmacology, medical office skills, patient care skills, and practice settings. After passing the exam and becoming certified, the MHTC certification must be renewed every two years through continuing education, some of which is offered by the AMCA.</a:t>
            </a:r>
            <a:endParaRPr sz="1100">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The MHTC exam consists of 100 multiple choice questions and has a time limit of 2 hours. The MHTC certification is valid for 2 years from the date of certification and must be renewed by retaking and passing the MHTC  exam. The exam can be taken online (proctored) from any computer with a webcam and high-speed internet connection.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205" name="Google Shape;205;p28"/>
          <p:cNvCxnSpPr/>
          <p:nvPr/>
        </p:nvCxnSpPr>
        <p:spPr>
          <a:xfrm>
            <a:off x="157325" y="1615163"/>
            <a:ext cx="7130700" cy="0"/>
          </a:xfrm>
          <a:prstGeom prst="straightConnector1">
            <a:avLst/>
          </a:prstGeom>
          <a:noFill/>
          <a:ln w="28575" cap="flat" cmpd="sng">
            <a:solidFill>
              <a:srgbClr val="0069FF"/>
            </a:solidFill>
            <a:prstDash val="solid"/>
            <a:round/>
            <a:headEnd type="none" w="med" len="med"/>
            <a:tailEnd type="none" w="med" len="med"/>
          </a:ln>
        </p:spPr>
      </p:cxnSp>
      <p:pic>
        <p:nvPicPr>
          <p:cNvPr id="206" name="Google Shape;206;p28"/>
          <p:cNvPicPr preferRelativeResize="0"/>
          <p:nvPr/>
        </p:nvPicPr>
        <p:blipFill rotWithShape="1">
          <a:blip r:embed="rId3">
            <a:alphaModFix/>
          </a:blip>
          <a:srcRect t="641" b="641"/>
          <a:stretch/>
        </p:blipFill>
        <p:spPr>
          <a:xfrm>
            <a:off x="101374" y="9574899"/>
            <a:ext cx="1443302" cy="390300"/>
          </a:xfrm>
          <a:prstGeom prst="rect">
            <a:avLst/>
          </a:prstGeom>
          <a:noFill/>
          <a:ln>
            <a:noFill/>
          </a:ln>
        </p:spPr>
      </p:pic>
      <p:sp>
        <p:nvSpPr>
          <p:cNvPr id="207" name="Google Shape;207;p2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2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16</a:t>
            </a:fld>
            <a:endParaRPr b="1">
              <a:latin typeface="Montserrat"/>
              <a:ea typeface="Montserrat"/>
              <a:cs typeface="Montserrat"/>
              <a:sym typeface="Montserrat"/>
            </a:endParaRPr>
          </a:p>
        </p:txBody>
      </p:sp>
      <p:pic>
        <p:nvPicPr>
          <p:cNvPr id="209" name="Google Shape;209;p28"/>
          <p:cNvPicPr preferRelativeResize="0"/>
          <p:nvPr/>
        </p:nvPicPr>
        <p:blipFill rotWithShape="1">
          <a:blip r:embed="rId4">
            <a:alphaModFix/>
          </a:blip>
          <a:srcRect l="9" r="9"/>
          <a:stretch/>
        </p:blipFill>
        <p:spPr>
          <a:xfrm>
            <a:off x="1822800" y="6546700"/>
            <a:ext cx="4014900" cy="2676600"/>
          </a:xfrm>
          <a:prstGeom prst="ellipse">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29"/>
          <p:cNvPicPr preferRelativeResize="0"/>
          <p:nvPr/>
        </p:nvPicPr>
        <p:blipFill rotWithShape="1">
          <a:blip r:embed="rId3">
            <a:alphaModFix/>
          </a:blip>
          <a:srcRect l="22228" r="34306"/>
          <a:stretch/>
        </p:blipFill>
        <p:spPr>
          <a:xfrm>
            <a:off x="-285075" y="18000"/>
            <a:ext cx="7772401" cy="10058400"/>
          </a:xfrm>
          <a:prstGeom prst="rect">
            <a:avLst/>
          </a:prstGeom>
          <a:noFill/>
          <a:ln>
            <a:noFill/>
          </a:ln>
        </p:spPr>
      </p:pic>
      <p:sp>
        <p:nvSpPr>
          <p:cNvPr id="215" name="Google Shape;215;p29"/>
          <p:cNvSpPr/>
          <p:nvPr/>
        </p:nvSpPr>
        <p:spPr>
          <a:xfrm>
            <a:off x="-285075" y="0"/>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9"/>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Potential Careers &amp; Job Outlook</a:t>
            </a:r>
            <a:endParaRPr sz="4800" b="1">
              <a:solidFill>
                <a:srgbClr val="FFFFFF"/>
              </a:solidFill>
              <a:latin typeface="Montserrat"/>
              <a:ea typeface="Montserrat"/>
              <a:cs typeface="Montserrat"/>
              <a:sym typeface="Montserrat"/>
            </a:endParaRPr>
          </a:p>
        </p:txBody>
      </p:sp>
      <p:pic>
        <p:nvPicPr>
          <p:cNvPr id="217" name="Google Shape;217;p29"/>
          <p:cNvPicPr preferRelativeResize="0"/>
          <p:nvPr/>
        </p:nvPicPr>
        <p:blipFill rotWithShape="1">
          <a:blip r:embed="rId4">
            <a:alphaModFix/>
          </a:blip>
          <a:srcRect t="641" b="641"/>
          <a:stretch/>
        </p:blipFill>
        <p:spPr>
          <a:xfrm>
            <a:off x="147100" y="9428025"/>
            <a:ext cx="1619348" cy="43787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body" idx="1"/>
          </p:nvPr>
        </p:nvSpPr>
        <p:spPr>
          <a:xfrm>
            <a:off x="264900" y="1495950"/>
            <a:ext cx="7242600" cy="8843700"/>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en" sz="1100">
                <a:latin typeface="Montserrat"/>
                <a:ea typeface="Montserrat"/>
                <a:cs typeface="Montserrat"/>
                <a:sym typeface="Montserrat"/>
              </a:rPr>
              <a:t>Seventy-five percent of psychiatric techs earned a healthy average salary of between $37,380 and $45710.  Psychiatric technicians made a median salary of $40,760 in 2022. The best-paid 25 percent made $58,880 that year, while the lowest-paid 25 percent made $31,660.</a:t>
            </a:r>
            <a:endParaRPr sz="1100">
              <a:latin typeface="Montserrat"/>
              <a:ea typeface="Montserrat"/>
              <a:cs typeface="Montserrat"/>
              <a:sym typeface="Montserrat"/>
            </a:endParaRPr>
          </a:p>
          <a:p>
            <a:pPr marL="0" lvl="0" indent="0" algn="just" rtl="0">
              <a:spcBef>
                <a:spcPts val="1200"/>
              </a:spcBef>
              <a:spcAft>
                <a:spcPts val="0"/>
              </a:spcAft>
              <a:buClr>
                <a:schemeClr val="dk1"/>
              </a:buClr>
              <a:buSzPts val="1100"/>
              <a:buFont typeface="Arial"/>
              <a:buNone/>
            </a:pPr>
            <a:r>
              <a:rPr lang="en" sz="1100">
                <a:latin typeface="Montserrat"/>
                <a:ea typeface="Montserrat"/>
                <a:cs typeface="Montserrat"/>
                <a:sym typeface="Montserrat"/>
              </a:rPr>
              <a:t>Job Outlook (2021-2031) – 9% growth</a:t>
            </a:r>
            <a:endParaRPr sz="1100">
              <a:latin typeface="Montserrat"/>
              <a:ea typeface="Montserrat"/>
              <a:cs typeface="Montserrat"/>
              <a:sym typeface="Montserrat"/>
            </a:endParaRPr>
          </a:p>
          <a:p>
            <a:pPr marL="177800" marR="177800" lvl="0" indent="0" algn="l" rtl="0">
              <a:spcBef>
                <a:spcPts val="1200"/>
              </a:spcBef>
              <a:spcAft>
                <a:spcPts val="0"/>
              </a:spcAft>
              <a:buClr>
                <a:schemeClr val="dk1"/>
              </a:buClr>
              <a:buSzPts val="1100"/>
              <a:buFont typeface="Arial"/>
              <a:buNone/>
            </a:pPr>
            <a:r>
              <a:rPr lang="en" sz="1400" b="1">
                <a:latin typeface="Montserrat"/>
                <a:ea typeface="Montserrat"/>
                <a:cs typeface="Montserrat"/>
                <a:sym typeface="Montserrat"/>
              </a:rPr>
              <a:t>O*NET Code: </a:t>
            </a:r>
            <a:r>
              <a:rPr lang="en" sz="1400">
                <a:latin typeface="Montserrat"/>
                <a:ea typeface="Montserrat"/>
                <a:cs typeface="Montserrat"/>
                <a:sym typeface="Montserrat"/>
              </a:rPr>
              <a:t> 29-2053.00</a:t>
            </a:r>
            <a:endParaRPr sz="1400">
              <a:latin typeface="Montserrat"/>
              <a:ea typeface="Montserrat"/>
              <a:cs typeface="Montserrat"/>
              <a:sym typeface="Montserrat"/>
            </a:endParaRPr>
          </a:p>
          <a:p>
            <a:pPr marL="177800" marR="177800" lvl="0" indent="0" algn="l" rtl="0">
              <a:spcBef>
                <a:spcPts val="0"/>
              </a:spcBef>
              <a:spcAft>
                <a:spcPts val="0"/>
              </a:spcAft>
              <a:buClr>
                <a:schemeClr val="dk1"/>
              </a:buClr>
              <a:buSzPts val="1100"/>
              <a:buFont typeface="Arial"/>
              <a:buNone/>
            </a:pPr>
            <a:r>
              <a:rPr lang="en" sz="1100" b="1">
                <a:latin typeface="Montserrat"/>
                <a:ea typeface="Montserrat"/>
                <a:cs typeface="Montserrat"/>
                <a:sym typeface="Montserrat"/>
              </a:rPr>
              <a:t>Title: </a:t>
            </a:r>
            <a:r>
              <a:rPr lang="en" sz="1100">
                <a:latin typeface="Montserrat"/>
                <a:ea typeface="Montserrat"/>
                <a:cs typeface="Montserrat"/>
                <a:sym typeface="Montserrat"/>
              </a:rPr>
              <a:t>Psychiatric Technicians</a:t>
            </a:r>
            <a:endParaRPr sz="1100">
              <a:latin typeface="Montserrat"/>
              <a:ea typeface="Montserrat"/>
              <a:cs typeface="Montserrat"/>
              <a:sym typeface="Montserrat"/>
            </a:endParaRPr>
          </a:p>
          <a:p>
            <a:pPr marL="177800" marR="177800" lvl="0" indent="0" algn="just" rtl="0">
              <a:spcBef>
                <a:spcPts val="0"/>
              </a:spcBef>
              <a:spcAft>
                <a:spcPts val="0"/>
              </a:spcAft>
              <a:buClr>
                <a:schemeClr val="dk1"/>
              </a:buClr>
              <a:buSzPts val="1100"/>
              <a:buFont typeface="Arial"/>
              <a:buNone/>
            </a:pPr>
            <a:r>
              <a:rPr lang="en" sz="1100">
                <a:latin typeface="Montserrat"/>
                <a:ea typeface="Montserrat"/>
                <a:cs typeface="Montserrat"/>
                <a:sym typeface="Montserrat"/>
              </a:rPr>
              <a:t>Care for individuals with mental or emotional conditions or disabilities, following the instructions of physicians or other health practitioners. Monitor patients' physical and emotional well-being and report to medical staff. May participate in rehabilitation and treatment programs, help with personal hygiene, and administer oral or injectable medications.</a:t>
            </a:r>
            <a:endParaRPr sz="1100">
              <a:latin typeface="Montserrat"/>
              <a:ea typeface="Montserrat"/>
              <a:cs typeface="Montserrat"/>
              <a:sym typeface="Montserrat"/>
            </a:endParaRPr>
          </a:p>
          <a:p>
            <a:pPr marL="177800" marR="177800" lvl="0" indent="0" algn="l" rtl="0">
              <a:spcBef>
                <a:spcPts val="0"/>
              </a:spcBef>
              <a:spcAft>
                <a:spcPts val="0"/>
              </a:spcAft>
              <a:buClr>
                <a:schemeClr val="dk1"/>
              </a:buClr>
              <a:buSzPts val="1100"/>
              <a:buFont typeface="Arial"/>
              <a:buNone/>
            </a:pPr>
            <a:r>
              <a:rPr lang="en" sz="1400" b="1">
                <a:latin typeface="Montserrat"/>
                <a:ea typeface="Montserrat"/>
                <a:cs typeface="Montserrat"/>
                <a:sym typeface="Montserrat"/>
              </a:rPr>
              <a:t> </a:t>
            </a:r>
            <a:endParaRPr sz="1400" b="1">
              <a:latin typeface="Montserrat"/>
              <a:ea typeface="Montserrat"/>
              <a:cs typeface="Montserrat"/>
              <a:sym typeface="Montserrat"/>
            </a:endParaRPr>
          </a:p>
          <a:p>
            <a:pPr marL="177800" marR="177800" lvl="0" indent="0" algn="l" rtl="0">
              <a:spcBef>
                <a:spcPts val="0"/>
              </a:spcBef>
              <a:spcAft>
                <a:spcPts val="0"/>
              </a:spcAft>
              <a:buClr>
                <a:schemeClr val="dk1"/>
              </a:buClr>
              <a:buSzPts val="1100"/>
              <a:buFont typeface="Arial"/>
              <a:buNone/>
            </a:pPr>
            <a:r>
              <a:rPr lang="en" sz="1400" b="1">
                <a:latin typeface="Montserrat"/>
                <a:ea typeface="Montserrat"/>
                <a:cs typeface="Montserrat"/>
                <a:sym typeface="Montserrat"/>
              </a:rPr>
              <a:t>CIP Code: </a:t>
            </a:r>
            <a:r>
              <a:rPr lang="en" sz="1400">
                <a:latin typeface="Montserrat"/>
                <a:ea typeface="Montserrat"/>
                <a:cs typeface="Montserrat"/>
                <a:sym typeface="Montserrat"/>
              </a:rPr>
              <a:t>51.1502</a:t>
            </a:r>
            <a:endParaRPr sz="1400">
              <a:latin typeface="Montserrat"/>
              <a:ea typeface="Montserrat"/>
              <a:cs typeface="Montserrat"/>
              <a:sym typeface="Montserrat"/>
            </a:endParaRPr>
          </a:p>
          <a:p>
            <a:pPr marL="177800" marR="177800" lvl="0" indent="0" algn="l" rtl="0">
              <a:spcBef>
                <a:spcPts val="0"/>
              </a:spcBef>
              <a:spcAft>
                <a:spcPts val="0"/>
              </a:spcAft>
              <a:buClr>
                <a:schemeClr val="dk1"/>
              </a:buClr>
              <a:buSzPts val="1100"/>
              <a:buFont typeface="Arial"/>
              <a:buNone/>
            </a:pPr>
            <a:r>
              <a:rPr lang="en" sz="1100" b="1">
                <a:latin typeface="Montserrat"/>
                <a:ea typeface="Montserrat"/>
                <a:cs typeface="Montserrat"/>
                <a:sym typeface="Montserrat"/>
              </a:rPr>
              <a:t>Title: </a:t>
            </a:r>
            <a:r>
              <a:rPr lang="en" sz="1100">
                <a:latin typeface="Montserrat"/>
                <a:ea typeface="Montserrat"/>
                <a:cs typeface="Montserrat"/>
                <a:sym typeface="Montserrat"/>
              </a:rPr>
              <a:t>Psychiatric/Mental Health Services Technician</a:t>
            </a:r>
            <a:endParaRPr sz="1100">
              <a:latin typeface="Montserrat"/>
              <a:ea typeface="Montserrat"/>
              <a:cs typeface="Montserrat"/>
              <a:sym typeface="Montserrat"/>
            </a:endParaRPr>
          </a:p>
          <a:p>
            <a:pPr marL="177800" marR="177800" lvl="0" indent="0" algn="just" rtl="0">
              <a:spcBef>
                <a:spcPts val="0"/>
              </a:spcBef>
              <a:spcAft>
                <a:spcPts val="0"/>
              </a:spcAft>
              <a:buClr>
                <a:schemeClr val="dk1"/>
              </a:buClr>
              <a:buSzPts val="1100"/>
              <a:buFont typeface="Arial"/>
              <a:buNone/>
            </a:pPr>
            <a:r>
              <a:rPr lang="en" sz="1100">
                <a:latin typeface="Montserrat"/>
                <a:ea typeface="Montserrat"/>
                <a:cs typeface="Montserrat"/>
                <a:sym typeface="Montserrat"/>
              </a:rPr>
              <a:t>A program that prepares individuals, under the supervision of psychiatrists, psychologists, nurses, and other mental health care professionals, to provide direct patient care services, assist in developing and implementing treatment plans, administer medications, and perform related administrative functions. Includes instruction in mental health theory, applied psychopathology, patient communication and management, crisis intervention, psychotropic medication, mental health treatment procedures, substance abuse, record-keeping, clinical administrative skills, and applicable standards and regulations.</a:t>
            </a:r>
            <a:endParaRPr sz="1100">
              <a:latin typeface="Montserrat"/>
              <a:ea typeface="Montserrat"/>
              <a:cs typeface="Montserrat"/>
              <a:sym typeface="Montserrat"/>
            </a:endParaRPr>
          </a:p>
          <a:p>
            <a:pPr marL="177800" marR="177800" lvl="0" indent="0" algn="l" rtl="0">
              <a:spcBef>
                <a:spcPts val="0"/>
              </a:spcBef>
              <a:spcAft>
                <a:spcPts val="0"/>
              </a:spcAft>
              <a:buClr>
                <a:schemeClr val="dk1"/>
              </a:buClr>
              <a:buSzPts val="1100"/>
              <a:buFont typeface="Arial"/>
              <a:buNone/>
            </a:pPr>
            <a:r>
              <a:rPr lang="en" sz="1100">
                <a:latin typeface="Montserrat"/>
                <a:ea typeface="Montserrat"/>
                <a:cs typeface="Montserrat"/>
                <a:sym typeface="Montserrat"/>
              </a:rPr>
              <a:t> </a:t>
            </a:r>
            <a:endParaRPr sz="1100">
              <a:latin typeface="Montserrat"/>
              <a:ea typeface="Montserrat"/>
              <a:cs typeface="Montserrat"/>
              <a:sym typeface="Montserrat"/>
            </a:endParaRPr>
          </a:p>
          <a:p>
            <a:pPr marL="177800" marR="177800" lvl="0" indent="0" algn="l" rtl="0">
              <a:spcBef>
                <a:spcPts val="0"/>
              </a:spcBef>
              <a:spcAft>
                <a:spcPts val="0"/>
              </a:spcAft>
              <a:buClr>
                <a:schemeClr val="dk1"/>
              </a:buClr>
              <a:buSzPts val="1100"/>
              <a:buFont typeface="Arial"/>
              <a:buNone/>
            </a:pPr>
            <a:r>
              <a:rPr lang="en" sz="1300" b="1">
                <a:latin typeface="Montserrat"/>
                <a:ea typeface="Montserrat"/>
                <a:cs typeface="Montserrat"/>
                <a:sym typeface="Montserrat"/>
              </a:rPr>
              <a:t>Sample of reported job titles:</a:t>
            </a:r>
            <a:r>
              <a:rPr lang="en" sz="1300">
                <a:latin typeface="Montserrat"/>
                <a:ea typeface="Montserrat"/>
                <a:cs typeface="Montserrat"/>
                <a:sym typeface="Montserrat"/>
              </a:rPr>
              <a:t>  </a:t>
            </a:r>
            <a:endParaRPr sz="1300">
              <a:latin typeface="Montserrat"/>
              <a:ea typeface="Montserrat"/>
              <a:cs typeface="Montserrat"/>
              <a:sym typeface="Montserrat"/>
            </a:endParaRPr>
          </a:p>
          <a:p>
            <a:pPr marL="0" lvl="0" indent="0" algn="l" rtl="0">
              <a:spcBef>
                <a:spcPts val="1200"/>
              </a:spcBef>
              <a:spcAft>
                <a:spcPts val="0"/>
              </a:spcAft>
              <a:buNone/>
            </a:pPr>
            <a:endParaRPr sz="1100">
              <a:highlight>
                <a:srgbClr val="FFFFFF"/>
              </a:highlight>
              <a:latin typeface="Montserrat"/>
              <a:ea typeface="Montserrat"/>
              <a:cs typeface="Montserrat"/>
              <a:sym typeface="Montserrat"/>
            </a:endParaRPr>
          </a:p>
          <a:p>
            <a:pPr marL="0" lvl="0" indent="0" algn="l" rtl="0">
              <a:lnSpc>
                <a:spcPct val="150000"/>
              </a:lnSpc>
              <a:spcBef>
                <a:spcPts val="1200"/>
              </a:spcBef>
              <a:spcAft>
                <a:spcPts val="0"/>
              </a:spcAft>
              <a:buNone/>
            </a:pPr>
            <a:endParaRPr sz="1100">
              <a:latin typeface="Montserrat"/>
              <a:ea typeface="Montserrat"/>
              <a:cs typeface="Montserrat"/>
              <a:sym typeface="Montserrat"/>
            </a:endParaRPr>
          </a:p>
        </p:txBody>
      </p:sp>
      <p:sp>
        <p:nvSpPr>
          <p:cNvPr id="223" name="Google Shape;223;p30"/>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Mental Health Support Specialist  Careers</a:t>
            </a:r>
            <a:endParaRPr b="1">
              <a:latin typeface="Montserrat"/>
              <a:ea typeface="Montserrat"/>
              <a:cs typeface="Montserrat"/>
              <a:sym typeface="Montserrat"/>
            </a:endParaRPr>
          </a:p>
        </p:txBody>
      </p:sp>
      <p:cxnSp>
        <p:nvCxnSpPr>
          <p:cNvPr id="224" name="Google Shape;224;p30"/>
          <p:cNvCxnSpPr/>
          <p:nvPr/>
        </p:nvCxnSpPr>
        <p:spPr>
          <a:xfrm>
            <a:off x="320850" y="1393938"/>
            <a:ext cx="7130700" cy="0"/>
          </a:xfrm>
          <a:prstGeom prst="straightConnector1">
            <a:avLst/>
          </a:prstGeom>
          <a:noFill/>
          <a:ln w="28575" cap="flat" cmpd="sng">
            <a:solidFill>
              <a:srgbClr val="0069FF"/>
            </a:solidFill>
            <a:prstDash val="solid"/>
            <a:round/>
            <a:headEnd type="none" w="med" len="med"/>
            <a:tailEnd type="none" w="med" len="med"/>
          </a:ln>
        </p:spPr>
      </p:cxnSp>
      <p:sp>
        <p:nvSpPr>
          <p:cNvPr id="225" name="Google Shape;225;p3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3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18</a:t>
            </a:fld>
            <a:endParaRPr b="1">
              <a:latin typeface="Montserrat"/>
              <a:ea typeface="Montserrat"/>
              <a:cs typeface="Montserrat"/>
              <a:sym typeface="Montserrat"/>
            </a:endParaRPr>
          </a:p>
        </p:txBody>
      </p:sp>
      <p:pic>
        <p:nvPicPr>
          <p:cNvPr id="227" name="Google Shape;227;p30"/>
          <p:cNvPicPr preferRelativeResize="0"/>
          <p:nvPr/>
        </p:nvPicPr>
        <p:blipFill rotWithShape="1">
          <a:blip r:embed="rId3">
            <a:alphaModFix/>
          </a:blip>
          <a:srcRect t="641" b="641"/>
          <a:stretch/>
        </p:blipFill>
        <p:spPr>
          <a:xfrm>
            <a:off x="101374" y="9574899"/>
            <a:ext cx="1443302" cy="390300"/>
          </a:xfrm>
          <a:prstGeom prst="rect">
            <a:avLst/>
          </a:prstGeom>
          <a:noFill/>
          <a:ln>
            <a:noFill/>
          </a:ln>
        </p:spPr>
      </p:pic>
      <p:graphicFrame>
        <p:nvGraphicFramePr>
          <p:cNvPr id="228" name="Google Shape;228;p30"/>
          <p:cNvGraphicFramePr/>
          <p:nvPr/>
        </p:nvGraphicFramePr>
        <p:xfrm>
          <a:off x="633100" y="6523625"/>
          <a:ext cx="6506200" cy="2905286"/>
        </p:xfrm>
        <a:graphic>
          <a:graphicData uri="http://schemas.openxmlformats.org/drawingml/2006/table">
            <a:tbl>
              <a:tblPr>
                <a:noFill/>
                <a:tableStyleId>{CCA0AD4A-559A-4748-88DA-8DF91BBCF64D}</a:tableStyleId>
              </a:tblPr>
              <a:tblGrid>
                <a:gridCol w="3385225">
                  <a:extLst>
                    <a:ext uri="{9D8B030D-6E8A-4147-A177-3AD203B41FA5}">
                      <a16:colId xmlns:a16="http://schemas.microsoft.com/office/drawing/2014/main" val="20000"/>
                    </a:ext>
                  </a:extLst>
                </a:gridCol>
                <a:gridCol w="3120975">
                  <a:extLst>
                    <a:ext uri="{9D8B030D-6E8A-4147-A177-3AD203B41FA5}">
                      <a16:colId xmlns:a16="http://schemas.microsoft.com/office/drawing/2014/main" val="20001"/>
                    </a:ext>
                  </a:extLst>
                </a:gridCol>
              </a:tblGrid>
              <a:tr h="2620750">
                <a:tc>
                  <a:txBody>
                    <a:bodyPr/>
                    <a:lstStyle/>
                    <a:p>
                      <a:pPr marL="457200" lvl="0" indent="-298450" algn="l" rtl="0">
                        <a:lnSpc>
                          <a:spcPct val="200000"/>
                        </a:lnSpc>
                        <a:spcBef>
                          <a:spcPts val="1200"/>
                        </a:spcBef>
                        <a:spcAft>
                          <a:spcPts val="0"/>
                        </a:spcAft>
                        <a:buClr>
                          <a:schemeClr val="dk2"/>
                        </a:buClr>
                        <a:buSzPts val="1100"/>
                        <a:buFont typeface="Montserrat"/>
                        <a:buChar char="●"/>
                      </a:pPr>
                      <a:r>
                        <a:rPr lang="en" sz="1100">
                          <a:solidFill>
                            <a:schemeClr val="dk2"/>
                          </a:solidFill>
                          <a:highlight>
                            <a:srgbClr val="FFFFFF"/>
                          </a:highlight>
                          <a:latin typeface="Montserrat"/>
                          <a:ea typeface="Montserrat"/>
                          <a:cs typeface="Montserrat"/>
                          <a:sym typeface="Montserrat"/>
                        </a:rPr>
                        <a:t>Behavioral Health Aide/Technician</a:t>
                      </a:r>
                      <a:endParaRPr sz="1100">
                        <a:solidFill>
                          <a:schemeClr val="dk2"/>
                        </a:solidFill>
                        <a:highlight>
                          <a:srgbClr val="FFFFFF"/>
                        </a:highlight>
                        <a:latin typeface="Montserrat"/>
                        <a:ea typeface="Montserrat"/>
                        <a:cs typeface="Montserrat"/>
                        <a:sym typeface="Montserrat"/>
                      </a:endParaRPr>
                    </a:p>
                    <a:p>
                      <a:pPr marL="457200" lvl="0" indent="-298450" algn="l" rtl="0">
                        <a:lnSpc>
                          <a:spcPct val="200000"/>
                        </a:lnSpc>
                        <a:spcBef>
                          <a:spcPts val="0"/>
                        </a:spcBef>
                        <a:spcAft>
                          <a:spcPts val="0"/>
                        </a:spcAft>
                        <a:buClr>
                          <a:schemeClr val="dk2"/>
                        </a:buClr>
                        <a:buSzPts val="1100"/>
                        <a:buFont typeface="Montserrat"/>
                        <a:buChar char="●"/>
                      </a:pPr>
                      <a:r>
                        <a:rPr lang="en" sz="1100">
                          <a:solidFill>
                            <a:schemeClr val="dk2"/>
                          </a:solidFill>
                          <a:highlight>
                            <a:srgbClr val="FFFFFF"/>
                          </a:highlight>
                          <a:latin typeface="Montserrat"/>
                          <a:ea typeface="Montserrat"/>
                          <a:cs typeface="Montserrat"/>
                          <a:sym typeface="Montserrat"/>
                        </a:rPr>
                        <a:t>Health Care Aide/Technician</a:t>
                      </a:r>
                      <a:endParaRPr sz="1100">
                        <a:solidFill>
                          <a:schemeClr val="dk2"/>
                        </a:solidFill>
                        <a:highlight>
                          <a:srgbClr val="FFFFFF"/>
                        </a:highlight>
                        <a:latin typeface="Montserrat"/>
                        <a:ea typeface="Montserrat"/>
                        <a:cs typeface="Montserrat"/>
                        <a:sym typeface="Montserrat"/>
                      </a:endParaRPr>
                    </a:p>
                    <a:p>
                      <a:pPr marL="457200" lvl="0" indent="-298450" algn="l" rtl="0">
                        <a:lnSpc>
                          <a:spcPct val="200000"/>
                        </a:lnSpc>
                        <a:spcBef>
                          <a:spcPts val="0"/>
                        </a:spcBef>
                        <a:spcAft>
                          <a:spcPts val="0"/>
                        </a:spcAft>
                        <a:buClr>
                          <a:schemeClr val="dk2"/>
                        </a:buClr>
                        <a:buSzPts val="1100"/>
                        <a:buFont typeface="Montserrat"/>
                        <a:buChar char="●"/>
                      </a:pPr>
                      <a:r>
                        <a:rPr lang="en" sz="1100">
                          <a:solidFill>
                            <a:schemeClr val="dk2"/>
                          </a:solidFill>
                          <a:highlight>
                            <a:srgbClr val="FFFFFF"/>
                          </a:highlight>
                          <a:latin typeface="Montserrat"/>
                          <a:ea typeface="Montserrat"/>
                          <a:cs typeface="Montserrat"/>
                          <a:sym typeface="Montserrat"/>
                        </a:rPr>
                        <a:t>Licensed Psychiatric Technician</a:t>
                      </a:r>
                      <a:endParaRPr sz="1100">
                        <a:solidFill>
                          <a:schemeClr val="dk2"/>
                        </a:solidFill>
                        <a:highlight>
                          <a:srgbClr val="FFFFFF"/>
                        </a:highlight>
                        <a:latin typeface="Montserrat"/>
                        <a:ea typeface="Montserrat"/>
                        <a:cs typeface="Montserrat"/>
                        <a:sym typeface="Montserrat"/>
                      </a:endParaRPr>
                    </a:p>
                    <a:p>
                      <a:pPr marL="457200" lvl="0" indent="-298450" algn="l" rtl="0">
                        <a:lnSpc>
                          <a:spcPct val="200000"/>
                        </a:lnSpc>
                        <a:spcBef>
                          <a:spcPts val="0"/>
                        </a:spcBef>
                        <a:spcAft>
                          <a:spcPts val="0"/>
                        </a:spcAft>
                        <a:buClr>
                          <a:schemeClr val="dk2"/>
                        </a:buClr>
                        <a:buSzPts val="1100"/>
                        <a:buFont typeface="Montserrat"/>
                        <a:buChar char="●"/>
                      </a:pPr>
                      <a:r>
                        <a:rPr lang="en" sz="1100">
                          <a:solidFill>
                            <a:schemeClr val="dk2"/>
                          </a:solidFill>
                          <a:highlight>
                            <a:srgbClr val="FFFFFF"/>
                          </a:highlight>
                          <a:latin typeface="Montserrat"/>
                          <a:ea typeface="Montserrat"/>
                          <a:cs typeface="Montserrat"/>
                          <a:sym typeface="Montserrat"/>
                        </a:rPr>
                        <a:t>Mental Health Assistant</a:t>
                      </a:r>
                      <a:endParaRPr sz="1100">
                        <a:solidFill>
                          <a:schemeClr val="dk2"/>
                        </a:solidFill>
                        <a:highlight>
                          <a:srgbClr val="FFFFFF"/>
                        </a:highlight>
                        <a:latin typeface="Montserrat"/>
                        <a:ea typeface="Montserrat"/>
                        <a:cs typeface="Montserrat"/>
                        <a:sym typeface="Montserrat"/>
                      </a:endParaRPr>
                    </a:p>
                    <a:p>
                      <a:pPr marL="457200" lvl="0" indent="-298450" algn="l" rtl="0">
                        <a:lnSpc>
                          <a:spcPct val="200000"/>
                        </a:lnSpc>
                        <a:spcBef>
                          <a:spcPts val="0"/>
                        </a:spcBef>
                        <a:spcAft>
                          <a:spcPts val="0"/>
                        </a:spcAft>
                        <a:buClr>
                          <a:schemeClr val="dk2"/>
                        </a:buClr>
                        <a:buSzPts val="1100"/>
                        <a:buFont typeface="Montserrat"/>
                        <a:buChar char="●"/>
                      </a:pPr>
                      <a:r>
                        <a:rPr lang="en" sz="1100">
                          <a:solidFill>
                            <a:schemeClr val="dk2"/>
                          </a:solidFill>
                          <a:highlight>
                            <a:srgbClr val="FFFFFF"/>
                          </a:highlight>
                          <a:latin typeface="Montserrat"/>
                          <a:ea typeface="Montserrat"/>
                          <a:cs typeface="Montserrat"/>
                          <a:sym typeface="Montserrat"/>
                        </a:rPr>
                        <a:t>Mental Health Associate</a:t>
                      </a:r>
                      <a:endParaRPr sz="1100">
                        <a:solidFill>
                          <a:schemeClr val="dk2"/>
                        </a:solidFill>
                        <a:highlight>
                          <a:srgbClr val="FFFFFF"/>
                        </a:highlight>
                        <a:latin typeface="Montserrat"/>
                        <a:ea typeface="Montserrat"/>
                        <a:cs typeface="Montserrat"/>
                        <a:sym typeface="Montserrat"/>
                      </a:endParaRPr>
                    </a:p>
                    <a:p>
                      <a:pPr marL="457200" lvl="0" indent="-298450" algn="l" rtl="0">
                        <a:lnSpc>
                          <a:spcPct val="200000"/>
                        </a:lnSpc>
                        <a:spcBef>
                          <a:spcPts val="0"/>
                        </a:spcBef>
                        <a:spcAft>
                          <a:spcPts val="0"/>
                        </a:spcAft>
                        <a:buClr>
                          <a:schemeClr val="dk2"/>
                        </a:buClr>
                        <a:buSzPts val="1100"/>
                        <a:buFont typeface="Montserrat"/>
                        <a:buChar char="●"/>
                      </a:pPr>
                      <a:r>
                        <a:rPr lang="en" sz="1100">
                          <a:solidFill>
                            <a:schemeClr val="dk2"/>
                          </a:solidFill>
                          <a:highlight>
                            <a:srgbClr val="FFFFFF"/>
                          </a:highlight>
                          <a:latin typeface="Montserrat"/>
                          <a:ea typeface="Montserrat"/>
                          <a:cs typeface="Montserrat"/>
                          <a:sym typeface="Montserrat"/>
                        </a:rPr>
                        <a:t>Mental Health Worker</a:t>
                      </a:r>
                      <a:endParaRPr sz="1100">
                        <a:solidFill>
                          <a:schemeClr val="dk2"/>
                        </a:solidFill>
                        <a:highlight>
                          <a:srgbClr val="FFFFFF"/>
                        </a:highlight>
                        <a:latin typeface="Montserrat"/>
                        <a:ea typeface="Montserrat"/>
                        <a:cs typeface="Montserrat"/>
                        <a:sym typeface="Montserrat"/>
                      </a:endParaRPr>
                    </a:p>
                    <a:p>
                      <a:pPr marL="457200" lvl="0" indent="-298450" algn="l" rtl="0">
                        <a:lnSpc>
                          <a:spcPct val="200000"/>
                        </a:lnSpc>
                        <a:spcBef>
                          <a:spcPts val="0"/>
                        </a:spcBef>
                        <a:spcAft>
                          <a:spcPts val="0"/>
                        </a:spcAft>
                        <a:buClr>
                          <a:schemeClr val="dk2"/>
                        </a:buClr>
                        <a:buSzPts val="1100"/>
                        <a:buFont typeface="Montserrat"/>
                        <a:buChar char="●"/>
                      </a:pPr>
                      <a:r>
                        <a:rPr lang="en" sz="1100">
                          <a:solidFill>
                            <a:schemeClr val="dk2"/>
                          </a:solidFill>
                          <a:highlight>
                            <a:srgbClr val="FFFFFF"/>
                          </a:highlight>
                          <a:latin typeface="Montserrat"/>
                          <a:ea typeface="Montserrat"/>
                          <a:cs typeface="Montserrat"/>
                          <a:sym typeface="Montserrat"/>
                        </a:rPr>
                        <a:t>Mental Health Specialist</a:t>
                      </a:r>
                      <a:endParaRPr sz="1100">
                        <a:solidFill>
                          <a:schemeClr val="dk2"/>
                        </a:solidFill>
                        <a:highlight>
                          <a:srgbClr val="FFFFFF"/>
                        </a:highlight>
                        <a:latin typeface="Montserrat"/>
                        <a:ea typeface="Montserrat"/>
                        <a:cs typeface="Montserrat"/>
                        <a:sym typeface="Montserrat"/>
                      </a:endParaRPr>
                    </a:p>
                    <a:p>
                      <a:pPr marL="457200" lvl="0" indent="0" algn="l" rtl="0">
                        <a:lnSpc>
                          <a:spcPct val="150000"/>
                        </a:lnSpc>
                        <a:spcBef>
                          <a:spcPts val="1200"/>
                        </a:spcBef>
                        <a:spcAft>
                          <a:spcPts val="0"/>
                        </a:spcAft>
                        <a:buNone/>
                      </a:pPr>
                      <a:endParaRPr sz="1100">
                        <a:solidFill>
                          <a:schemeClr val="dk2"/>
                        </a:solidFill>
                        <a:latin typeface="Montserrat"/>
                        <a:ea typeface="Montserrat"/>
                        <a:cs typeface="Montserrat"/>
                        <a:sym typeface="Montserrat"/>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457200" lvl="0" indent="-298450" algn="l" rtl="0">
                        <a:lnSpc>
                          <a:spcPct val="200000"/>
                        </a:lnSpc>
                        <a:spcBef>
                          <a:spcPts val="1200"/>
                        </a:spcBef>
                        <a:spcAft>
                          <a:spcPts val="0"/>
                        </a:spcAft>
                        <a:buClr>
                          <a:schemeClr val="dk2"/>
                        </a:buClr>
                        <a:buSzPts val="1100"/>
                        <a:buFont typeface="Montserrat"/>
                        <a:buChar char="●"/>
                      </a:pPr>
                      <a:r>
                        <a:rPr lang="en" sz="1100">
                          <a:solidFill>
                            <a:schemeClr val="dk2"/>
                          </a:solidFill>
                          <a:highlight>
                            <a:srgbClr val="FFFFFF"/>
                          </a:highlight>
                          <a:latin typeface="Montserrat"/>
                          <a:ea typeface="Montserrat"/>
                          <a:cs typeface="Montserrat"/>
                          <a:sym typeface="Montserrat"/>
                        </a:rPr>
                        <a:t>Mental Health Orderly</a:t>
                      </a:r>
                      <a:endParaRPr sz="1100">
                        <a:solidFill>
                          <a:schemeClr val="dk2"/>
                        </a:solidFill>
                        <a:highlight>
                          <a:srgbClr val="FFFFFF"/>
                        </a:highlight>
                        <a:latin typeface="Montserrat"/>
                        <a:ea typeface="Montserrat"/>
                        <a:cs typeface="Montserrat"/>
                        <a:sym typeface="Montserrat"/>
                      </a:endParaRPr>
                    </a:p>
                    <a:p>
                      <a:pPr marL="457200" lvl="0" indent="-298450" algn="l" rtl="0">
                        <a:lnSpc>
                          <a:spcPct val="200000"/>
                        </a:lnSpc>
                        <a:spcBef>
                          <a:spcPts val="0"/>
                        </a:spcBef>
                        <a:spcAft>
                          <a:spcPts val="0"/>
                        </a:spcAft>
                        <a:buClr>
                          <a:schemeClr val="dk2"/>
                        </a:buClr>
                        <a:buSzPts val="1100"/>
                        <a:buFont typeface="Montserrat"/>
                        <a:buChar char="●"/>
                      </a:pPr>
                      <a:r>
                        <a:rPr lang="en" sz="1100">
                          <a:solidFill>
                            <a:schemeClr val="dk2"/>
                          </a:solidFill>
                          <a:highlight>
                            <a:srgbClr val="FFFFFF"/>
                          </a:highlight>
                          <a:latin typeface="Montserrat"/>
                          <a:ea typeface="Montserrat"/>
                          <a:cs typeface="Montserrat"/>
                          <a:sym typeface="Montserrat"/>
                        </a:rPr>
                        <a:t>Neuropsychiatric Aide</a:t>
                      </a:r>
                      <a:endParaRPr sz="1100">
                        <a:solidFill>
                          <a:schemeClr val="dk2"/>
                        </a:solidFill>
                        <a:highlight>
                          <a:srgbClr val="FFFFFF"/>
                        </a:highlight>
                        <a:latin typeface="Montserrat"/>
                        <a:ea typeface="Montserrat"/>
                        <a:cs typeface="Montserrat"/>
                        <a:sym typeface="Montserrat"/>
                      </a:endParaRPr>
                    </a:p>
                    <a:p>
                      <a:pPr marL="457200" lvl="0" indent="-298450" algn="l" rtl="0">
                        <a:lnSpc>
                          <a:spcPct val="200000"/>
                        </a:lnSpc>
                        <a:spcBef>
                          <a:spcPts val="0"/>
                        </a:spcBef>
                        <a:spcAft>
                          <a:spcPts val="0"/>
                        </a:spcAft>
                        <a:buClr>
                          <a:schemeClr val="dk2"/>
                        </a:buClr>
                        <a:buSzPts val="1100"/>
                        <a:buFont typeface="Montserrat"/>
                        <a:buChar char="●"/>
                      </a:pPr>
                      <a:r>
                        <a:rPr lang="en" sz="1100">
                          <a:solidFill>
                            <a:schemeClr val="dk2"/>
                          </a:solidFill>
                          <a:highlight>
                            <a:srgbClr val="FFFFFF"/>
                          </a:highlight>
                          <a:latin typeface="Montserrat"/>
                          <a:ea typeface="Montserrat"/>
                          <a:cs typeface="Montserrat"/>
                          <a:sym typeface="Montserrat"/>
                        </a:rPr>
                        <a:t>Therapeutic Program Worker</a:t>
                      </a:r>
                      <a:endParaRPr sz="1100">
                        <a:solidFill>
                          <a:schemeClr val="dk2"/>
                        </a:solidFill>
                        <a:highlight>
                          <a:srgbClr val="FFFFFF"/>
                        </a:highlight>
                        <a:latin typeface="Montserrat"/>
                        <a:ea typeface="Montserrat"/>
                        <a:cs typeface="Montserrat"/>
                        <a:sym typeface="Montserrat"/>
                      </a:endParaRPr>
                    </a:p>
                    <a:p>
                      <a:pPr marL="457200" lvl="0" indent="-298450" algn="l" rtl="0">
                        <a:lnSpc>
                          <a:spcPct val="200000"/>
                        </a:lnSpc>
                        <a:spcBef>
                          <a:spcPts val="0"/>
                        </a:spcBef>
                        <a:spcAft>
                          <a:spcPts val="0"/>
                        </a:spcAft>
                        <a:buClr>
                          <a:schemeClr val="dk2"/>
                        </a:buClr>
                        <a:buSzPts val="1100"/>
                        <a:buChar char="●"/>
                      </a:pPr>
                      <a:r>
                        <a:rPr lang="en" sz="1100">
                          <a:solidFill>
                            <a:schemeClr val="dk2"/>
                          </a:solidFill>
                          <a:highlight>
                            <a:srgbClr val="FFFFFF"/>
                          </a:highlight>
                          <a:latin typeface="Montserrat"/>
                          <a:ea typeface="Montserrat"/>
                          <a:cs typeface="Montserrat"/>
                          <a:sym typeface="Montserrat"/>
                        </a:rPr>
                        <a:t> Mental Health Aide/Technician</a:t>
                      </a:r>
                      <a:endParaRPr sz="1100">
                        <a:solidFill>
                          <a:schemeClr val="dk2"/>
                        </a:solidFill>
                        <a:highlight>
                          <a:srgbClr val="FFFFFF"/>
                        </a:highlight>
                        <a:latin typeface="Montserrat"/>
                        <a:ea typeface="Montserrat"/>
                        <a:cs typeface="Montserrat"/>
                        <a:sym typeface="Montserrat"/>
                      </a:endParaRPr>
                    </a:p>
                    <a:p>
                      <a:pPr marL="457200" lvl="0" indent="-298450" algn="l" rtl="0">
                        <a:lnSpc>
                          <a:spcPct val="200000"/>
                        </a:lnSpc>
                        <a:spcBef>
                          <a:spcPts val="0"/>
                        </a:spcBef>
                        <a:spcAft>
                          <a:spcPts val="0"/>
                        </a:spcAft>
                        <a:buClr>
                          <a:schemeClr val="dk2"/>
                        </a:buClr>
                        <a:buSzPts val="1100"/>
                        <a:buFont typeface="Montserrat"/>
                        <a:buChar char="●"/>
                      </a:pPr>
                      <a:r>
                        <a:rPr lang="en" sz="1100">
                          <a:solidFill>
                            <a:schemeClr val="dk2"/>
                          </a:solidFill>
                          <a:highlight>
                            <a:srgbClr val="FFFFFF"/>
                          </a:highlight>
                          <a:latin typeface="Montserrat"/>
                          <a:ea typeface="Montserrat"/>
                          <a:cs typeface="Montserrat"/>
                          <a:sym typeface="Montserrat"/>
                        </a:rPr>
                        <a:t>Psychiatric Technician</a:t>
                      </a:r>
                      <a:endParaRPr sz="1100">
                        <a:solidFill>
                          <a:schemeClr val="dk2"/>
                        </a:solidFill>
                        <a:highlight>
                          <a:srgbClr val="FFFFFF"/>
                        </a:highlight>
                        <a:latin typeface="Montserrat"/>
                        <a:ea typeface="Montserrat"/>
                        <a:cs typeface="Montserrat"/>
                        <a:sym typeface="Montserrat"/>
                      </a:endParaRPr>
                    </a:p>
                    <a:p>
                      <a:pPr marL="457200" lvl="0" indent="-298450" algn="l" rtl="0">
                        <a:lnSpc>
                          <a:spcPct val="200000"/>
                        </a:lnSpc>
                        <a:spcBef>
                          <a:spcPts val="0"/>
                        </a:spcBef>
                        <a:spcAft>
                          <a:spcPts val="0"/>
                        </a:spcAft>
                        <a:buClr>
                          <a:schemeClr val="dk2"/>
                        </a:buClr>
                        <a:buSzPts val="1100"/>
                        <a:buFont typeface="Montserrat"/>
                        <a:buChar char="●"/>
                      </a:pPr>
                      <a:r>
                        <a:rPr lang="en" sz="1100">
                          <a:solidFill>
                            <a:schemeClr val="dk2"/>
                          </a:solidFill>
                          <a:highlight>
                            <a:srgbClr val="FFFFFF"/>
                          </a:highlight>
                          <a:latin typeface="Montserrat"/>
                          <a:ea typeface="Montserrat"/>
                          <a:cs typeface="Montserrat"/>
                          <a:sym typeface="Montserrat"/>
                        </a:rPr>
                        <a:t>Psychiatric Aide/Technician</a:t>
                      </a:r>
                      <a:endParaRPr sz="1100">
                        <a:solidFill>
                          <a:schemeClr val="dk2"/>
                        </a:solidFill>
                        <a:highlight>
                          <a:srgbClr val="FFFFFF"/>
                        </a:highlight>
                        <a:latin typeface="Montserrat"/>
                        <a:ea typeface="Montserrat"/>
                        <a:cs typeface="Montserrat"/>
                        <a:sym typeface="Montserrat"/>
                      </a:endParaRPr>
                    </a:p>
                    <a:p>
                      <a:pPr marL="457200" lvl="0" indent="-298450" algn="l" rtl="0">
                        <a:lnSpc>
                          <a:spcPct val="200000"/>
                        </a:lnSpc>
                        <a:spcBef>
                          <a:spcPts val="0"/>
                        </a:spcBef>
                        <a:spcAft>
                          <a:spcPts val="0"/>
                        </a:spcAft>
                        <a:buClr>
                          <a:schemeClr val="dk2"/>
                        </a:buClr>
                        <a:buSzPts val="1100"/>
                        <a:buChar char="●"/>
                      </a:pPr>
                      <a:r>
                        <a:rPr lang="en" sz="1100">
                          <a:solidFill>
                            <a:schemeClr val="dk2"/>
                          </a:solidFill>
                          <a:highlight>
                            <a:srgbClr val="FFFFFF"/>
                          </a:highlight>
                          <a:latin typeface="Montserrat"/>
                          <a:ea typeface="Montserrat"/>
                          <a:cs typeface="Montserrat"/>
                          <a:sym typeface="Montserrat"/>
                        </a:rPr>
                        <a:t> Residential Aide</a:t>
                      </a:r>
                      <a:endParaRPr sz="1100">
                        <a:solidFill>
                          <a:schemeClr val="dk2"/>
                        </a:solidFill>
                        <a:highlight>
                          <a:srgbClr val="FFFFFF"/>
                        </a:highlight>
                        <a:latin typeface="Montserrat"/>
                        <a:ea typeface="Montserrat"/>
                        <a:cs typeface="Montserrat"/>
                        <a:sym typeface="Montserrat"/>
                      </a:endParaRPr>
                    </a:p>
                    <a:p>
                      <a:pPr marL="0" lvl="0" indent="0" algn="l" rtl="0">
                        <a:spcBef>
                          <a:spcPts val="120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l="24340" r="24340"/>
          <a:stretch/>
        </p:blipFill>
        <p:spPr>
          <a:xfrm>
            <a:off x="-20101" y="-36000"/>
            <a:ext cx="7772401" cy="10094404"/>
          </a:xfrm>
          <a:prstGeom prst="rect">
            <a:avLst/>
          </a:prstGeom>
          <a:noFill/>
          <a:ln>
            <a:noFill/>
          </a:ln>
        </p:spPr>
      </p:pic>
      <p:sp>
        <p:nvSpPr>
          <p:cNvPr id="65" name="Google Shape;65;p14"/>
          <p:cNvSpPr/>
          <p:nvPr/>
        </p:nvSpPr>
        <p:spPr>
          <a:xfrm>
            <a:off x="-40200" y="-36000"/>
            <a:ext cx="78126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44800" y="2713796"/>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chemeClr val="lt1"/>
                </a:solidFill>
                <a:latin typeface="Montserrat"/>
                <a:ea typeface="Montserrat"/>
                <a:cs typeface="Montserrat"/>
                <a:sym typeface="Montserrat"/>
              </a:rPr>
              <a:t>Mental Health Support Specialist </a:t>
            </a:r>
            <a:r>
              <a:rPr lang="en" sz="4800" b="1">
                <a:solidFill>
                  <a:srgbClr val="FFFFFF"/>
                </a:solidFill>
                <a:latin typeface="Montserrat"/>
                <a:ea typeface="Montserrat"/>
                <a:cs typeface="Montserrat"/>
                <a:sym typeface="Montserrat"/>
              </a:rPr>
              <a:t>Essentials Details</a:t>
            </a:r>
            <a:endParaRPr sz="4800" b="1">
              <a:solidFill>
                <a:srgbClr val="FFFFFF"/>
              </a:solidFill>
              <a:latin typeface="Montserrat"/>
              <a:ea typeface="Montserrat"/>
              <a:cs typeface="Montserrat"/>
              <a:sym typeface="Montserrat"/>
            </a:endParaRPr>
          </a:p>
        </p:txBody>
      </p:sp>
      <p:pic>
        <p:nvPicPr>
          <p:cNvPr id="67" name="Google Shape;67;p14"/>
          <p:cNvPicPr preferRelativeResize="0"/>
          <p:nvPr/>
        </p:nvPicPr>
        <p:blipFill rotWithShape="1">
          <a:blip r:embed="rId4">
            <a:alphaModFix/>
          </a:blip>
          <a:srcRect t="641" b="641"/>
          <a:stretch/>
        </p:blipFill>
        <p:spPr>
          <a:xfrm>
            <a:off x="147100" y="9428025"/>
            <a:ext cx="1619348" cy="4378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latin typeface="Montserrat"/>
                <a:ea typeface="Montserrat"/>
                <a:cs typeface="Montserrat"/>
                <a:sym typeface="Montserrat"/>
              </a:rPr>
              <a:t>What is a Mental Health </a:t>
            </a:r>
            <a:endParaRPr sz="2600" b="1">
              <a:latin typeface="Montserrat"/>
              <a:ea typeface="Montserrat"/>
              <a:cs typeface="Montserrat"/>
              <a:sym typeface="Montserrat"/>
            </a:endParaRPr>
          </a:p>
          <a:p>
            <a:pPr marL="0" lvl="0" indent="0" algn="l" rtl="0">
              <a:spcBef>
                <a:spcPts val="0"/>
              </a:spcBef>
              <a:spcAft>
                <a:spcPts val="0"/>
              </a:spcAft>
              <a:buNone/>
            </a:pPr>
            <a:r>
              <a:rPr lang="en" sz="2600" b="1">
                <a:latin typeface="Montserrat"/>
                <a:ea typeface="Montserrat"/>
                <a:cs typeface="Montserrat"/>
                <a:sym typeface="Montserrat"/>
              </a:rPr>
              <a:t>Support Specialist?</a:t>
            </a:r>
            <a:endParaRPr sz="2600" b="1">
              <a:latin typeface="Montserrat"/>
              <a:ea typeface="Montserrat"/>
              <a:cs typeface="Montserrat"/>
              <a:sym typeface="Montserrat"/>
            </a:endParaRPr>
          </a:p>
        </p:txBody>
      </p:sp>
      <p:sp>
        <p:nvSpPr>
          <p:cNvPr id="73" name="Google Shape;73;p15"/>
          <p:cNvSpPr txBox="1">
            <a:spLocks noGrp="1"/>
          </p:cNvSpPr>
          <p:nvPr>
            <p:ph type="body" idx="1"/>
          </p:nvPr>
        </p:nvSpPr>
        <p:spPr>
          <a:xfrm>
            <a:off x="320850" y="1390300"/>
            <a:ext cx="7130700" cy="8107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100">
                <a:latin typeface="Montserrat"/>
                <a:ea typeface="Montserrat"/>
                <a:cs typeface="Montserrat"/>
                <a:sym typeface="Montserrat"/>
              </a:rPr>
              <a:t>A Mental Health Support Specialist, also known as mental health technician, mental health care worker, psychiatric technician, mental health assistant, or behavioral health associates, is an individual who assists psychiatrists, psychiatric nurse practitioners, and licensed mental health therapists in the care of clients with psychiatric illness and/or developmental disabilities.</a:t>
            </a:r>
            <a:endParaRPr sz="110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100">
                <a:latin typeface="Montserrat"/>
                <a:ea typeface="Montserrat"/>
                <a:cs typeface="Montserrat"/>
                <a:sym typeface="Montserrat"/>
              </a:rPr>
              <a:t>Mental health support staff have the unique opportunity to interact with clients on a day-to-day basis. The role of a mental health support specialist is to assist psychiatrists, nurse practitioners, therapists, and mental health clients in their care, which includes a variety of mental health and substance use disorders.</a:t>
            </a:r>
            <a:endParaRPr sz="110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100">
                <a:latin typeface="Montserrat"/>
                <a:ea typeface="Montserrat"/>
                <a:cs typeface="Montserrat"/>
                <a:sym typeface="Montserrat"/>
              </a:rPr>
              <a:t>During the day, mental health support specialists participate in client intake, crisis care, and inpatient care, including assistance with clinical skills, like taking vital signs, as well as some activities of daily living, or ADLs. Mental health support specialists work with the client through treatment, up to and including the discharge planning process. They support and assist the client through all phases of treatment, helping to provide a physically safe and therapeutic environment, which may include encouraging the client to participate in group therapy.</a:t>
            </a:r>
            <a:endParaRPr sz="110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100">
                <a:latin typeface="Montserrat"/>
                <a:ea typeface="Montserrat"/>
                <a:cs typeface="Montserrat"/>
                <a:sym typeface="Montserrat"/>
              </a:rPr>
              <a:t>Mental health support specialists also support the client by communicating observations and concerns to the client’s mental health care team. Accurate documentation of both clinical duties and observations are a key responsibility of the mental health support specialist.</a:t>
            </a:r>
            <a:endParaRPr sz="110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100">
                <a:latin typeface="Montserrat"/>
                <a:ea typeface="Montserrat"/>
                <a:cs typeface="Montserrat"/>
                <a:sym typeface="Montserrat"/>
              </a:rPr>
              <a:t>While many choose to work in psychiatric units in general hospitals, some choose to work specifically in more focused areas. Some of the more common specialized mental health settings include outpatient mental health wings of hospitals, correctional institutions, addiction residential facilities, and psychiatric group homes.</a:t>
            </a:r>
            <a:endParaRPr sz="1100">
              <a:latin typeface="Montserrat"/>
              <a:ea typeface="Montserrat"/>
              <a:cs typeface="Montserrat"/>
              <a:sym typeface="Montserrat"/>
            </a:endParaRPr>
          </a:p>
          <a:p>
            <a:pPr marL="0" lvl="0" indent="0" algn="l" rtl="0">
              <a:lnSpc>
                <a:spcPct val="150000"/>
              </a:lnSpc>
              <a:spcBef>
                <a:spcPts val="1200"/>
              </a:spcBef>
              <a:spcAft>
                <a:spcPts val="0"/>
              </a:spcAft>
              <a:buClr>
                <a:srgbClr val="000000"/>
              </a:buClr>
              <a:buSzPts val="1100"/>
              <a:buFont typeface="Arial"/>
              <a:buNone/>
            </a:pPr>
            <a:endParaRPr sz="1100">
              <a:latin typeface="Montserrat"/>
              <a:ea typeface="Montserrat"/>
              <a:cs typeface="Montserrat"/>
              <a:sym typeface="Montserrat"/>
            </a:endParaRPr>
          </a:p>
        </p:txBody>
      </p:sp>
      <p:cxnSp>
        <p:nvCxnSpPr>
          <p:cNvPr id="74" name="Google Shape;74;p15"/>
          <p:cNvCxnSpPr/>
          <p:nvPr/>
        </p:nvCxnSpPr>
        <p:spPr>
          <a:xfrm>
            <a:off x="320850" y="1312900"/>
            <a:ext cx="7130700" cy="0"/>
          </a:xfrm>
          <a:prstGeom prst="straightConnector1">
            <a:avLst/>
          </a:prstGeom>
          <a:noFill/>
          <a:ln w="28575" cap="flat" cmpd="sng">
            <a:solidFill>
              <a:srgbClr val="0069FF"/>
            </a:solidFill>
            <a:prstDash val="solid"/>
            <a:round/>
            <a:headEnd type="none" w="med" len="med"/>
            <a:tailEnd type="none" w="med" len="med"/>
          </a:ln>
        </p:spPr>
      </p:cxnSp>
      <p:pic>
        <p:nvPicPr>
          <p:cNvPr id="75" name="Google Shape;75;p15"/>
          <p:cNvPicPr preferRelativeResize="0"/>
          <p:nvPr/>
        </p:nvPicPr>
        <p:blipFill rotWithShape="1">
          <a:blip r:embed="rId3">
            <a:alphaModFix/>
          </a:blip>
          <a:srcRect t="641" b="641"/>
          <a:stretch/>
        </p:blipFill>
        <p:spPr>
          <a:xfrm>
            <a:off x="101374" y="9574899"/>
            <a:ext cx="1443302" cy="390300"/>
          </a:xfrm>
          <a:prstGeom prst="rect">
            <a:avLst/>
          </a:prstGeom>
          <a:noFill/>
          <a:ln>
            <a:noFill/>
          </a:ln>
        </p:spPr>
      </p:pic>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78" name="Google Shape;78;p15"/>
          <p:cNvPicPr preferRelativeResize="0"/>
          <p:nvPr/>
        </p:nvPicPr>
        <p:blipFill rotWithShape="1">
          <a:blip r:embed="rId4">
            <a:alphaModFix/>
          </a:blip>
          <a:srcRect l="5562" r="5571"/>
          <a:stretch/>
        </p:blipFill>
        <p:spPr>
          <a:xfrm>
            <a:off x="1877400" y="6485475"/>
            <a:ext cx="4017600" cy="30132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a:t>
            </a:r>
            <a:endParaRPr b="1">
              <a:latin typeface="Montserrat"/>
              <a:ea typeface="Montserrat"/>
              <a:cs typeface="Montserrat"/>
              <a:sym typeface="Montserrat"/>
            </a:endParaRPr>
          </a:p>
        </p:txBody>
      </p:sp>
      <p:sp>
        <p:nvSpPr>
          <p:cNvPr id="84" name="Google Shape;84;p16"/>
          <p:cNvSpPr txBox="1">
            <a:spLocks noGrp="1"/>
          </p:cNvSpPr>
          <p:nvPr>
            <p:ph type="body" idx="1"/>
          </p:nvPr>
        </p:nvSpPr>
        <p:spPr>
          <a:xfrm>
            <a:off x="264900" y="975588"/>
            <a:ext cx="7242600" cy="8107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050">
                <a:latin typeface="Montserrat"/>
                <a:ea typeface="Montserrat"/>
                <a:cs typeface="Montserrat"/>
                <a:sym typeface="Montserrat"/>
              </a:rPr>
              <a:t>The Mental Health Support Specialist is a comprehensive program that prepares students for a rewarding and in-demand career in mental health care. In this profession, mental health support specialists will assist licensed mental health professionals, such as psychiatrists, psychiatric nurse practitioners, and therapists, in the comprehensive care of psychiatric patients.</a:t>
            </a:r>
            <a:endParaRPr sz="105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050">
                <a:latin typeface="Montserrat"/>
                <a:ea typeface="Montserrat"/>
                <a:cs typeface="Montserrat"/>
                <a:sym typeface="Montserrat"/>
              </a:rPr>
              <a:t>The demand for qualified mental health support staff in the United States continues to grow at a projected rate of 11% by 2031. This program prepares students to work in a variety of mental health care settings. A focus on strong interpersonal and communication skills, as well as conflict management are woven into the course to prepare students for all areas of mental health care.</a:t>
            </a:r>
            <a:endParaRPr sz="105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050">
                <a:latin typeface="Montserrat"/>
                <a:ea typeface="Montserrat"/>
                <a:cs typeface="Montserrat"/>
                <a:sym typeface="Montserrat"/>
              </a:rPr>
              <a:t>The MedCerts Mental Health Support Specialist program provides a solid foundation in mental health and mental health care, focusing on best practice skills to provide quality care to those served. Students will be skilled and prepared to play a vital role in improving client outcomes by supporting both the mental health team and the clients.</a:t>
            </a:r>
            <a:endParaRPr sz="105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050">
                <a:latin typeface="Montserrat"/>
                <a:ea typeface="Montserrat"/>
                <a:cs typeface="Montserrat"/>
                <a:sym typeface="Montserrat"/>
              </a:rPr>
              <a:t>This program prepares students to become Mental Health Technician – Certified (MHTC) by the American Medical Certification Association (AMCA). Students who earn the AMCA designation have demonstrated the knowledge of process and procedures in mental health care, pharmacology, medical office, and patient care skills, including practice settings, and a broad understanding of psychological development, including mental health disorders.</a:t>
            </a:r>
            <a:endParaRPr sz="105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050">
                <a:latin typeface="Montserrat"/>
                <a:ea typeface="Montserrat"/>
                <a:cs typeface="Montserrat"/>
                <a:sym typeface="Montserrat"/>
              </a:rPr>
              <a:t>The primary course in this program is HI-7013: Fundamentals of Mental Health Care, which lays a strong foundation to prepare graduates to care for individuals with mental or emotional conditions or disabilities. In addition to diving deep into the world of mental health, administrative and patient intake topics are covered. This highly interactive course immerses students into the world of a Mental Health Support Specialist through virtual scenario-based learning exercises and brings three dimensional clinical skills demonstrations right to the learner’s desktop.</a:t>
            </a:r>
            <a:endParaRPr sz="105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050">
                <a:latin typeface="Montserrat"/>
                <a:ea typeface="Montserrat"/>
                <a:cs typeface="Montserrat"/>
                <a:sym typeface="Montserrat"/>
              </a:rPr>
              <a:t>Because graduates will be working in a healthcare facility, it is imperative that he/she be able to speak and understand the language of medicine and have a fundamental understanding of basic human anatomy and physiology. As such, HI-1014: Introduction to Human Anatomy and Medical Terminology is included to lay this important foundation.</a:t>
            </a:r>
            <a:endParaRPr sz="105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050">
                <a:latin typeface="Montserrat"/>
                <a:ea typeface="Montserrat"/>
                <a:cs typeface="Montserrat"/>
                <a:sym typeface="Montserrat"/>
              </a:rPr>
              <a:t>Today’s top job candidates not only need to be prepared to pass a certification exam but must also be equipped with soft skills and knowledge that allow for success on the job in any environment. This program contains training in professionalism designed with input from employers and professionals in the field of allied health. PS-1011: Professionalism in Allied Health equips students with essential soft skills that are in-demand and expected by employers in a competitive job market.</a:t>
            </a:r>
            <a:endParaRPr sz="105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050">
                <a:latin typeface="Montserrat"/>
                <a:ea typeface="Montserrat"/>
                <a:cs typeface="Montserrat"/>
                <a:sym typeface="Montserrat"/>
              </a:rPr>
              <a:t>Upon enrollment, students receive all necessary and required materials and courseware associated with the program, and they are not required to purchase additional components. Students are supported by highly skilled, trained, and certified Student Success Coaches throughout enrollment to assist with subject matter inquiries.</a:t>
            </a:r>
            <a:endParaRPr sz="105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050">
                <a:latin typeface="Montserrat"/>
                <a:ea typeface="Montserrat"/>
                <a:cs typeface="Montserrat"/>
                <a:sym typeface="Montserrat"/>
              </a:rPr>
              <a:t>Payment for the MHTC exam is provided by MedCerts.</a:t>
            </a:r>
            <a:endParaRPr sz="1050">
              <a:latin typeface="Montserrat"/>
              <a:ea typeface="Montserrat"/>
              <a:cs typeface="Montserrat"/>
              <a:sym typeface="Montserrat"/>
            </a:endParaRPr>
          </a:p>
          <a:p>
            <a:pPr marL="0" lvl="0" indent="0" algn="l" rtl="0">
              <a:lnSpc>
                <a:spcPct val="150000"/>
              </a:lnSpc>
              <a:spcBef>
                <a:spcPts val="1200"/>
              </a:spcBef>
              <a:spcAft>
                <a:spcPts val="0"/>
              </a:spcAft>
              <a:buClr>
                <a:schemeClr val="dk1"/>
              </a:buClr>
              <a:buSzPts val="1100"/>
              <a:buFont typeface="Arial"/>
              <a:buNone/>
            </a:pPr>
            <a:endParaRPr sz="1050">
              <a:latin typeface="Montserrat"/>
              <a:ea typeface="Montserrat"/>
              <a:cs typeface="Montserrat"/>
              <a:sym typeface="Montserrat"/>
            </a:endParaRPr>
          </a:p>
        </p:txBody>
      </p:sp>
      <p:cxnSp>
        <p:nvCxnSpPr>
          <p:cNvPr id="85" name="Google Shape;85;p16"/>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pic>
        <p:nvPicPr>
          <p:cNvPr id="86" name="Google Shape;86;p16"/>
          <p:cNvPicPr preferRelativeResize="0"/>
          <p:nvPr/>
        </p:nvPicPr>
        <p:blipFill rotWithShape="1">
          <a:blip r:embed="rId3">
            <a:alphaModFix/>
          </a:blip>
          <a:srcRect t="641" b="641"/>
          <a:stretch/>
        </p:blipFill>
        <p:spPr>
          <a:xfrm>
            <a:off x="101374" y="9574899"/>
            <a:ext cx="1443302" cy="390300"/>
          </a:xfrm>
          <a:prstGeom prst="rect">
            <a:avLst/>
          </a:prstGeom>
          <a:noFill/>
          <a:ln>
            <a:noFill/>
          </a:ln>
        </p:spPr>
      </p:pic>
      <p:sp>
        <p:nvSpPr>
          <p:cNvPr id="87" name="Google Shape;87;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latin typeface="Montserrat"/>
                <a:ea typeface="Montserrat"/>
                <a:cs typeface="Montserrat"/>
                <a:sym typeface="Montserrat"/>
              </a:rPr>
              <a:t>Who is this program recommended for?</a:t>
            </a:r>
            <a:endParaRPr sz="1200" b="1">
              <a:latin typeface="Montserrat"/>
              <a:ea typeface="Montserrat"/>
              <a:cs typeface="Montserrat"/>
              <a:sym typeface="Montserrat"/>
            </a:endParaRPr>
          </a:p>
        </p:txBody>
      </p:sp>
      <p:sp>
        <p:nvSpPr>
          <p:cNvPr id="94" name="Google Shape;94;p17"/>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100">
                <a:latin typeface="Montserrat"/>
                <a:ea typeface="Montserrat"/>
                <a:cs typeface="Montserrat"/>
                <a:sym typeface="Montserrat"/>
              </a:rPr>
              <a:t>The Mental Health Support Specialist program is recommended for those who desire to work directly with patients in the mental health care environment. It is ideal for individuals who are kind, empathic, and understanding, with a desire to increase their knowledge of mental health and mental health care. Program elements help build upon interpersonal communication skills, conflict management skills, and a deeper understanding for those who are different from them.</a:t>
            </a:r>
            <a:endParaRPr sz="110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100">
                <a:latin typeface="Montserrat"/>
                <a:ea typeface="Montserrat"/>
                <a:cs typeface="Montserrat"/>
                <a:sym typeface="Montserrat"/>
              </a:rPr>
              <a:t>This program also helps position students for future career advancement by providing them with the foundational knowledge needed to enter the field of mental health care and gain valuable experience. In addition to entry-level career seekers, this program offers an opportunity for those already working in allied health to upskill and advance in mental health care.</a:t>
            </a:r>
            <a:endParaRPr sz="110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100">
                <a:latin typeface="Montserrat"/>
                <a:ea typeface="Montserrat"/>
                <a:cs typeface="Montserrat"/>
                <a:sym typeface="Montserrat"/>
              </a:rPr>
              <a:t>Moreover, this program will benefit those who support clients outside of health care facilities or who interact at almost any level with individuals experiencing mental illness, addiction, and/or intellectual disabilities. More specifically, police officers, firefighters, chaplains, administrative staff, and volunteers who spend time working to support and advocate for mental health, and all those interested in the field who want to advance their knowledge and skill sets. This may include those seeking further education for personal growth and awareness.</a:t>
            </a:r>
            <a:endParaRPr sz="110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100">
                <a:latin typeface="Montserrat"/>
                <a:ea typeface="Montserrat"/>
                <a:cs typeface="Montserrat"/>
                <a:sym typeface="Montserrat"/>
              </a:rPr>
              <a:t>This program may be particularly valuable to allied health professionals working in roles such as Certified Nursing Assistant/Aide, Home Health Aide, Patient Care Technician, or Personal/Professional Caregiver – where broadened expertise can create new opportunities and generate higher earning power.</a:t>
            </a:r>
            <a:endParaRPr sz="1100">
              <a:latin typeface="Montserrat"/>
              <a:ea typeface="Montserrat"/>
              <a:cs typeface="Montserrat"/>
              <a:sym typeface="Montserrat"/>
            </a:endParaRPr>
          </a:p>
          <a:p>
            <a:pPr marL="0" lvl="0" indent="0" algn="l" rtl="0">
              <a:lnSpc>
                <a:spcPct val="150000"/>
              </a:lnSpc>
              <a:spcBef>
                <a:spcPts val="120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95" name="Google Shape;95;p17"/>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pic>
        <p:nvPicPr>
          <p:cNvPr id="96" name="Google Shape;96;p17"/>
          <p:cNvPicPr preferRelativeResize="0"/>
          <p:nvPr/>
        </p:nvPicPr>
        <p:blipFill rotWithShape="1">
          <a:blip r:embed="rId3">
            <a:alphaModFix/>
          </a:blip>
          <a:srcRect t="641" b="641"/>
          <a:stretch/>
        </p:blipFill>
        <p:spPr>
          <a:xfrm>
            <a:off x="101374" y="9574899"/>
            <a:ext cx="1443302" cy="390300"/>
          </a:xfrm>
          <a:prstGeom prst="rect">
            <a:avLst/>
          </a:prstGeom>
          <a:noFill/>
          <a:ln>
            <a:noFill/>
          </a:ln>
        </p:spPr>
      </p:pic>
      <p:sp>
        <p:nvSpPr>
          <p:cNvPr id="97" name="Google Shape;97;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99" name="Google Shape;99;p17"/>
          <p:cNvPicPr preferRelativeResize="0"/>
          <p:nvPr/>
        </p:nvPicPr>
        <p:blipFill rotWithShape="1">
          <a:blip r:embed="rId4">
            <a:alphaModFix/>
          </a:blip>
          <a:srcRect r="5294"/>
          <a:stretch/>
        </p:blipFill>
        <p:spPr>
          <a:xfrm>
            <a:off x="1822800" y="6546700"/>
            <a:ext cx="4014900" cy="2676600"/>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p:nvPr/>
        </p:nvSpPr>
        <p:spPr>
          <a:xfrm>
            <a:off x="208950" y="6436825"/>
            <a:ext cx="7298700" cy="28110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 &amp; Features</a:t>
            </a:r>
            <a:endParaRPr sz="1400" b="1">
              <a:latin typeface="Montserrat"/>
              <a:ea typeface="Montserrat"/>
              <a:cs typeface="Montserrat"/>
              <a:sym typeface="Montserrat"/>
            </a:endParaRPr>
          </a:p>
        </p:txBody>
      </p:sp>
      <p:sp>
        <p:nvSpPr>
          <p:cNvPr id="106" name="Google Shape;106;p18"/>
          <p:cNvSpPr txBox="1">
            <a:spLocks noGrp="1"/>
          </p:cNvSpPr>
          <p:nvPr>
            <p:ph type="body" idx="1"/>
          </p:nvPr>
        </p:nvSpPr>
        <p:spPr>
          <a:xfrm>
            <a:off x="208950" y="1045313"/>
            <a:ext cx="7242600" cy="81072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Objectives</a:t>
            </a:r>
            <a:endParaRPr sz="120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Gain knowledge and skills in preparation for the AMCA credentialing exam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Discuss conduct and expectations of the allied health professional in a mental health care environment</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Explain the role of the mental health supportive staff as members of the mental health team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Distinguish intake, crisis care, inpatient care, and discharge duties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anatomy/physiology and medical terminology knowledge where applicable to mental health care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Recognize psychology and substance use terminology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psychology and substance use terminology knowledge where applicable to psychiatric team communication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Demonstrate skills in observation, communication, interpersonal needs, and working well under stress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Discuss workplace safety, infection control, handwashing, and use of personal protective equipment (PPE)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Maintain client confidentiality and adhere to HIPAA and HITECH privacy and security laws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Demonstrate understanding of Electronic Health Record (EHR) functionality and documentation</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Features</a:t>
            </a:r>
            <a:endParaRPr b="1">
              <a:solidFill>
                <a:srgbClr val="0069FF"/>
              </a:solidFill>
              <a:latin typeface="Montserrat"/>
              <a:ea typeface="Montserrat"/>
              <a:cs typeface="Montserrat"/>
              <a:sym typeface="Montserrat"/>
            </a:endParaRPr>
          </a:p>
          <a:p>
            <a:pPr marL="457200" lvl="0" indent="-298450" algn="l" rtl="0">
              <a:lnSpc>
                <a:spcPct val="200000"/>
              </a:lnSpc>
              <a:spcBef>
                <a:spcPts val="1200"/>
              </a:spcBef>
              <a:spcAft>
                <a:spcPts val="0"/>
              </a:spcAft>
              <a:buSzPts val="1100"/>
              <a:buFont typeface="Montserrat"/>
              <a:buChar char="●"/>
            </a:pPr>
            <a:r>
              <a:rPr lang="en" sz="1100">
                <a:latin typeface="Montserrat"/>
                <a:ea typeface="Montserrat"/>
                <a:cs typeface="Montserrat"/>
                <a:sym typeface="Montserrat"/>
              </a:rPr>
              <a:t>Comprehensive New Student Orientation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An  assigned Student Support Specialist who provides 1:1 support from start to finish.</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Professional support offered through on-demand subject matter experts</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12-Month Access to Online Training</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Flexible scheduling that allows you to learn at your own pace</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Certification Exam Payment and Registration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Exam Preparation Support</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Career Services</a:t>
            </a:r>
            <a:endParaRPr sz="1100">
              <a:latin typeface="Montserrat"/>
              <a:ea typeface="Montserrat"/>
              <a:cs typeface="Montserrat"/>
              <a:sym typeface="Montserrat"/>
            </a:endParaRPr>
          </a:p>
        </p:txBody>
      </p:sp>
      <p:cxnSp>
        <p:nvCxnSpPr>
          <p:cNvPr id="107" name="Google Shape;107;p1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pic>
        <p:nvPicPr>
          <p:cNvPr id="108" name="Google Shape;108;p18"/>
          <p:cNvPicPr preferRelativeResize="0"/>
          <p:nvPr/>
        </p:nvPicPr>
        <p:blipFill rotWithShape="1">
          <a:blip r:embed="rId3">
            <a:alphaModFix/>
          </a:blip>
          <a:srcRect t="641" b="641"/>
          <a:stretch/>
        </p:blipFill>
        <p:spPr>
          <a:xfrm>
            <a:off x="101374" y="9574899"/>
            <a:ext cx="1443302" cy="390300"/>
          </a:xfrm>
          <a:prstGeom prst="rect">
            <a:avLst/>
          </a:prstGeom>
          <a:noFill/>
          <a:ln>
            <a:noFill/>
          </a:ln>
        </p:spPr>
      </p:pic>
      <p:sp>
        <p:nvSpPr>
          <p:cNvPr id="109" name="Google Shape;109;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Courseware/Textbooks</a:t>
            </a:r>
            <a:endParaRPr sz="1400" b="1">
              <a:latin typeface="Montserrat"/>
              <a:ea typeface="Montserrat"/>
              <a:cs typeface="Montserrat"/>
              <a:sym typeface="Montserrat"/>
            </a:endParaRPr>
          </a:p>
        </p:txBody>
      </p:sp>
      <p:sp>
        <p:nvSpPr>
          <p:cNvPr id="116" name="Google Shape;116;p19"/>
          <p:cNvSpPr txBox="1">
            <a:spLocks noGrp="1"/>
          </p:cNvSpPr>
          <p:nvPr>
            <p:ph type="body" idx="1"/>
          </p:nvPr>
        </p:nvSpPr>
        <p:spPr>
          <a:xfrm>
            <a:off x="320850" y="1121525"/>
            <a:ext cx="7130700" cy="28272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100">
                <a:latin typeface="Montserrat"/>
                <a:ea typeface="Montserrat"/>
                <a:cs typeface="Montserrat"/>
                <a:sym typeface="Montserrat"/>
              </a:rPr>
              <a:t>MedCerts provides all required courseware, student guides, study guides, and other program supplements and resources. In addition to the online video content, students will be provided access to all relevant labs and online/offline resources as necessary to complete the program. Students must have (or have access to) a computer with high-speed internet (minimum 1.5Mbs).</a:t>
            </a:r>
            <a:endParaRPr sz="110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100" b="1">
                <a:latin typeface="Montserrat"/>
                <a:ea typeface="Montserrat"/>
                <a:cs typeface="Montserrat"/>
                <a:sym typeface="Montserrat"/>
              </a:rPr>
              <a:t>Program Components Include:</a:t>
            </a:r>
            <a:endParaRPr sz="1100" b="1">
              <a:latin typeface="Montserrat"/>
              <a:ea typeface="Montserrat"/>
              <a:cs typeface="Montserrat"/>
              <a:sym typeface="Montserrat"/>
            </a:endParaRPr>
          </a:p>
          <a:p>
            <a:pPr marL="0" lvl="0" indent="0" algn="l" rtl="0">
              <a:lnSpc>
                <a:spcPct val="100000"/>
              </a:lnSpc>
              <a:spcBef>
                <a:spcPts val="1200"/>
              </a:spcBef>
              <a:spcAft>
                <a:spcPts val="0"/>
              </a:spcAft>
              <a:buClr>
                <a:schemeClr val="dk1"/>
              </a:buClr>
              <a:buSzPts val="1100"/>
              <a:buFont typeface="Arial"/>
              <a:buNone/>
            </a:pPr>
            <a:r>
              <a:rPr lang="en" sz="1100" b="1" u="sng">
                <a:latin typeface="Montserrat"/>
                <a:ea typeface="Montserrat"/>
                <a:cs typeface="Montserrat"/>
                <a:sym typeface="Montserrat"/>
              </a:rPr>
              <a:t>Professionalism for Allied Health</a:t>
            </a:r>
            <a:r>
              <a:rPr lang="en" sz="1100">
                <a:latin typeface="Montserrat"/>
                <a:ea typeface="Montserrat"/>
                <a:cs typeface="Montserrat"/>
                <a:sym typeface="Montserrat"/>
              </a:rPr>
              <a:t> (MedCerts)</a:t>
            </a:r>
            <a:br>
              <a:rPr lang="en" sz="1100">
                <a:latin typeface="Montserrat"/>
                <a:ea typeface="Montserrat"/>
                <a:cs typeface="Montserrat"/>
                <a:sym typeface="Montserrat"/>
              </a:rPr>
            </a:br>
            <a:r>
              <a:rPr lang="en" sz="1100">
                <a:latin typeface="Montserrat"/>
                <a:ea typeface="Montserrat"/>
                <a:cs typeface="Montserrat"/>
                <a:sym typeface="Montserrat"/>
              </a:rPr>
              <a:t>Recorded Video-Based Lecture/Instruction</a:t>
            </a:r>
            <a:endParaRPr sz="110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100" b="1" u="sng">
                <a:latin typeface="Montserrat"/>
                <a:ea typeface="Montserrat"/>
                <a:cs typeface="Montserrat"/>
                <a:sym typeface="Montserrat"/>
              </a:rPr>
              <a:t>Professionalism for Allied Health</a:t>
            </a:r>
            <a:r>
              <a:rPr lang="en" sz="1100">
                <a:latin typeface="Montserrat"/>
                <a:ea typeface="Montserrat"/>
                <a:cs typeface="Montserrat"/>
                <a:sym typeface="Montserrat"/>
              </a:rPr>
              <a:t> (MedCerts)</a:t>
            </a:r>
            <a:br>
              <a:rPr lang="en" sz="1100">
                <a:latin typeface="Montserrat"/>
                <a:ea typeface="Montserrat"/>
                <a:cs typeface="Montserrat"/>
                <a:sym typeface="Montserrat"/>
              </a:rPr>
            </a:br>
            <a:r>
              <a:rPr lang="en" sz="1100">
                <a:latin typeface="Montserrat"/>
                <a:ea typeface="Montserrat"/>
                <a:cs typeface="Montserrat"/>
                <a:sym typeface="Montserrat"/>
              </a:rPr>
              <a:t>Skill Presentations and Knowledge Checks</a:t>
            </a:r>
            <a:endParaRPr sz="110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100" b="1" u="sng">
                <a:latin typeface="Montserrat"/>
                <a:ea typeface="Montserrat"/>
                <a:cs typeface="Montserrat"/>
                <a:sym typeface="Montserrat"/>
              </a:rPr>
              <a:t>Professionalism for Allied Health Immersive 3D Environment </a:t>
            </a:r>
            <a:r>
              <a:rPr lang="en" sz="1100">
                <a:latin typeface="Montserrat"/>
                <a:ea typeface="Montserrat"/>
                <a:cs typeface="Montserrat"/>
                <a:sym typeface="Montserrat"/>
              </a:rPr>
              <a:t>(MedCerts)</a:t>
            </a:r>
            <a:br>
              <a:rPr lang="en" sz="1100">
                <a:latin typeface="Montserrat"/>
                <a:ea typeface="Montserrat"/>
                <a:cs typeface="Montserrat"/>
                <a:sym typeface="Montserrat"/>
              </a:rPr>
            </a:br>
            <a:r>
              <a:rPr lang="en" sz="1100">
                <a:latin typeface="Montserrat"/>
                <a:ea typeface="Montserrat"/>
                <a:cs typeface="Montserrat"/>
                <a:sym typeface="Montserrat"/>
              </a:rPr>
              <a:t>Critical Thinking Interactivity</a:t>
            </a:r>
            <a:endParaRPr sz="110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100" b="1" u="sng">
                <a:latin typeface="Montserrat"/>
                <a:ea typeface="Montserrat"/>
                <a:cs typeface="Montserrat"/>
                <a:sym typeface="Montserrat"/>
              </a:rPr>
              <a:t>Introduction to Human Anatomy &amp; Medical Terminology</a:t>
            </a:r>
            <a:r>
              <a:rPr lang="en" sz="1100">
                <a:latin typeface="Montserrat"/>
                <a:ea typeface="Montserrat"/>
                <a:cs typeface="Montserrat"/>
                <a:sym typeface="Montserrat"/>
              </a:rPr>
              <a:t> (MedCerts)</a:t>
            </a:r>
            <a:br>
              <a:rPr lang="en" sz="1100">
                <a:latin typeface="Montserrat"/>
                <a:ea typeface="Montserrat"/>
                <a:cs typeface="Montserrat"/>
                <a:sym typeface="Montserrat"/>
              </a:rPr>
            </a:br>
            <a:r>
              <a:rPr lang="en" sz="1100">
                <a:latin typeface="Montserrat"/>
                <a:ea typeface="Montserrat"/>
                <a:cs typeface="Montserrat"/>
                <a:sym typeface="Montserrat"/>
              </a:rPr>
              <a:t>Recorded Video-Based Lecture/Instruction</a:t>
            </a:r>
            <a:endParaRPr sz="110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100" b="1" u="sng">
                <a:latin typeface="Montserrat"/>
                <a:ea typeface="Montserrat"/>
                <a:cs typeface="Montserrat"/>
                <a:sym typeface="Montserrat"/>
              </a:rPr>
              <a:t>Introduction to Human Anatomy &amp; Medical Terminology: A Course Companion</a:t>
            </a:r>
            <a:r>
              <a:rPr lang="en" sz="1100">
                <a:latin typeface="Montserrat"/>
                <a:ea typeface="Montserrat"/>
                <a:cs typeface="Montserrat"/>
                <a:sym typeface="Montserrat"/>
              </a:rPr>
              <a:t> (Reuter, Weiss) (MedCerts) 1st Edition eText and Workbook</a:t>
            </a:r>
            <a:endParaRPr sz="110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100" b="1" u="sng">
                <a:latin typeface="Montserrat"/>
                <a:ea typeface="Montserrat"/>
                <a:cs typeface="Montserrat"/>
                <a:sym typeface="Montserrat"/>
              </a:rPr>
              <a:t>A&amp;P with Medical Terms Flash Cards</a:t>
            </a:r>
            <a:r>
              <a:rPr lang="en" sz="1100">
                <a:latin typeface="Montserrat"/>
                <a:ea typeface="Montserrat"/>
                <a:cs typeface="Montserrat"/>
                <a:sym typeface="Montserrat"/>
              </a:rPr>
              <a:t> (MedCerts)</a:t>
            </a:r>
            <a:br>
              <a:rPr lang="en" sz="1100">
                <a:latin typeface="Montserrat"/>
                <a:ea typeface="Montserrat"/>
                <a:cs typeface="Montserrat"/>
                <a:sym typeface="Montserrat"/>
              </a:rPr>
            </a:br>
            <a:r>
              <a:rPr lang="en" sz="1100" b="1" u="sng">
                <a:latin typeface="Montserrat"/>
                <a:ea typeface="Montserrat"/>
                <a:cs typeface="Montserrat"/>
                <a:sym typeface="Montserrat"/>
              </a:rPr>
              <a:t>Introduction to Human Anatomy and Medical Terminology AR/3D</a:t>
            </a:r>
            <a:r>
              <a:rPr lang="en" sz="1100">
                <a:latin typeface="Montserrat"/>
                <a:ea typeface="Montserrat"/>
                <a:cs typeface="Montserrat"/>
                <a:sym typeface="Montserrat"/>
              </a:rPr>
              <a:t> (MedCerts)</a:t>
            </a:r>
            <a:br>
              <a:rPr lang="en" sz="1100">
                <a:latin typeface="Montserrat"/>
                <a:ea typeface="Montserrat"/>
                <a:cs typeface="Montserrat"/>
                <a:sym typeface="Montserrat"/>
              </a:rPr>
            </a:br>
            <a:r>
              <a:rPr lang="en" sz="1100">
                <a:latin typeface="Montserrat"/>
                <a:ea typeface="Montserrat"/>
                <a:cs typeface="Montserrat"/>
                <a:sym typeface="Montserrat"/>
              </a:rPr>
              <a:t>Augmented Reality/Third Dimensional Interactivities</a:t>
            </a:r>
            <a:br>
              <a:rPr lang="en" sz="1100">
                <a:latin typeface="Montserrat"/>
                <a:ea typeface="Montserrat"/>
                <a:cs typeface="Montserrat"/>
                <a:sym typeface="Montserrat"/>
              </a:rPr>
            </a:br>
            <a:br>
              <a:rPr lang="en" sz="1100" b="1" u="sng">
                <a:latin typeface="Montserrat"/>
                <a:ea typeface="Montserrat"/>
                <a:cs typeface="Montserrat"/>
                <a:sym typeface="Montserrat"/>
              </a:rPr>
            </a:br>
            <a:r>
              <a:rPr lang="en" sz="1100" b="1" u="sng">
                <a:latin typeface="Montserrat"/>
                <a:ea typeface="Montserrat"/>
                <a:cs typeface="Montserrat"/>
                <a:sym typeface="Montserrat"/>
              </a:rPr>
              <a:t>Foundations of Mental Health Care 8E </a:t>
            </a:r>
            <a:r>
              <a:rPr lang="en" sz="1100">
                <a:latin typeface="Montserrat"/>
                <a:ea typeface="Montserrat"/>
                <a:cs typeface="Montserrat"/>
                <a:sym typeface="Montserrat"/>
              </a:rPr>
              <a:t>(Elsevier Copyright 2023)</a:t>
            </a:r>
            <a:br>
              <a:rPr lang="en" sz="1100">
                <a:latin typeface="Montserrat"/>
                <a:ea typeface="Montserrat"/>
                <a:cs typeface="Montserrat"/>
                <a:sym typeface="Montserrat"/>
              </a:rPr>
            </a:br>
            <a:r>
              <a:rPr lang="en" sz="1100">
                <a:latin typeface="Montserrat"/>
                <a:ea typeface="Montserrat"/>
                <a:cs typeface="Montserrat"/>
                <a:sym typeface="Montserrat"/>
              </a:rPr>
              <a:t>By Michelle Morrison-Valfre</a:t>
            </a:r>
            <a:endParaRPr sz="110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100" b="1" u="sng">
                <a:latin typeface="Montserrat"/>
                <a:ea typeface="Montserrat"/>
                <a:cs typeface="Montserrat"/>
                <a:sym typeface="Montserrat"/>
              </a:rPr>
              <a:t>3D Demos</a:t>
            </a:r>
            <a:r>
              <a:rPr lang="en" sz="1100">
                <a:latin typeface="Montserrat"/>
                <a:ea typeface="Montserrat"/>
                <a:cs typeface="Montserrat"/>
                <a:sym typeface="Montserrat"/>
              </a:rPr>
              <a:t> (MedCerts)</a:t>
            </a:r>
            <a:br>
              <a:rPr lang="en" sz="1100">
                <a:latin typeface="Montserrat"/>
                <a:ea typeface="Montserrat"/>
                <a:cs typeface="Montserrat"/>
                <a:sym typeface="Montserrat"/>
              </a:rPr>
            </a:br>
            <a:r>
              <a:rPr lang="en" sz="1100">
                <a:latin typeface="Montserrat"/>
                <a:ea typeface="Montserrat"/>
                <a:cs typeface="Montserrat"/>
                <a:sym typeface="Montserrat"/>
              </a:rPr>
              <a:t>3D Animated Demonstrations of Clinical Skills</a:t>
            </a:r>
            <a:endParaRPr sz="110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100" b="1" u="sng">
                <a:latin typeface="Montserrat"/>
                <a:ea typeface="Montserrat"/>
                <a:cs typeface="Montserrat"/>
                <a:sym typeface="Montserrat"/>
              </a:rPr>
              <a:t>Mental Health Support Professional 3D Virtual Scenarios</a:t>
            </a:r>
            <a:r>
              <a:rPr lang="en" sz="1100">
                <a:latin typeface="Montserrat"/>
                <a:ea typeface="Montserrat"/>
                <a:cs typeface="Montserrat"/>
                <a:sym typeface="Montserrat"/>
              </a:rPr>
              <a:t> (MedCerts)</a:t>
            </a:r>
            <a:br>
              <a:rPr lang="en" sz="1100">
                <a:latin typeface="Montserrat"/>
                <a:ea typeface="Montserrat"/>
                <a:cs typeface="Montserrat"/>
                <a:sym typeface="Montserrat"/>
              </a:rPr>
            </a:br>
            <a:r>
              <a:rPr lang="en" sz="1100">
                <a:latin typeface="Montserrat"/>
                <a:ea typeface="Montserrat"/>
                <a:cs typeface="Montserrat"/>
                <a:sym typeface="Montserrat"/>
              </a:rPr>
              <a:t>Electronic Completion of Electronic Health Records</a:t>
            </a:r>
            <a:endParaRPr sz="110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100" u="sng">
                <a:latin typeface="Montserrat"/>
                <a:ea typeface="Montserrat"/>
                <a:cs typeface="Montserrat"/>
                <a:sym typeface="Montserrat"/>
              </a:rPr>
              <a:t>Storyline Animations </a:t>
            </a:r>
            <a:r>
              <a:rPr lang="en" sz="1100">
                <a:latin typeface="Montserrat"/>
                <a:ea typeface="Montserrat"/>
                <a:cs typeface="Montserrat"/>
                <a:sym typeface="Montserrat"/>
              </a:rPr>
              <a:t>(MedCerts)</a:t>
            </a:r>
            <a:br>
              <a:rPr lang="en" sz="1100">
                <a:latin typeface="Montserrat"/>
                <a:ea typeface="Montserrat"/>
                <a:cs typeface="Montserrat"/>
                <a:sym typeface="Montserrat"/>
              </a:rPr>
            </a:br>
            <a:r>
              <a:rPr lang="en" sz="1100">
                <a:latin typeface="Montserrat"/>
                <a:ea typeface="Montserrat"/>
                <a:cs typeface="Montserrat"/>
                <a:sym typeface="Montserrat"/>
              </a:rPr>
              <a:t>Skill Presentations and Knowledge Checks</a:t>
            </a:r>
            <a:endParaRPr sz="110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100" u="sng">
                <a:latin typeface="Montserrat"/>
                <a:ea typeface="Montserrat"/>
                <a:cs typeface="Montserrat"/>
                <a:sym typeface="Montserrat"/>
              </a:rPr>
              <a:t>SIMTICs Clinical Procedures Simulation Training</a:t>
            </a:r>
            <a:endParaRPr sz="1100" u="sng">
              <a:latin typeface="Montserrat"/>
              <a:ea typeface="Montserrat"/>
              <a:cs typeface="Montserrat"/>
              <a:sym typeface="Montserrat"/>
            </a:endParaRPr>
          </a:p>
          <a:p>
            <a:pPr marL="0" lvl="0" indent="0" algn="l" rtl="0">
              <a:lnSpc>
                <a:spcPct val="150000"/>
              </a:lnSpc>
              <a:spcBef>
                <a:spcPts val="1200"/>
              </a:spcBef>
              <a:spcAft>
                <a:spcPts val="0"/>
              </a:spcAft>
              <a:buNone/>
            </a:pPr>
            <a:endParaRPr sz="1100">
              <a:latin typeface="Montserrat"/>
              <a:ea typeface="Montserrat"/>
              <a:cs typeface="Montserrat"/>
              <a:sym typeface="Montserrat"/>
            </a:endParaRPr>
          </a:p>
        </p:txBody>
      </p:sp>
      <p:cxnSp>
        <p:nvCxnSpPr>
          <p:cNvPr id="117" name="Google Shape;117;p19"/>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pic>
        <p:nvPicPr>
          <p:cNvPr id="118" name="Google Shape;118;p19"/>
          <p:cNvPicPr preferRelativeResize="0"/>
          <p:nvPr/>
        </p:nvPicPr>
        <p:blipFill rotWithShape="1">
          <a:blip r:embed="rId3">
            <a:alphaModFix/>
          </a:blip>
          <a:srcRect t="641" b="641"/>
          <a:stretch/>
        </p:blipFill>
        <p:spPr>
          <a:xfrm>
            <a:off x="101374" y="9574899"/>
            <a:ext cx="1443302" cy="390300"/>
          </a:xfrm>
          <a:prstGeom prst="rect">
            <a:avLst/>
          </a:prstGeom>
          <a:noFill/>
          <a:ln>
            <a:noFill/>
          </a:ln>
        </p:spPr>
      </p:pic>
      <p:sp>
        <p:nvSpPr>
          <p:cNvPr id="119" name="Google Shape;119;p1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7</a:t>
            </a:fld>
            <a:endParaRPr b="1">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a:spLocks noGrp="1"/>
          </p:cNvSpPr>
          <p:nvPr>
            <p:ph type="body" idx="1"/>
          </p:nvPr>
        </p:nvSpPr>
        <p:spPr>
          <a:xfrm>
            <a:off x="264950" y="1469312"/>
            <a:ext cx="7242600" cy="77376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100">
                <a:latin typeface="Montserrat"/>
                <a:ea typeface="Montserrat"/>
                <a:cs typeface="Montserrat"/>
                <a:sym typeface="Montserrat"/>
              </a:rPr>
              <a:t>MedCerts programs are comprised of a variety of eLearning elements and format types, all of which are accessible from within the MedCerts Learning Portal with a standard high-speed internet connection. There are no downloads, installations, or other software required within any MedCerts program. All MedCerts students are required to have a functioning email address and be able to send and receive emails throughout the term of his/her enrollment.</a:t>
            </a:r>
            <a:endParaRPr sz="110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100" b="1">
                <a:latin typeface="Montserrat"/>
                <a:ea typeface="Montserrat"/>
                <a:cs typeface="Montserrat"/>
                <a:sym typeface="Montserrat"/>
              </a:rPr>
              <a:t>Minimum System/Device Requirements:</a:t>
            </a:r>
            <a:endParaRPr sz="1100" b="1">
              <a:latin typeface="Montserrat"/>
              <a:ea typeface="Montserrat"/>
              <a:cs typeface="Montserrat"/>
              <a:sym typeface="Montserrat"/>
            </a:endParaRPr>
          </a:p>
          <a:p>
            <a:pPr marL="457200" lvl="0" indent="-298450" algn="l" rtl="0">
              <a:spcBef>
                <a:spcPts val="1200"/>
              </a:spcBef>
              <a:spcAft>
                <a:spcPts val="0"/>
              </a:spcAft>
              <a:buSzPts val="1100"/>
              <a:buFont typeface="Montserrat"/>
              <a:buChar char="●"/>
            </a:pPr>
            <a:r>
              <a:rPr lang="en" sz="1100">
                <a:latin typeface="Montserrat"/>
                <a:ea typeface="Montserrat"/>
                <a:cs typeface="Montserrat"/>
                <a:sym typeface="Montserrat"/>
              </a:rPr>
              <a:t>Supported Devices:</a:t>
            </a:r>
            <a:endParaRPr sz="1100">
              <a:latin typeface="Montserrat"/>
              <a:ea typeface="Montserrat"/>
              <a:cs typeface="Montserrat"/>
              <a:sym typeface="Montserrat"/>
            </a:endParaRPr>
          </a:p>
          <a:p>
            <a:pPr marL="914400" lvl="1" indent="-298450" algn="l" rtl="0">
              <a:spcBef>
                <a:spcPts val="0"/>
              </a:spcBef>
              <a:spcAft>
                <a:spcPts val="0"/>
              </a:spcAft>
              <a:buSzPts val="1100"/>
              <a:buFont typeface="Montserrat"/>
              <a:buChar char="○"/>
            </a:pPr>
            <a:r>
              <a:rPr lang="en" sz="1100">
                <a:latin typeface="Montserrat"/>
                <a:ea typeface="Montserrat"/>
                <a:cs typeface="Montserrat"/>
                <a:sym typeface="Montserrat"/>
              </a:rPr>
              <a:t>Laptop and Desktop PCs</a:t>
            </a:r>
            <a:endParaRPr sz="1100">
              <a:latin typeface="Montserrat"/>
              <a:ea typeface="Montserrat"/>
              <a:cs typeface="Montserrat"/>
              <a:sym typeface="Montserrat"/>
            </a:endParaRPr>
          </a:p>
          <a:p>
            <a:pPr marL="914400" lvl="1" indent="-298450" algn="l" rtl="0">
              <a:spcBef>
                <a:spcPts val="0"/>
              </a:spcBef>
              <a:spcAft>
                <a:spcPts val="0"/>
              </a:spcAft>
              <a:buSzPts val="1100"/>
              <a:buFont typeface="Montserrat"/>
              <a:buChar char="○"/>
            </a:pPr>
            <a:r>
              <a:rPr lang="en" sz="1100">
                <a:latin typeface="Montserrat"/>
                <a:ea typeface="Montserrat"/>
                <a:cs typeface="Montserrat"/>
                <a:sym typeface="Montserrat"/>
              </a:rPr>
              <a:t>Mac</a:t>
            </a:r>
            <a:endParaRPr sz="1100">
              <a:latin typeface="Montserrat"/>
              <a:ea typeface="Montserrat"/>
              <a:cs typeface="Montserrat"/>
              <a:sym typeface="Montserrat"/>
            </a:endParaRPr>
          </a:p>
          <a:p>
            <a:pPr marL="914400" lvl="1" indent="-298450" algn="l" rtl="0">
              <a:spcBef>
                <a:spcPts val="0"/>
              </a:spcBef>
              <a:spcAft>
                <a:spcPts val="0"/>
              </a:spcAft>
              <a:buSzPts val="1100"/>
              <a:buFont typeface="Montserrat"/>
              <a:buChar char="○"/>
            </a:pPr>
            <a:r>
              <a:rPr lang="en" sz="1100">
                <a:latin typeface="Montserrat"/>
                <a:ea typeface="Montserrat"/>
                <a:cs typeface="Montserrat"/>
                <a:sym typeface="Montserrat"/>
              </a:rPr>
              <a:t>Chromebooks</a:t>
            </a:r>
            <a:endParaRPr sz="110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100" b="1">
                <a:latin typeface="Montserrat"/>
                <a:ea typeface="Montserrat"/>
                <a:cs typeface="Montserrat"/>
                <a:sym typeface="Montserrat"/>
              </a:rPr>
              <a:t>Minimum Device Specifications:</a:t>
            </a:r>
            <a:endParaRPr sz="1100" b="1">
              <a:latin typeface="Montserrat"/>
              <a:ea typeface="Montserrat"/>
              <a:cs typeface="Montserrat"/>
              <a:sym typeface="Montserrat"/>
            </a:endParaRPr>
          </a:p>
          <a:p>
            <a:pPr marL="457200" lvl="0" indent="-298450" algn="l" rtl="0">
              <a:spcBef>
                <a:spcPts val="1200"/>
              </a:spcBef>
              <a:spcAft>
                <a:spcPts val="0"/>
              </a:spcAft>
              <a:buSzPts val="1100"/>
              <a:buFont typeface="Montserrat"/>
              <a:buChar char="●"/>
            </a:pPr>
            <a:r>
              <a:rPr lang="en" sz="1100">
                <a:latin typeface="Montserrat"/>
                <a:ea typeface="Montserrat"/>
                <a:cs typeface="Montserrat"/>
                <a:sym typeface="Montserrat"/>
              </a:rPr>
              <a:t>Processor - Intel Core i3/i5/i7 or above, AMD A series</a:t>
            </a:r>
            <a:endParaRPr sz="110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 sz="1100">
                <a:latin typeface="Montserrat"/>
                <a:ea typeface="Montserrat"/>
                <a:cs typeface="Montserrat"/>
                <a:sym typeface="Montserrat"/>
              </a:rPr>
              <a:t>Minimum Ram - 4gb (8GB recommended)</a:t>
            </a:r>
            <a:endParaRPr sz="1100">
              <a:latin typeface="Montserrat"/>
              <a:ea typeface="Montserrat"/>
              <a:cs typeface="Montserrat"/>
              <a:sym typeface="Montserrat"/>
            </a:endParaRPr>
          </a:p>
          <a:p>
            <a:pPr marL="914400" lvl="1" indent="-298450" algn="l" rtl="0">
              <a:spcBef>
                <a:spcPts val="0"/>
              </a:spcBef>
              <a:spcAft>
                <a:spcPts val="0"/>
              </a:spcAft>
              <a:buSzPts val="1100"/>
              <a:buFont typeface="Montserrat"/>
              <a:buChar char="○"/>
            </a:pPr>
            <a:r>
              <a:rPr lang="en" sz="1100">
                <a:latin typeface="Montserrat"/>
                <a:ea typeface="Montserrat"/>
                <a:cs typeface="Montserrat"/>
                <a:sym typeface="Montserrat"/>
              </a:rPr>
              <a:t>Required Browser(s) – Either Google Chrome or Mozilla Firefox</a:t>
            </a:r>
            <a:endParaRPr sz="1100">
              <a:latin typeface="Montserrat"/>
              <a:ea typeface="Montserrat"/>
              <a:cs typeface="Montserrat"/>
              <a:sym typeface="Montserrat"/>
            </a:endParaRPr>
          </a:p>
          <a:p>
            <a:pPr marL="914400" lvl="1" indent="-298450" algn="l" rtl="0">
              <a:spcBef>
                <a:spcPts val="0"/>
              </a:spcBef>
              <a:spcAft>
                <a:spcPts val="0"/>
              </a:spcAft>
              <a:buSzPts val="1100"/>
              <a:buFont typeface="Montserrat"/>
              <a:buChar char="○"/>
            </a:pPr>
            <a:r>
              <a:rPr lang="en" sz="1100">
                <a:latin typeface="Montserrat"/>
                <a:ea typeface="Montserrat"/>
                <a:cs typeface="Montserrat"/>
                <a:sym typeface="Montserrat"/>
              </a:rPr>
              <a:t>Recommended Minimum Internet Speed - 20mbps</a:t>
            </a:r>
            <a:endParaRPr sz="1100">
              <a:latin typeface="Montserrat"/>
              <a:ea typeface="Montserrat"/>
              <a:cs typeface="Montserrat"/>
              <a:sym typeface="Montserrat"/>
            </a:endParaRPr>
          </a:p>
          <a:p>
            <a:pPr marL="914400" lvl="1" indent="-298450" algn="l" rtl="0">
              <a:spcBef>
                <a:spcPts val="0"/>
              </a:spcBef>
              <a:spcAft>
                <a:spcPts val="0"/>
              </a:spcAft>
              <a:buSzPts val="1100"/>
              <a:buFont typeface="Montserrat"/>
              <a:buChar char="○"/>
            </a:pPr>
            <a:r>
              <a:rPr lang="en" sz="1100">
                <a:latin typeface="Montserrat"/>
                <a:ea typeface="Montserrat"/>
                <a:cs typeface="Montserrat"/>
                <a:sym typeface="Montserrat"/>
              </a:rPr>
              <a:t>RX-3000 Program only - Video Recording Device (video-ready phone, webcam, camcorder)</a:t>
            </a:r>
            <a:endParaRPr sz="1100">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100" b="1">
                <a:latin typeface="Montserrat"/>
                <a:ea typeface="Montserrat"/>
                <a:cs typeface="Montserrat"/>
                <a:sym typeface="Montserrat"/>
              </a:rPr>
              <a:t>Note Regarding Mobile Devices:</a:t>
            </a:r>
            <a:endParaRPr sz="1100" b="1">
              <a:latin typeface="Montserrat"/>
              <a:ea typeface="Montserrat"/>
              <a:cs typeface="Montserrat"/>
              <a:sym typeface="Montserrat"/>
            </a:endParaRPr>
          </a:p>
          <a:p>
            <a:pPr marL="0" lvl="0" indent="0" algn="l" rtl="0">
              <a:spcBef>
                <a:spcPts val="1200"/>
              </a:spcBef>
              <a:spcAft>
                <a:spcPts val="0"/>
              </a:spcAft>
              <a:buClr>
                <a:schemeClr val="dk1"/>
              </a:buClr>
              <a:buSzPts val="1100"/>
              <a:buFont typeface="Arial"/>
              <a:buNone/>
            </a:pPr>
            <a:r>
              <a:rPr lang="en" sz="1100">
                <a:latin typeface="Montserrat"/>
                <a:ea typeface="Montserrat"/>
                <a:cs typeface="Montserrat"/>
                <a:sym typeface="Montserrat"/>
              </a:rPr>
              <a:t>Android tablets, iPads, mobile phones are supported for the majority of elements within MedCerts programs; however, a PC/Mac/Chromebook is required.</a:t>
            </a:r>
            <a:endParaRPr sz="1100">
              <a:latin typeface="Montserrat"/>
              <a:ea typeface="Montserrat"/>
              <a:cs typeface="Montserrat"/>
              <a:sym typeface="Montserrat"/>
            </a:endParaRPr>
          </a:p>
          <a:p>
            <a:pPr marL="0" lvl="0" indent="0" algn="l" rtl="0">
              <a:spcBef>
                <a:spcPts val="1200"/>
              </a:spcBef>
              <a:spcAft>
                <a:spcPts val="1600"/>
              </a:spcAft>
              <a:buNone/>
            </a:pPr>
            <a:endParaRPr sz="1100">
              <a:latin typeface="Montserrat"/>
              <a:ea typeface="Montserrat"/>
              <a:cs typeface="Montserrat"/>
              <a:sym typeface="Montserrat"/>
            </a:endParaRPr>
          </a:p>
        </p:txBody>
      </p:sp>
      <p:sp>
        <p:nvSpPr>
          <p:cNvPr id="126" name="Google Shape;126;p2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27" name="Google Shape;127;p20"/>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to be Provided by the Student:</a:t>
            </a:r>
            <a:endParaRPr sz="1400" b="1">
              <a:latin typeface="Montserrat"/>
              <a:ea typeface="Montserrat"/>
              <a:cs typeface="Montserrat"/>
              <a:sym typeface="Montserrat"/>
            </a:endParaRPr>
          </a:p>
        </p:txBody>
      </p:sp>
      <p:cxnSp>
        <p:nvCxnSpPr>
          <p:cNvPr id="128" name="Google Shape;128;p20"/>
          <p:cNvCxnSpPr/>
          <p:nvPr/>
        </p:nvCxnSpPr>
        <p:spPr>
          <a:xfrm>
            <a:off x="320850" y="1355100"/>
            <a:ext cx="7130700" cy="0"/>
          </a:xfrm>
          <a:prstGeom prst="straightConnector1">
            <a:avLst/>
          </a:prstGeom>
          <a:noFill/>
          <a:ln w="28575" cap="flat" cmpd="sng">
            <a:solidFill>
              <a:srgbClr val="0069FF"/>
            </a:solidFill>
            <a:prstDash val="solid"/>
            <a:round/>
            <a:headEnd type="none" w="med" len="med"/>
            <a:tailEnd type="none" w="med" len="med"/>
          </a:ln>
        </p:spPr>
      </p:cxnSp>
      <p:pic>
        <p:nvPicPr>
          <p:cNvPr id="129" name="Google Shape;129;p20"/>
          <p:cNvPicPr preferRelativeResize="0"/>
          <p:nvPr/>
        </p:nvPicPr>
        <p:blipFill rotWithShape="1">
          <a:blip r:embed="rId3">
            <a:alphaModFix/>
          </a:blip>
          <a:srcRect t="641" b="641"/>
          <a:stretch/>
        </p:blipFill>
        <p:spPr>
          <a:xfrm>
            <a:off x="101374" y="9574899"/>
            <a:ext cx="1443302" cy="390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35" name="Google Shape;135;p21"/>
          <p:cNvSpPr txBox="1">
            <a:spLocks noGrp="1"/>
          </p:cNvSpPr>
          <p:nvPr>
            <p:ph type="body" idx="1"/>
          </p:nvPr>
        </p:nvSpPr>
        <p:spPr>
          <a:xfrm>
            <a:off x="264950" y="873488"/>
            <a:ext cx="7242600" cy="8107200"/>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en" sz="1100">
                <a:latin typeface="Montserrat"/>
                <a:ea typeface="Montserrat"/>
                <a:cs typeface="Montserrat"/>
                <a:sym typeface="Montserrat"/>
              </a:rPr>
              <a:t>Applicants must be 18 years of age or older and have a High School diploma or GED.  Many employers will require that you have suitable vision and hearing (normal or corrected), ability to speak clearly, able to lift/move chairs, push a wheelchair, assist clients in and out of bed if needed and suitable psychomotor skills, including significant walking, bending, stooping, patient lifting, and positioning.</a:t>
            </a:r>
            <a:endParaRPr sz="1100">
              <a:latin typeface="Montserrat"/>
              <a:ea typeface="Montserrat"/>
              <a:cs typeface="Montserrat"/>
              <a:sym typeface="Montserrat"/>
            </a:endParaRPr>
          </a:p>
          <a:p>
            <a:pPr marL="0" lvl="0" indent="0" algn="just" rtl="0">
              <a:spcBef>
                <a:spcPts val="1200"/>
              </a:spcBef>
              <a:spcAft>
                <a:spcPts val="0"/>
              </a:spcAft>
              <a:buClr>
                <a:schemeClr val="dk1"/>
              </a:buClr>
              <a:buSzPts val="1100"/>
              <a:buFont typeface="Arial"/>
              <a:buNone/>
            </a:pPr>
            <a:r>
              <a:rPr lang="en" sz="1100" b="1">
                <a:solidFill>
                  <a:srgbClr val="C00000"/>
                </a:solidFill>
                <a:latin typeface="Montserrat"/>
                <a:ea typeface="Montserrat"/>
                <a:cs typeface="Montserrat"/>
                <a:sym typeface="Montserrat"/>
              </a:rPr>
              <a:t>IMPORTANT:</a:t>
            </a:r>
            <a:r>
              <a:rPr lang="en" sz="1100">
                <a:solidFill>
                  <a:srgbClr val="C00000"/>
                </a:solidFill>
                <a:latin typeface="Montserrat"/>
                <a:ea typeface="Montserrat"/>
                <a:cs typeface="Montserrat"/>
                <a:sym typeface="Montserrat"/>
              </a:rPr>
              <a:t>  Graduates of this program will be prepared for wide variety of job roles, with great variation among job titles.  While MedCerts helps identify barriers to specific job titles, it is ultimately the responsibility of the student to determine if their chosen career/job title carries any licensure, registration, or certification requirements within their prospective state of employment. </a:t>
            </a:r>
            <a:endParaRPr sz="1100">
              <a:solidFill>
                <a:srgbClr val="C00000"/>
              </a:solidFill>
              <a:latin typeface="Montserrat"/>
              <a:ea typeface="Montserrat"/>
              <a:cs typeface="Montserrat"/>
              <a:sym typeface="Montserrat"/>
            </a:endParaRPr>
          </a:p>
          <a:p>
            <a:pPr marL="0" lvl="0" indent="0" algn="just" rtl="0">
              <a:spcBef>
                <a:spcPts val="1200"/>
              </a:spcBef>
              <a:spcAft>
                <a:spcPts val="0"/>
              </a:spcAft>
              <a:buClr>
                <a:schemeClr val="dk1"/>
              </a:buClr>
              <a:buSzPts val="1100"/>
              <a:buFont typeface="Arial"/>
              <a:buNone/>
            </a:pPr>
            <a:r>
              <a:rPr lang="en" sz="1100">
                <a:latin typeface="Montserrat"/>
                <a:ea typeface="Montserrat"/>
                <a:cs typeface="Montserrat"/>
                <a:sym typeface="Montserrat"/>
              </a:rPr>
              <a:t>In most states, individuals pursuing the job title “</a:t>
            </a:r>
            <a:r>
              <a:rPr lang="en" sz="1100" b="1">
                <a:latin typeface="Montserrat"/>
                <a:ea typeface="Montserrat"/>
                <a:cs typeface="Montserrat"/>
                <a:sym typeface="Montserrat"/>
              </a:rPr>
              <a:t>Psychiatric Technician</a:t>
            </a:r>
            <a:r>
              <a:rPr lang="en" sz="1100">
                <a:latin typeface="Montserrat"/>
                <a:ea typeface="Montserrat"/>
                <a:cs typeface="Montserrat"/>
                <a:sym typeface="Montserrat"/>
              </a:rPr>
              <a:t>”, or “</a:t>
            </a:r>
            <a:r>
              <a:rPr lang="en" sz="1100" b="1">
                <a:latin typeface="Montserrat"/>
                <a:ea typeface="Montserrat"/>
                <a:cs typeface="Montserrat"/>
                <a:sym typeface="Montserrat"/>
              </a:rPr>
              <a:t>Mental Health Technician</a:t>
            </a:r>
            <a:r>
              <a:rPr lang="en" sz="1100">
                <a:latin typeface="Montserrat"/>
                <a:ea typeface="Montserrat"/>
                <a:cs typeface="Montserrat"/>
                <a:sym typeface="Montserrat"/>
              </a:rPr>
              <a:t>” may obtain employment without certification or licensing requirements.  However, Arkansas, California, Colorado, Kansas, and Missouri require psychiatric technicians to be licensed. Requirements vary by state but typically include graduating from high school, completing a psychiatric technician program, passing a state exam, and paying an application fee.</a:t>
            </a:r>
            <a:endParaRPr sz="1100" b="1">
              <a:latin typeface="Montserrat"/>
              <a:ea typeface="Montserrat"/>
              <a:cs typeface="Montserrat"/>
              <a:sym typeface="Montserrat"/>
            </a:endParaRPr>
          </a:p>
          <a:p>
            <a:pPr marL="457200" marR="457200" lvl="0" indent="0" algn="just" rtl="0">
              <a:spcBef>
                <a:spcPts val="1200"/>
              </a:spcBef>
              <a:spcAft>
                <a:spcPts val="0"/>
              </a:spcAft>
              <a:buClr>
                <a:schemeClr val="dk1"/>
              </a:buClr>
              <a:buSzPts val="1100"/>
              <a:buFont typeface="Arial"/>
              <a:buNone/>
            </a:pPr>
            <a:r>
              <a:rPr lang="en" sz="1100" b="1">
                <a:solidFill>
                  <a:srgbClr val="4F81BD"/>
                </a:solidFill>
                <a:latin typeface="Montserrat"/>
                <a:ea typeface="Montserrat"/>
                <a:cs typeface="Montserrat"/>
                <a:sym typeface="Montserrat"/>
              </a:rPr>
              <a:t>CALIFORNIA:</a:t>
            </a:r>
            <a:r>
              <a:rPr lang="en" sz="1100">
                <a:solidFill>
                  <a:srgbClr val="4F81BD"/>
                </a:solidFill>
                <a:latin typeface="Montserrat"/>
                <a:ea typeface="Montserrat"/>
                <a:cs typeface="Montserrat"/>
                <a:sym typeface="Montserrat"/>
              </a:rPr>
              <a:t>  </a:t>
            </a:r>
            <a:r>
              <a:rPr lang="en" sz="1100">
                <a:latin typeface="Montserrat"/>
                <a:ea typeface="Montserrat"/>
                <a:cs typeface="Montserrat"/>
                <a:sym typeface="Montserrat"/>
              </a:rPr>
              <a:t>California has a strict license requirement for </a:t>
            </a:r>
            <a:r>
              <a:rPr lang="en" sz="1100" b="1">
                <a:latin typeface="Montserrat"/>
                <a:ea typeface="Montserrat"/>
                <a:cs typeface="Montserrat"/>
                <a:sym typeface="Montserrat"/>
              </a:rPr>
              <a:t>Psychiatric Technicians.</a:t>
            </a:r>
            <a:r>
              <a:rPr lang="en" sz="1100">
                <a:latin typeface="Montserrat"/>
                <a:ea typeface="Montserrat"/>
                <a:cs typeface="Montserrat"/>
                <a:sym typeface="Montserrat"/>
              </a:rPr>
              <a:t> California Psychiatric Technicians are licensed through the Board of Vocational Nursing and Psychiatric Technicians (BVNPT). In California, you must attend an accredited psych tech school. Completion of one of these programs is what makes you eligible to take the state board test for licensure.  MedCerts’ program is not an accredited program.  Therefore, those seeking entry into a profession under the title Psychiatric Technician will NOT be eligible for enrollment into this MedCerts program.</a:t>
            </a:r>
            <a:endParaRPr sz="1100">
              <a:latin typeface="Montserrat"/>
              <a:ea typeface="Montserrat"/>
              <a:cs typeface="Montserrat"/>
              <a:sym typeface="Montserrat"/>
            </a:endParaRPr>
          </a:p>
          <a:p>
            <a:pPr marL="457200" marR="457200" lvl="0" indent="0" algn="just" rtl="0">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 </a:t>
            </a:r>
            <a:endParaRPr sz="1100">
              <a:solidFill>
                <a:schemeClr val="dk1"/>
              </a:solidFill>
              <a:latin typeface="Montserrat"/>
              <a:ea typeface="Montserrat"/>
              <a:cs typeface="Montserrat"/>
              <a:sym typeface="Montserrat"/>
            </a:endParaRPr>
          </a:p>
          <a:p>
            <a:pPr marL="457200" marR="457200" lvl="0" indent="0" algn="just" rtl="0">
              <a:spcBef>
                <a:spcPts val="0"/>
              </a:spcBef>
              <a:spcAft>
                <a:spcPts val="0"/>
              </a:spcAft>
              <a:buClr>
                <a:schemeClr val="dk1"/>
              </a:buClr>
              <a:buSzPts val="1100"/>
              <a:buFont typeface="Arial"/>
              <a:buNone/>
            </a:pPr>
            <a:r>
              <a:rPr lang="en" sz="1100" b="1">
                <a:solidFill>
                  <a:srgbClr val="4F81BD"/>
                </a:solidFill>
                <a:latin typeface="Montserrat"/>
                <a:ea typeface="Montserrat"/>
                <a:cs typeface="Montserrat"/>
                <a:sym typeface="Montserrat"/>
              </a:rPr>
              <a:t>COLORADO:</a:t>
            </a:r>
            <a:r>
              <a:rPr lang="en" sz="1100">
                <a:solidFill>
                  <a:srgbClr val="4F81BD"/>
                </a:solidFill>
                <a:latin typeface="Montserrat"/>
                <a:ea typeface="Montserrat"/>
                <a:cs typeface="Montserrat"/>
                <a:sym typeface="Montserrat"/>
              </a:rPr>
              <a:t>  </a:t>
            </a:r>
            <a:r>
              <a:rPr lang="en" sz="1100">
                <a:latin typeface="Montserrat"/>
                <a:ea typeface="Montserrat"/>
                <a:cs typeface="Montserrat"/>
                <a:sym typeface="Montserrat"/>
              </a:rPr>
              <a:t>Colorado requires that individuals seeking employment as a </a:t>
            </a:r>
            <a:r>
              <a:rPr lang="en" sz="1100" b="1">
                <a:latin typeface="Montserrat"/>
                <a:ea typeface="Montserrat"/>
                <a:cs typeface="Montserrat"/>
                <a:sym typeface="Montserrat"/>
              </a:rPr>
              <a:t>Developmentally Disabled Psychiatric Technician</a:t>
            </a:r>
            <a:r>
              <a:rPr lang="en" sz="1100">
                <a:latin typeface="Montserrat"/>
                <a:ea typeface="Montserrat"/>
                <a:cs typeface="Montserrat"/>
                <a:sym typeface="Montserrat"/>
              </a:rPr>
              <a:t>, or a </a:t>
            </a:r>
            <a:r>
              <a:rPr lang="en" sz="1100" b="1">
                <a:latin typeface="Montserrat"/>
                <a:ea typeface="Montserrat"/>
                <a:cs typeface="Montserrat"/>
                <a:sym typeface="Montserrat"/>
              </a:rPr>
              <a:t>Mentally Ill Psychiatric Technician</a:t>
            </a:r>
            <a:r>
              <a:rPr lang="en" sz="1100">
                <a:latin typeface="Montserrat"/>
                <a:ea typeface="Montserrat"/>
                <a:cs typeface="Montserrat"/>
                <a:sym typeface="Montserrat"/>
              </a:rPr>
              <a:t> be licensed through the Department of Regulatory Agencies, Division of Professions and Occupations.   Applicants for licensure must provide evidence of completed a “Board-Approved Psychiatric Technician training program” containing both theoretical and clinical practice.  MedCerts’ program is not currently listed as a board-approved program.  Therefore, those seeking entry into a profession under either of these titles will NOT be eligible for enrollment into the MedCerts program.</a:t>
            </a:r>
            <a:endParaRPr sz="1100">
              <a:latin typeface="Montserrat"/>
              <a:ea typeface="Montserrat"/>
              <a:cs typeface="Montserrat"/>
              <a:sym typeface="Montserrat"/>
            </a:endParaRPr>
          </a:p>
          <a:p>
            <a:pPr marL="457200" marR="457200" lvl="0" indent="0" algn="just" rtl="0">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 </a:t>
            </a:r>
            <a:endParaRPr sz="1100">
              <a:solidFill>
                <a:schemeClr val="dk1"/>
              </a:solidFill>
              <a:latin typeface="Montserrat"/>
              <a:ea typeface="Montserrat"/>
              <a:cs typeface="Montserrat"/>
              <a:sym typeface="Montserrat"/>
            </a:endParaRPr>
          </a:p>
          <a:p>
            <a:pPr marL="457200" marR="457200" lvl="0" indent="0" algn="just" rtl="0">
              <a:spcBef>
                <a:spcPts val="0"/>
              </a:spcBef>
              <a:spcAft>
                <a:spcPts val="0"/>
              </a:spcAft>
              <a:buClr>
                <a:schemeClr val="dk1"/>
              </a:buClr>
              <a:buSzPts val="1100"/>
              <a:buFont typeface="Arial"/>
              <a:buNone/>
            </a:pPr>
            <a:r>
              <a:rPr lang="en" sz="1100" b="1">
                <a:solidFill>
                  <a:srgbClr val="4F81BD"/>
                </a:solidFill>
                <a:latin typeface="Montserrat"/>
                <a:ea typeface="Montserrat"/>
                <a:cs typeface="Montserrat"/>
                <a:sym typeface="Montserrat"/>
              </a:rPr>
              <a:t>KANSAS:</a:t>
            </a:r>
            <a:r>
              <a:rPr lang="en" sz="1100">
                <a:solidFill>
                  <a:srgbClr val="4F81BD"/>
                </a:solidFill>
                <a:latin typeface="Montserrat"/>
                <a:ea typeface="Montserrat"/>
                <a:cs typeface="Montserrat"/>
                <a:sym typeface="Montserrat"/>
              </a:rPr>
              <a:t>  </a:t>
            </a:r>
            <a:r>
              <a:rPr lang="en" sz="1100">
                <a:latin typeface="Montserrat"/>
                <a:ea typeface="Montserrat"/>
                <a:cs typeface="Montserrat"/>
                <a:sym typeface="Montserrat"/>
              </a:rPr>
              <a:t>Kansas requires that individuals seeking employment as a </a:t>
            </a:r>
            <a:r>
              <a:rPr lang="en" sz="1100" b="1">
                <a:latin typeface="Montserrat"/>
                <a:ea typeface="Montserrat"/>
                <a:cs typeface="Montserrat"/>
                <a:sym typeface="Montserrat"/>
              </a:rPr>
              <a:t>Mental Health Technician</a:t>
            </a:r>
            <a:r>
              <a:rPr lang="en" sz="1100">
                <a:latin typeface="Montserrat"/>
                <a:ea typeface="Montserrat"/>
                <a:cs typeface="Montserrat"/>
                <a:sym typeface="Montserrat"/>
              </a:rPr>
              <a:t> be licensed through the Kansas Board of Nursing.   Applicants for licensure must provide evidence of having completed a “Board-Approved” course of mental health technology.  The MedCerts program is not currently listed as a board-approved program.  Therefore, those seeking entry into a profession under Mental Health Technician will NOT be eligible for enrollment into the MedCerts program.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136" name="Google Shape;136;p21"/>
          <p:cNvCxnSpPr/>
          <p:nvPr/>
        </p:nvCxnSpPr>
        <p:spPr>
          <a:xfrm>
            <a:off x="320850" y="989525"/>
            <a:ext cx="7130700" cy="0"/>
          </a:xfrm>
          <a:prstGeom prst="straightConnector1">
            <a:avLst/>
          </a:prstGeom>
          <a:noFill/>
          <a:ln w="28575" cap="flat" cmpd="sng">
            <a:solidFill>
              <a:srgbClr val="0069FF"/>
            </a:solidFill>
            <a:prstDash val="solid"/>
            <a:round/>
            <a:headEnd type="none" w="med" len="med"/>
            <a:tailEnd type="none" w="med" len="med"/>
          </a:ln>
        </p:spPr>
      </p:cxnSp>
      <p:pic>
        <p:nvPicPr>
          <p:cNvPr id="137" name="Google Shape;137;p21"/>
          <p:cNvPicPr preferRelativeResize="0"/>
          <p:nvPr/>
        </p:nvPicPr>
        <p:blipFill rotWithShape="1">
          <a:blip r:embed="rId3">
            <a:alphaModFix/>
          </a:blip>
          <a:srcRect t="641" b="641"/>
          <a:stretch/>
        </p:blipFill>
        <p:spPr>
          <a:xfrm>
            <a:off x="101374" y="9574899"/>
            <a:ext cx="1443302" cy="390300"/>
          </a:xfrm>
          <a:prstGeom prst="rect">
            <a:avLst/>
          </a:prstGeom>
          <a:noFill/>
          <a:ln>
            <a:noFill/>
          </a:ln>
        </p:spPr>
      </p:pic>
      <p:sp>
        <p:nvSpPr>
          <p:cNvPr id="138" name="Google Shape;138;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9</a:t>
            </a:fld>
            <a:endParaRPr b="1">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72E344-4F6B-4509-A6AA-DE65B04853D7}"/>
</file>

<file path=customXml/itemProps2.xml><?xml version="1.0" encoding="utf-8"?>
<ds:datastoreItem xmlns:ds="http://schemas.openxmlformats.org/officeDocument/2006/customXml" ds:itemID="{31929543-D051-4348-A53E-F5A2027F4019}">
  <ds:schemaRefs>
    <ds:schemaRef ds:uri="http://schemas.microsoft.com/office/2006/metadata/properties"/>
    <ds:schemaRef ds:uri="http://schemas.microsoft.com/office/infopath/2007/PartnerControls"/>
    <ds:schemaRef ds:uri="b64e289c-fe93-42be-bb63-68a2e40d2849"/>
    <ds:schemaRef ds:uri="59a841ba-70b8-4be4-ad36-34aec6050b8a"/>
  </ds:schemaRefs>
</ds:datastoreItem>
</file>

<file path=customXml/itemProps3.xml><?xml version="1.0" encoding="utf-8"?>
<ds:datastoreItem xmlns:ds="http://schemas.openxmlformats.org/officeDocument/2006/customXml" ds:itemID="{B2E311E9-FAE2-48A8-8BD4-F3A55713B1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18</Slides>
  <Notes>18</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Simple Light</vt:lpstr>
      <vt:lpstr>Mental Health Support Specialist</vt:lpstr>
      <vt:lpstr>Mental Health Support Specialist Essentials Details</vt:lpstr>
      <vt:lpstr>What is a Mental Health  Support Specialist?</vt:lpstr>
      <vt:lpstr>Program Description</vt:lpstr>
      <vt:lpstr>Who is this program recommended for?</vt:lpstr>
      <vt:lpstr>Program Objectives &amp; Features</vt:lpstr>
      <vt:lpstr>Equipment &amp; Courseware/Textbooks</vt:lpstr>
      <vt:lpstr>Equipment to be Provided by the Student:</vt:lpstr>
      <vt:lpstr>Enrollment Eligibility Requirements</vt:lpstr>
      <vt:lpstr>Enrollment Eligibility Requirements</vt:lpstr>
      <vt:lpstr>Mental Health Support Specialist Essentials Courses</vt:lpstr>
      <vt:lpstr>PS-1011: Professionalism in Allied Health </vt:lpstr>
      <vt:lpstr>HI-1014: Introduction to Human Anatomy and Medical Terminology </vt:lpstr>
      <vt:lpstr>HI-7013: Fundamentals of Mental Health Care </vt:lpstr>
      <vt:lpstr>Eligible Program Certifications</vt:lpstr>
      <vt:lpstr>Mental Health Technician Certification (MHTC) </vt:lpstr>
      <vt:lpstr>Potential Careers &amp; Job Outlook</vt:lpstr>
      <vt:lpstr>Mental Health Support Specialist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Support Specialist</dc:title>
  <cp:revision>2</cp:revision>
  <dcterms:modified xsi:type="dcterms:W3CDTF">2024-05-21T14:36:39Z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y fmtid="{D5CDD505-2E9C-101B-9397-08002B2CF9AE}" pid="3" name="MediaServiceImageTags">
    <vt:lpwstr/>
  </property>
</Properties>
</file>