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058400" cx="7772400"/>
  <p:notesSz cx="6858000" cy="9144000"/>
  <p:embeddedFontLst>
    <p:embeddedFont>
      <p:font typeface="Montserra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ED2068-A128-4D27-A430-BF6383D70EE3}">
  <a:tblStyle styleId="{14ED2068-A128-4D27-A430-BF6383D70E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34" Type="http://schemas.openxmlformats.org/officeDocument/2006/relationships/customXml" Target="../customXml/item2.xml"/><Relationship Id="rId25" Type="http://schemas.openxmlformats.org/officeDocument/2006/relationships/slide" Target="slides/slide1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customXml" Target="../customXml/item1.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font" Target="fonts/Montserrat-regular.fntdata"/><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Montserrat-boldItalic.fntdata"/><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1" Type="http://schemas.openxmlformats.org/officeDocument/2006/relationships/font" Target="fonts/Montserrat-italic.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font" Target="fonts/Montserrat-bold.fntdata"/><Relationship Id="rId14" Type="http://schemas.openxmlformats.org/officeDocument/2006/relationships/slide" Target="slides/slide8.xml"/><Relationship Id="rId35" Type="http://schemas.openxmlformats.org/officeDocument/2006/relationships/customXml" Target="../customXml/item3.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52ec42f3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2ec42f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3ffe2fbd9_0_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3ffe2fbd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92361fbe25_0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92361fbe2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64a5c75120_1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4a5c75120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6c8c6f8081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c8c6f808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73ffe2fbd9_0_1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3ffe2fbd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4fbae29989_0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4fbae2998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2361fbe25_0_3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92361fbe2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7baf0baa5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baf0baa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73ffe2fbd9_0_1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3ffe2fbd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92361fbe25_0_4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92361fbe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3ffe2fbd9_0_1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3ffe2fbd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73ffe2fbd9_0_2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3ffe2fbd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3ffe2fbd9_0_2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3ffe2fbd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92361fbe25_0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92361fbe2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3ffe2fbd9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3ffe2fbd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6589e9130d_0_9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589e9130d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2361fbe25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92361fbe2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442a8dd6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442a8dd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3ffe2fbd9_0_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3ffe2fbd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3ffe2fbd9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3ffe2fbd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4fbae29989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4fbae2998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18095" r="18095" t="0"/>
          <a:stretch/>
        </p:blipFill>
        <p:spPr>
          <a:xfrm>
            <a:off x="-9675" y="15975"/>
            <a:ext cx="7772401" cy="8214000"/>
          </a:xfrm>
          <a:prstGeom prst="rect">
            <a:avLst/>
          </a:prstGeom>
          <a:noFill/>
          <a:ln>
            <a:noFill/>
          </a:ln>
        </p:spPr>
      </p:pic>
      <p:sp>
        <p:nvSpPr>
          <p:cNvPr id="55" name="Google Shape;55;p13"/>
          <p:cNvSpPr/>
          <p:nvPr/>
        </p:nvSpPr>
        <p:spPr>
          <a:xfrm>
            <a:off x="-9675" y="15975"/>
            <a:ext cx="7772400" cy="82140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264900" y="2669996"/>
            <a:ext cx="7242600" cy="17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Montserrat"/>
                <a:ea typeface="Montserrat"/>
                <a:cs typeface="Montserrat"/>
                <a:sym typeface="Montserrat"/>
              </a:rPr>
              <a:t>Mental Health Support Professional</a:t>
            </a:r>
            <a:endParaRPr b="1" sz="4800">
              <a:solidFill>
                <a:srgbClr val="FFFFFF"/>
              </a:solidFill>
              <a:latin typeface="Montserrat"/>
              <a:ea typeface="Montserrat"/>
              <a:cs typeface="Montserrat"/>
              <a:sym typeface="Montserrat"/>
            </a:endParaRPr>
          </a:p>
        </p:txBody>
      </p:sp>
      <p:sp>
        <p:nvSpPr>
          <p:cNvPr id="57" name="Google Shape;57;p13"/>
          <p:cNvSpPr txBox="1"/>
          <p:nvPr>
            <p:ph idx="1" type="subTitle"/>
          </p:nvPr>
        </p:nvSpPr>
        <p:spPr>
          <a:xfrm>
            <a:off x="300825" y="4203994"/>
            <a:ext cx="7242600" cy="7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p:nvPr>
            <p:ph idx="1" type="subTitle"/>
          </p:nvPr>
        </p:nvSpPr>
        <p:spPr>
          <a:xfrm>
            <a:off x="264950" y="8437630"/>
            <a:ext cx="7242600" cy="13146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a:t>
            </a:r>
            <a:r>
              <a:rPr lang="en" sz="1800">
                <a:solidFill>
                  <a:schemeClr val="dk1"/>
                </a:solidFill>
                <a:latin typeface="Montserrat"/>
                <a:ea typeface="Montserrat"/>
                <a:cs typeface="Montserrat"/>
                <a:sym typeface="Montserrat"/>
              </a:rPr>
              <a:t> Code: HI-7300</a:t>
            </a:r>
            <a:endParaRPr sz="1800">
              <a:solidFill>
                <a:schemeClr val="dk1"/>
              </a:solidFill>
              <a:latin typeface="Montserrat"/>
              <a:ea typeface="Montserrat"/>
              <a:cs typeface="Montserrat"/>
              <a:sym typeface="Montserrat"/>
            </a:endParaRPr>
          </a:p>
        </p:txBody>
      </p:sp>
      <p:pic>
        <p:nvPicPr>
          <p:cNvPr id="59" name="Google Shape;59;p13"/>
          <p:cNvPicPr preferRelativeResize="0"/>
          <p:nvPr/>
        </p:nvPicPr>
        <p:blipFill rotWithShape="1">
          <a:blip r:embed="rId4">
            <a:alphaModFix/>
          </a:blip>
          <a:srcRect b="641" l="0" r="0" t="641"/>
          <a:stretch/>
        </p:blipFill>
        <p:spPr>
          <a:xfrm>
            <a:off x="2266850" y="228600"/>
            <a:ext cx="3310551"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Enrollment </a:t>
            </a:r>
            <a:r>
              <a:rPr b="1" lang="en">
                <a:latin typeface="Montserrat"/>
                <a:ea typeface="Montserrat"/>
                <a:cs typeface="Montserrat"/>
                <a:sym typeface="Montserrat"/>
              </a:rPr>
              <a:t>Eligibility</a:t>
            </a:r>
            <a:r>
              <a:rPr b="1" lang="en">
                <a:latin typeface="Montserrat"/>
                <a:ea typeface="Montserrat"/>
                <a:cs typeface="Montserrat"/>
                <a:sym typeface="Montserrat"/>
              </a:rPr>
              <a:t> Requirements</a:t>
            </a:r>
            <a:endParaRPr b="1" sz="1400">
              <a:latin typeface="Montserrat"/>
              <a:ea typeface="Montserrat"/>
              <a:cs typeface="Montserrat"/>
              <a:sym typeface="Montserrat"/>
            </a:endParaRPr>
          </a:p>
        </p:txBody>
      </p:sp>
      <p:sp>
        <p:nvSpPr>
          <p:cNvPr id="144" name="Google Shape;144;p22"/>
          <p:cNvSpPr txBox="1"/>
          <p:nvPr>
            <p:ph idx="1" type="body"/>
          </p:nvPr>
        </p:nvSpPr>
        <p:spPr>
          <a:xfrm>
            <a:off x="264950" y="873488"/>
            <a:ext cx="7242600" cy="81072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ability to speak clearly, able to lift/move chairs, push a wheelchair, assist clients in and out of bed if needed and suitable psychomotor skills, including significant walking, bending, stooping, patient lifting, and positioning.</a:t>
            </a:r>
            <a:endParaRPr sz="1100">
              <a:latin typeface="Montserrat"/>
              <a:ea typeface="Montserrat"/>
              <a:cs typeface="Montserrat"/>
              <a:sym typeface="Montserrat"/>
            </a:endParaRPr>
          </a:p>
          <a:p>
            <a:pPr indent="0" lvl="0" marL="0" rtl="0" algn="just">
              <a:spcBef>
                <a:spcPts val="1200"/>
              </a:spcBef>
              <a:spcAft>
                <a:spcPts val="0"/>
              </a:spcAft>
              <a:buClr>
                <a:schemeClr val="dk1"/>
              </a:buClr>
              <a:buSzPts val="1100"/>
              <a:buFont typeface="Arial"/>
              <a:buNone/>
            </a:pPr>
            <a:r>
              <a:rPr b="1" lang="en" sz="1100">
                <a:solidFill>
                  <a:srgbClr val="C00000"/>
                </a:solidFill>
                <a:latin typeface="Montserrat"/>
                <a:ea typeface="Montserrat"/>
                <a:cs typeface="Montserrat"/>
                <a:sym typeface="Montserrat"/>
              </a:rPr>
              <a:t>IMPORTANT:</a:t>
            </a:r>
            <a:r>
              <a:rPr lang="en" sz="1100">
                <a:solidFill>
                  <a:srgbClr val="C00000"/>
                </a:solidFill>
                <a:latin typeface="Montserrat"/>
                <a:ea typeface="Montserrat"/>
                <a:cs typeface="Montserrat"/>
                <a:sym typeface="Montserrat"/>
              </a:rPr>
              <a:t>  Graduates of this program will be prepared for wide variety of job roles, with great variation among job titles.  While MedCerts helps identify barriers to specific job titles, it is ultimately the responsibility of the student to determine if their chosen career/job title carries any licensure, registration, or certification requirements within their prospective state of employment. </a:t>
            </a:r>
            <a:endParaRPr sz="1100">
              <a:solidFill>
                <a:srgbClr val="C00000"/>
              </a:solidFill>
              <a:latin typeface="Montserrat"/>
              <a:ea typeface="Montserrat"/>
              <a:cs typeface="Montserrat"/>
              <a:sym typeface="Montserrat"/>
            </a:endParaRPr>
          </a:p>
          <a:p>
            <a:pPr indent="0" lvl="0" marL="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In most states, individuals pursuing the job title “</a:t>
            </a:r>
            <a:r>
              <a:rPr b="1" lang="en" sz="1100">
                <a:latin typeface="Montserrat"/>
                <a:ea typeface="Montserrat"/>
                <a:cs typeface="Montserrat"/>
                <a:sym typeface="Montserrat"/>
              </a:rPr>
              <a:t>Psychiatric Technician</a:t>
            </a:r>
            <a:r>
              <a:rPr lang="en" sz="1100">
                <a:latin typeface="Montserrat"/>
                <a:ea typeface="Montserrat"/>
                <a:cs typeface="Montserrat"/>
                <a:sym typeface="Montserrat"/>
              </a:rPr>
              <a:t>”, or “</a:t>
            </a:r>
            <a:r>
              <a:rPr b="1" lang="en" sz="1100">
                <a:latin typeface="Montserrat"/>
                <a:ea typeface="Montserrat"/>
                <a:cs typeface="Montserrat"/>
                <a:sym typeface="Montserrat"/>
              </a:rPr>
              <a:t>Mental Health Technician</a:t>
            </a:r>
            <a:r>
              <a:rPr lang="en" sz="1100">
                <a:latin typeface="Montserrat"/>
                <a:ea typeface="Montserrat"/>
                <a:cs typeface="Montserrat"/>
                <a:sym typeface="Montserrat"/>
              </a:rPr>
              <a:t>” may obtain employment without certification or licensing requirements.  However, California, Colorado, Kansas, and Nevada have unique requirements for specific job titles that should be </a:t>
            </a:r>
            <a:r>
              <a:rPr lang="en" sz="1100">
                <a:latin typeface="Montserrat"/>
                <a:ea typeface="Montserrat"/>
                <a:cs typeface="Montserrat"/>
                <a:sym typeface="Montserrat"/>
              </a:rPr>
              <a:t>considered prior to student enrollment. </a:t>
            </a:r>
            <a:r>
              <a:rPr lang="en" sz="1100">
                <a:latin typeface="Montserrat"/>
                <a:ea typeface="Montserrat"/>
                <a:cs typeface="Montserrat"/>
                <a:sym typeface="Montserrat"/>
              </a:rPr>
              <a:t>Requirements vary by state but typically include graduating from high school, completing a psychiatric technician program, passing a state exam, and paying an application fee.</a:t>
            </a:r>
            <a:endParaRPr b="1" sz="1100">
              <a:latin typeface="Montserrat"/>
              <a:ea typeface="Montserrat"/>
              <a:cs typeface="Montserrat"/>
              <a:sym typeface="Montserrat"/>
            </a:endParaRPr>
          </a:p>
          <a:p>
            <a:pPr indent="0" lvl="0" marL="457200" marR="457200" rtl="0" algn="just">
              <a:spcBef>
                <a:spcPts val="1200"/>
              </a:spcBef>
              <a:spcAft>
                <a:spcPts val="0"/>
              </a:spcAft>
              <a:buClr>
                <a:schemeClr val="dk1"/>
              </a:buClr>
              <a:buSzPts val="1100"/>
              <a:buFont typeface="Arial"/>
              <a:buNone/>
            </a:pPr>
            <a:r>
              <a:rPr b="1" lang="en" sz="1100">
                <a:solidFill>
                  <a:srgbClr val="4F81BD"/>
                </a:solidFill>
                <a:latin typeface="Montserrat"/>
                <a:ea typeface="Montserrat"/>
                <a:cs typeface="Montserrat"/>
                <a:sym typeface="Montserrat"/>
              </a:rPr>
              <a:t>CALIFORNIA:</a:t>
            </a:r>
            <a:r>
              <a:rPr lang="en" sz="1100">
                <a:solidFill>
                  <a:srgbClr val="4F81BD"/>
                </a:solidFill>
                <a:latin typeface="Montserrat"/>
                <a:ea typeface="Montserrat"/>
                <a:cs typeface="Montserrat"/>
                <a:sym typeface="Montserrat"/>
              </a:rPr>
              <a:t>  </a:t>
            </a:r>
            <a:r>
              <a:rPr lang="en" sz="1100">
                <a:latin typeface="Montserrat"/>
                <a:ea typeface="Montserrat"/>
                <a:cs typeface="Montserrat"/>
                <a:sym typeface="Montserrat"/>
              </a:rPr>
              <a:t>California has a strict license requirement for </a:t>
            </a:r>
            <a:r>
              <a:rPr b="1" lang="en" sz="1100">
                <a:latin typeface="Montserrat"/>
                <a:ea typeface="Montserrat"/>
                <a:cs typeface="Montserrat"/>
                <a:sym typeface="Montserrat"/>
              </a:rPr>
              <a:t>Psychiatric Technicians.</a:t>
            </a:r>
            <a:r>
              <a:rPr lang="en" sz="1100">
                <a:latin typeface="Montserrat"/>
                <a:ea typeface="Montserrat"/>
                <a:cs typeface="Montserrat"/>
                <a:sym typeface="Montserrat"/>
              </a:rPr>
              <a:t> California Psychiatric Technicians are licensed through the Board of Vocational Nursing and Psychiatric Technicians (BVNPT). In California, you must attend an accredited psych tech school. Completion of one of these programs is what makes you eligible to take the state board test for licensure.  MedCerts’ program is not an accredited program.  Therefore, those seeking entry into a profession under the title Psychiatric Technician will NOT be eligible for enrollment into this MedCerts program.</a:t>
            </a:r>
            <a:endParaRPr sz="1100">
              <a:latin typeface="Montserrat"/>
              <a:ea typeface="Montserrat"/>
              <a:cs typeface="Montserrat"/>
              <a:sym typeface="Montserrat"/>
            </a:endParaRPr>
          </a:p>
          <a:p>
            <a:pPr indent="0" lvl="0" marL="457200" marR="457200" rtl="0" algn="just">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p>
            <a:pPr indent="0" lvl="0" marL="457200" marR="457200" rtl="0" algn="just">
              <a:spcBef>
                <a:spcPts val="0"/>
              </a:spcBef>
              <a:spcAft>
                <a:spcPts val="0"/>
              </a:spcAft>
              <a:buClr>
                <a:schemeClr val="dk1"/>
              </a:buClr>
              <a:buSzPts val="1100"/>
              <a:buFont typeface="Arial"/>
              <a:buNone/>
            </a:pPr>
            <a:r>
              <a:rPr b="1" lang="en" sz="1100">
                <a:solidFill>
                  <a:srgbClr val="4F81BD"/>
                </a:solidFill>
                <a:latin typeface="Montserrat"/>
                <a:ea typeface="Montserrat"/>
                <a:cs typeface="Montserrat"/>
                <a:sym typeface="Montserrat"/>
              </a:rPr>
              <a:t>COLORADO:</a:t>
            </a:r>
            <a:r>
              <a:rPr lang="en" sz="1100">
                <a:solidFill>
                  <a:srgbClr val="4F81BD"/>
                </a:solidFill>
                <a:latin typeface="Montserrat"/>
                <a:ea typeface="Montserrat"/>
                <a:cs typeface="Montserrat"/>
                <a:sym typeface="Montserrat"/>
              </a:rPr>
              <a:t>  </a:t>
            </a:r>
            <a:r>
              <a:rPr lang="en" sz="1100">
                <a:latin typeface="Montserrat"/>
                <a:ea typeface="Montserrat"/>
                <a:cs typeface="Montserrat"/>
                <a:sym typeface="Montserrat"/>
              </a:rPr>
              <a:t>Colorado requires that individuals seeking employment as a </a:t>
            </a:r>
            <a:r>
              <a:rPr b="1" lang="en" sz="1100">
                <a:latin typeface="Montserrat"/>
                <a:ea typeface="Montserrat"/>
                <a:cs typeface="Montserrat"/>
                <a:sym typeface="Montserrat"/>
              </a:rPr>
              <a:t>Developmentally Disabled Psychiatric Technician</a:t>
            </a:r>
            <a:r>
              <a:rPr lang="en" sz="1100">
                <a:latin typeface="Montserrat"/>
                <a:ea typeface="Montserrat"/>
                <a:cs typeface="Montserrat"/>
                <a:sym typeface="Montserrat"/>
              </a:rPr>
              <a:t>, or a </a:t>
            </a:r>
            <a:r>
              <a:rPr b="1" lang="en" sz="1100">
                <a:latin typeface="Montserrat"/>
                <a:ea typeface="Montserrat"/>
                <a:cs typeface="Montserrat"/>
                <a:sym typeface="Montserrat"/>
              </a:rPr>
              <a:t>Mentally Ill Psychiatric Technician</a:t>
            </a:r>
            <a:r>
              <a:rPr lang="en" sz="1100">
                <a:latin typeface="Montserrat"/>
                <a:ea typeface="Montserrat"/>
                <a:cs typeface="Montserrat"/>
                <a:sym typeface="Montserrat"/>
              </a:rPr>
              <a:t> be licensed through the Department of Regulatory Agencies, Division of Professions and Occupations.   Applicants for licensure must provide evidence of completed a “Board-Approved Psychiatric Technician training program” containing both theoretical and clinical practice.  MedCerts’ program is not currently listed as a board-approved program.  Therefore, those seeking entry into a profession under either of these titles will NOT be eligible for enrollment into the MedCerts program.</a:t>
            </a:r>
            <a:endParaRPr sz="1100">
              <a:latin typeface="Montserrat"/>
              <a:ea typeface="Montserrat"/>
              <a:cs typeface="Montserrat"/>
              <a:sym typeface="Montserrat"/>
            </a:endParaRPr>
          </a:p>
          <a:p>
            <a:pPr indent="0" lvl="0" marL="457200" marR="457200" rtl="0" algn="just">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p>
            <a:pPr indent="0" lvl="0" marL="457200" marR="457200" rtl="0" algn="just">
              <a:spcBef>
                <a:spcPts val="0"/>
              </a:spcBef>
              <a:spcAft>
                <a:spcPts val="0"/>
              </a:spcAft>
              <a:buClr>
                <a:schemeClr val="dk1"/>
              </a:buClr>
              <a:buSzPts val="1100"/>
              <a:buFont typeface="Arial"/>
              <a:buNone/>
            </a:pPr>
            <a:r>
              <a:rPr b="1" lang="en" sz="1100">
                <a:solidFill>
                  <a:srgbClr val="4F81BD"/>
                </a:solidFill>
                <a:latin typeface="Montserrat"/>
                <a:ea typeface="Montserrat"/>
                <a:cs typeface="Montserrat"/>
                <a:sym typeface="Montserrat"/>
              </a:rPr>
              <a:t>KANSAS:</a:t>
            </a:r>
            <a:r>
              <a:rPr lang="en" sz="1100">
                <a:solidFill>
                  <a:srgbClr val="4F81BD"/>
                </a:solidFill>
                <a:latin typeface="Montserrat"/>
                <a:ea typeface="Montserrat"/>
                <a:cs typeface="Montserrat"/>
                <a:sym typeface="Montserrat"/>
              </a:rPr>
              <a:t>  </a:t>
            </a:r>
            <a:r>
              <a:rPr lang="en" sz="1100">
                <a:latin typeface="Montserrat"/>
                <a:ea typeface="Montserrat"/>
                <a:cs typeface="Montserrat"/>
                <a:sym typeface="Montserrat"/>
              </a:rPr>
              <a:t>Kansas requires that individuals seeking employment as a </a:t>
            </a:r>
            <a:r>
              <a:rPr b="1" lang="en" sz="1100">
                <a:latin typeface="Montserrat"/>
                <a:ea typeface="Montserrat"/>
                <a:cs typeface="Montserrat"/>
                <a:sym typeface="Montserrat"/>
              </a:rPr>
              <a:t>Mental Health Technician</a:t>
            </a:r>
            <a:r>
              <a:rPr lang="en" sz="1100">
                <a:latin typeface="Montserrat"/>
                <a:ea typeface="Montserrat"/>
                <a:cs typeface="Montserrat"/>
                <a:sym typeface="Montserrat"/>
              </a:rPr>
              <a:t> be licensed through the Kansas Board of Nursing.   Applicants for licensure must provide evidence of having completed a “Board-Approved” course of mental health technology.  The MedCerts program is not currently listed as a board-approved program.  Therefore, those seeking entry into a profession under Mental Health Technician will NOT be eligible for enrollment into the MedCerts program.</a:t>
            </a:r>
            <a:endParaRPr sz="1100">
              <a:latin typeface="Montserrat"/>
              <a:ea typeface="Montserrat"/>
              <a:cs typeface="Montserrat"/>
              <a:sym typeface="Montserrat"/>
            </a:endParaRPr>
          </a:p>
          <a:p>
            <a:pPr indent="0" lvl="0" marL="457200" marR="457200" rtl="0" algn="just">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457200" marR="457200" rtl="0" algn="just">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cxnSp>
        <p:nvCxnSpPr>
          <p:cNvPr id="145" name="Google Shape;145;p22"/>
          <p:cNvCxnSpPr/>
          <p:nvPr/>
        </p:nvCxnSpPr>
        <p:spPr>
          <a:xfrm>
            <a:off x="320850" y="989525"/>
            <a:ext cx="7130700" cy="0"/>
          </a:xfrm>
          <a:prstGeom prst="straightConnector1">
            <a:avLst/>
          </a:prstGeom>
          <a:noFill/>
          <a:ln cap="flat" cmpd="sng" w="28575">
            <a:solidFill>
              <a:srgbClr val="0069FF"/>
            </a:solidFill>
            <a:prstDash val="solid"/>
            <a:round/>
            <a:headEnd len="med" w="med" type="none"/>
            <a:tailEnd len="med" w="med" type="none"/>
          </a:ln>
        </p:spPr>
      </p:cxnSp>
      <p:sp>
        <p:nvSpPr>
          <p:cNvPr id="146" name="Google Shape;146;p22"/>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48" name="Google Shape;148;p22"/>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Enrollment Eligibility Requirements Contd.</a:t>
            </a:r>
            <a:endParaRPr b="1" sz="1400">
              <a:latin typeface="Montserrat"/>
              <a:ea typeface="Montserrat"/>
              <a:cs typeface="Montserrat"/>
              <a:sym typeface="Montserrat"/>
            </a:endParaRPr>
          </a:p>
        </p:txBody>
      </p:sp>
      <p:sp>
        <p:nvSpPr>
          <p:cNvPr id="154" name="Google Shape;154;p23"/>
          <p:cNvSpPr txBox="1"/>
          <p:nvPr>
            <p:ph idx="1" type="body"/>
          </p:nvPr>
        </p:nvSpPr>
        <p:spPr>
          <a:xfrm>
            <a:off x="264950" y="1467688"/>
            <a:ext cx="7242600" cy="8107200"/>
          </a:xfrm>
          <a:prstGeom prst="rect">
            <a:avLst/>
          </a:prstGeom>
        </p:spPr>
        <p:txBody>
          <a:bodyPr anchorCtr="0" anchor="t" bIns="91425" lIns="91425" spcFirstLastPara="1" rIns="91425" wrap="square" tIns="91425">
            <a:noAutofit/>
          </a:bodyPr>
          <a:lstStyle/>
          <a:p>
            <a:pPr indent="0" lvl="0" marL="457200" marR="457200" rtl="0" algn="just">
              <a:spcBef>
                <a:spcPts val="0"/>
              </a:spcBef>
              <a:spcAft>
                <a:spcPts val="0"/>
              </a:spcAft>
              <a:buClr>
                <a:schemeClr val="dk1"/>
              </a:buClr>
              <a:buSzPts val="1100"/>
              <a:buFont typeface="Arial"/>
              <a:buNone/>
            </a:pPr>
            <a:r>
              <a:rPr b="1" lang="en" sz="1100">
                <a:solidFill>
                  <a:srgbClr val="4F81BD"/>
                </a:solidFill>
                <a:latin typeface="Montserrat"/>
                <a:ea typeface="Montserrat"/>
                <a:cs typeface="Montserrat"/>
                <a:sym typeface="Montserrat"/>
              </a:rPr>
              <a:t>Nevada:</a:t>
            </a:r>
            <a:r>
              <a:rPr lang="en" sz="1100">
                <a:solidFill>
                  <a:srgbClr val="4F81BD"/>
                </a:solidFill>
                <a:latin typeface="Montserrat"/>
                <a:ea typeface="Montserrat"/>
                <a:cs typeface="Montserrat"/>
                <a:sym typeface="Montserrat"/>
              </a:rPr>
              <a:t>  </a:t>
            </a:r>
            <a:r>
              <a:rPr lang="en" sz="1100">
                <a:latin typeface="Montserrat"/>
                <a:ea typeface="Montserrat"/>
                <a:cs typeface="Montserrat"/>
                <a:sym typeface="Montserrat"/>
              </a:rPr>
              <a:t>There are no licensing or registration requirements for Psychiatric/Mental Health Technicians in Nevada, however, to work for the State of Nevada (ie. State of Nevada Division of Child and Family Services or the Division of Public and Behavioral Health) an individual must meet specific requirements set forth by the state. There are 5 classifications (levels) of Mental Health Technicians each with defined standards and requirements. Employers outside of the State of Nevada that hire Mental Health Technicians have no such requirements. </a:t>
            </a:r>
            <a:endParaRPr sz="1100">
              <a:latin typeface="Montserrat"/>
              <a:ea typeface="Montserrat"/>
              <a:cs typeface="Montserrat"/>
              <a:sym typeface="Montserrat"/>
            </a:endParaRPr>
          </a:p>
        </p:txBody>
      </p:sp>
      <p:cxnSp>
        <p:nvCxnSpPr>
          <p:cNvPr id="155" name="Google Shape;155;p23"/>
          <p:cNvCxnSpPr/>
          <p:nvPr/>
        </p:nvCxnSpPr>
        <p:spPr>
          <a:xfrm>
            <a:off x="320900" y="1358038"/>
            <a:ext cx="7130700" cy="0"/>
          </a:xfrm>
          <a:prstGeom prst="straightConnector1">
            <a:avLst/>
          </a:prstGeom>
          <a:noFill/>
          <a:ln cap="flat" cmpd="sng" w="28575">
            <a:solidFill>
              <a:srgbClr val="0069FF"/>
            </a:solidFill>
            <a:prstDash val="solid"/>
            <a:round/>
            <a:headEnd len="med" w="med" type="none"/>
            <a:tailEnd len="med" w="med" type="none"/>
          </a:ln>
        </p:spPr>
      </p:cxnSp>
      <p:sp>
        <p:nvSpPr>
          <p:cNvPr id="156" name="Google Shape;156;p23"/>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58" name="Google Shape;158;p23"/>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4"/>
          <p:cNvPicPr preferRelativeResize="0"/>
          <p:nvPr/>
        </p:nvPicPr>
        <p:blipFill rotWithShape="1">
          <a:blip r:embed="rId3">
            <a:alphaModFix/>
          </a:blip>
          <a:srcRect b="0" l="24340" r="24340" t="0"/>
          <a:stretch/>
        </p:blipFill>
        <p:spPr>
          <a:xfrm>
            <a:off x="0" y="-18000"/>
            <a:ext cx="7772401" cy="10094404"/>
          </a:xfrm>
          <a:prstGeom prst="rect">
            <a:avLst/>
          </a:prstGeom>
          <a:noFill/>
          <a:ln>
            <a:noFill/>
          </a:ln>
        </p:spPr>
      </p:pic>
      <p:sp>
        <p:nvSpPr>
          <p:cNvPr id="164" name="Google Shape;164;p24"/>
          <p:cNvSpPr/>
          <p:nvPr/>
        </p:nvSpPr>
        <p:spPr>
          <a:xfrm>
            <a:off x="0" y="-18000"/>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Montserrat"/>
                <a:ea typeface="Montserrat"/>
                <a:cs typeface="Montserrat"/>
                <a:sym typeface="Montserrat"/>
              </a:rPr>
              <a:t>Mental Health Support Professional </a:t>
            </a:r>
            <a:r>
              <a:rPr b="1" lang="en" sz="4800">
                <a:solidFill>
                  <a:srgbClr val="FFFFFF"/>
                </a:solidFill>
                <a:latin typeface="Montserrat"/>
                <a:ea typeface="Montserrat"/>
                <a:cs typeface="Montserrat"/>
                <a:sym typeface="Montserrat"/>
              </a:rPr>
              <a:t>Essentials Courses</a:t>
            </a:r>
            <a:endParaRPr b="1" sz="4800">
              <a:solidFill>
                <a:srgbClr val="FFFFFF"/>
              </a:solidFill>
              <a:latin typeface="Montserrat"/>
              <a:ea typeface="Montserrat"/>
              <a:cs typeface="Montserrat"/>
              <a:sym typeface="Montserrat"/>
            </a:endParaRPr>
          </a:p>
        </p:txBody>
      </p:sp>
      <p:pic>
        <p:nvPicPr>
          <p:cNvPr id="166" name="Google Shape;166;p24"/>
          <p:cNvPicPr preferRelativeResize="0"/>
          <p:nvPr/>
        </p:nvPicPr>
        <p:blipFill rotWithShape="1">
          <a:blip r:embed="rId4">
            <a:alphaModFix/>
          </a:blip>
          <a:srcRect b="641" l="0" r="0" t="641"/>
          <a:stretch/>
        </p:blipFill>
        <p:spPr>
          <a:xfrm>
            <a:off x="147100" y="9428025"/>
            <a:ext cx="1619348" cy="4378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p:nvPr/>
        </p:nvSpPr>
        <p:spPr>
          <a:xfrm>
            <a:off x="264900" y="7344025"/>
            <a:ext cx="7242600" cy="15981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a:t>
            </a:r>
            <a:r>
              <a:rPr b="1" lang="en">
                <a:latin typeface="Montserrat"/>
                <a:ea typeface="Montserrat"/>
                <a:cs typeface="Montserrat"/>
                <a:sym typeface="Montserrat"/>
              </a:rPr>
              <a:t>S-1011: Professionalism in Allied Health</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173" name="Google Shape;173;p25"/>
          <p:cNvSpPr txBox="1"/>
          <p:nvPr>
            <p:ph idx="1" type="body"/>
          </p:nvPr>
        </p:nvSpPr>
        <p:spPr>
          <a:xfrm>
            <a:off x="264900" y="1374625"/>
            <a:ext cx="7242600" cy="53079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279400" marR="17780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This course will benefit anyone considering a career in allied health, as well as those already working the field. Allied Health Professionals must be committed to the key attributes of professionalism and strive to reflect this within the delivery of patient-centered, safe, and effective care. “Professionalism” is a broad term which reflects many different skills and abilities. For an individual to exhibit professionalism, he/she must be armed with specific skills and abilities that do not always show up within certification requirements, or even within career training curriculum.  Soft skills are hard to measure and are typically less well-defined than hard skills. However, soft skills are what set many job candidates apart. Professionalism is not just what one knows. It is how one does their job, how one behaves, and how one come across as they interact with others.</a:t>
            </a:r>
            <a:endParaRPr sz="1100">
              <a:latin typeface="Montserrat"/>
              <a:ea typeface="Montserrat"/>
              <a:cs typeface="Montserrat"/>
              <a:sym typeface="Montserrat"/>
            </a:endParaRPr>
          </a:p>
          <a:p>
            <a:pPr indent="0" lvl="0" marL="279400" marR="177800" rtl="0" algn="just">
              <a:spcBef>
                <a:spcPts val="0"/>
              </a:spcBef>
              <a:spcAft>
                <a:spcPts val="0"/>
              </a:spcAft>
              <a:buClr>
                <a:schemeClr val="dk1"/>
              </a:buClr>
              <a:buSzPts val="1100"/>
              <a:buFont typeface="Arial"/>
              <a:buNone/>
            </a:pPr>
            <a:r>
              <a:rPr lang="en" sz="1100">
                <a:latin typeface="Montserrat"/>
                <a:ea typeface="Montserrat"/>
                <a:cs typeface="Montserrat"/>
                <a:sym typeface="Montserrat"/>
              </a:rPr>
              <a:t> </a:t>
            </a:r>
            <a:endParaRPr sz="1100">
              <a:latin typeface="Montserrat"/>
              <a:ea typeface="Montserrat"/>
              <a:cs typeface="Montserrat"/>
              <a:sym typeface="Montserrat"/>
            </a:endParaRPr>
          </a:p>
          <a:p>
            <a:pPr indent="0" lvl="0" marL="279400" marR="177800" rtl="0" algn="just">
              <a:spcBef>
                <a:spcPts val="0"/>
              </a:spcBef>
              <a:spcAft>
                <a:spcPts val="0"/>
              </a:spcAft>
              <a:buClr>
                <a:schemeClr val="dk1"/>
              </a:buClr>
              <a:buSzPts val="1100"/>
              <a:buFont typeface="Arial"/>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indent="0" lvl="0" marL="279400" marR="177800" rtl="0" algn="just">
              <a:spcBef>
                <a:spcPts val="0"/>
              </a:spcBef>
              <a:spcAft>
                <a:spcPts val="0"/>
              </a:spcAft>
              <a:buClr>
                <a:schemeClr val="dk1"/>
              </a:buClr>
              <a:buSzPts val="1100"/>
              <a:buFont typeface="Arial"/>
              <a:buNone/>
            </a:pPr>
            <a:r>
              <a:rPr lang="en" sz="1100">
                <a:latin typeface="Montserrat"/>
                <a:ea typeface="Montserrat"/>
                <a:cs typeface="Montserrat"/>
                <a:sym typeface="Montserrat"/>
              </a:rPr>
              <a:t> </a:t>
            </a:r>
            <a:endParaRPr sz="1100">
              <a:latin typeface="Montserrat"/>
              <a:ea typeface="Montserrat"/>
              <a:cs typeface="Montserrat"/>
              <a:sym typeface="Montserrat"/>
            </a:endParaRPr>
          </a:p>
          <a:p>
            <a:pPr indent="0" lvl="0" marL="279400" marR="177800" rtl="0" algn="just">
              <a:spcBef>
                <a:spcPts val="0"/>
              </a:spcBef>
              <a:spcAft>
                <a:spcPts val="0"/>
              </a:spcAft>
              <a:buClr>
                <a:schemeClr val="dk1"/>
              </a:buClr>
              <a:buSzPts val="1100"/>
              <a:buFont typeface="Arial"/>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and animations keep students engaged and entertained throughout their learning journey.</a:t>
            </a:r>
            <a:endParaRPr sz="1100">
              <a:latin typeface="Montserrat"/>
              <a:ea typeface="Montserrat"/>
              <a:cs typeface="Montserrat"/>
              <a:sym typeface="Montserrat"/>
            </a:endParaRPr>
          </a:p>
          <a:p>
            <a:pPr indent="0" lvl="0" marL="279400" marR="177800" rtl="0" algn="l">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marR="457200" rtl="0" algn="just">
              <a:lnSpc>
                <a:spcPct val="107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indent="-298450" lvl="0" marL="457200" marR="457200" rtl="0" algn="just">
              <a:lnSpc>
                <a:spcPct val="107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indent="-298450" lvl="0" marL="457200" marR="457200" rtl="0" algn="just">
              <a:lnSpc>
                <a:spcPct val="107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indent="-298450" lvl="0" marL="457200" marR="457200" rtl="0" algn="just">
              <a:lnSpc>
                <a:spcPct val="107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indent="-298450" lvl="0" marL="457200" marR="457200" rtl="0" algn="just">
              <a:lnSpc>
                <a:spcPct val="107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 confidence</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cxnSp>
        <p:nvCxnSpPr>
          <p:cNvPr id="174" name="Google Shape;174;p25"/>
          <p:cNvCxnSpPr/>
          <p:nvPr/>
        </p:nvCxnSpPr>
        <p:spPr>
          <a:xfrm>
            <a:off x="320850" y="1374613"/>
            <a:ext cx="7130700" cy="0"/>
          </a:xfrm>
          <a:prstGeom prst="straightConnector1">
            <a:avLst/>
          </a:prstGeom>
          <a:noFill/>
          <a:ln cap="flat" cmpd="sng" w="28575">
            <a:solidFill>
              <a:srgbClr val="0069FF"/>
            </a:solidFill>
            <a:prstDash val="solid"/>
            <a:round/>
            <a:headEnd len="med" w="med" type="none"/>
            <a:tailEnd len="med" w="med" type="none"/>
          </a:ln>
        </p:spPr>
      </p:cxnSp>
      <p:sp>
        <p:nvSpPr>
          <p:cNvPr id="175" name="Google Shape;175;p25"/>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7" name="Google Shape;177;p25"/>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p:nvPr/>
        </p:nvSpPr>
        <p:spPr>
          <a:xfrm>
            <a:off x="320900" y="6789650"/>
            <a:ext cx="7130700" cy="12765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184" name="Google Shape;184;p26"/>
          <p:cNvSpPr txBox="1"/>
          <p:nvPr>
            <p:ph idx="1" type="body"/>
          </p:nvPr>
        </p:nvSpPr>
        <p:spPr>
          <a:xfrm>
            <a:off x="264900" y="1612750"/>
            <a:ext cx="7242600" cy="1867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279400" marR="27940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indent="0" lvl="0" marL="279400" marR="279400" rtl="0" algn="just">
              <a:spcBef>
                <a:spcPts val="0"/>
              </a:spcBef>
              <a:spcAft>
                <a:spcPts val="0"/>
              </a:spcAft>
              <a:buClr>
                <a:schemeClr val="dk1"/>
              </a:buClr>
              <a:buSzPts val="1100"/>
              <a:buFont typeface="Arial"/>
              <a:buNone/>
            </a:pPr>
            <a:r>
              <a:rPr b="1" lang="en" sz="1100">
                <a:latin typeface="Montserrat"/>
                <a:ea typeface="Montserrat"/>
                <a:cs typeface="Montserrat"/>
                <a:sym typeface="Montserrat"/>
              </a:rPr>
              <a:t> </a:t>
            </a:r>
            <a:endParaRPr b="1" sz="1100">
              <a:latin typeface="Montserrat"/>
              <a:ea typeface="Montserrat"/>
              <a:cs typeface="Montserrat"/>
              <a:sym typeface="Montserrat"/>
            </a:endParaRPr>
          </a:p>
          <a:p>
            <a:pPr indent="0" lvl="0" marL="279400" marR="279400" rtl="0" algn="just">
              <a:spcBef>
                <a:spcPts val="0"/>
              </a:spcBef>
              <a:spcAft>
                <a:spcPts val="0"/>
              </a:spcAft>
              <a:buClr>
                <a:schemeClr val="dk1"/>
              </a:buClr>
              <a:buSzPts val="1100"/>
              <a:buFont typeface="Arial"/>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a:solidFill>
                <a:srgbClr val="0069FF"/>
              </a:solidFill>
              <a:latin typeface="Montserrat"/>
              <a:ea typeface="Montserrat"/>
              <a:cs typeface="Montserrat"/>
              <a:sym typeface="Montserrat"/>
            </a:endParaRPr>
          </a:p>
          <a:p>
            <a:pPr indent="-298450" lvl="0" marL="457200" rtl="0" algn="l">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solidFill>
                <a:schemeClr val="dk1"/>
              </a:solidFill>
              <a:latin typeface="Montserrat"/>
              <a:ea typeface="Montserrat"/>
              <a:cs typeface="Montserrat"/>
              <a:sym typeface="Montserrat"/>
            </a:endParaRPr>
          </a:p>
        </p:txBody>
      </p:sp>
      <p:cxnSp>
        <p:nvCxnSpPr>
          <p:cNvPr id="185" name="Google Shape;185;p26"/>
          <p:cNvCxnSpPr/>
          <p:nvPr/>
        </p:nvCxnSpPr>
        <p:spPr>
          <a:xfrm>
            <a:off x="320850" y="1438313"/>
            <a:ext cx="7130700" cy="0"/>
          </a:xfrm>
          <a:prstGeom prst="straightConnector1">
            <a:avLst/>
          </a:prstGeom>
          <a:noFill/>
          <a:ln cap="flat" cmpd="sng" w="28575">
            <a:solidFill>
              <a:srgbClr val="0069FF"/>
            </a:solidFill>
            <a:prstDash val="solid"/>
            <a:round/>
            <a:headEnd len="med" w="med" type="none"/>
            <a:tailEnd len="med" w="med" type="none"/>
          </a:ln>
        </p:spPr>
      </p:cxnSp>
      <p:sp>
        <p:nvSpPr>
          <p:cNvPr id="186" name="Google Shape;186;p26"/>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88" name="Google Shape;188;p26"/>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p:nvPr/>
        </p:nvSpPr>
        <p:spPr>
          <a:xfrm>
            <a:off x="320850" y="6939675"/>
            <a:ext cx="7130700" cy="25590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HI-7013: </a:t>
            </a:r>
            <a:r>
              <a:rPr b="1" lang="en">
                <a:latin typeface="Montserrat"/>
                <a:ea typeface="Montserrat"/>
                <a:cs typeface="Montserrat"/>
                <a:sym typeface="Montserrat"/>
              </a:rPr>
              <a:t>Fundamentals of Mental Health Care</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195" name="Google Shape;195;p27"/>
          <p:cNvSpPr txBox="1"/>
          <p:nvPr>
            <p:ph idx="1" type="body"/>
          </p:nvPr>
        </p:nvSpPr>
        <p:spPr>
          <a:xfrm>
            <a:off x="264950" y="941925"/>
            <a:ext cx="7242600" cy="1867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br>
              <a:rPr b="1" lang="en">
                <a:solidFill>
                  <a:srgbClr val="0069FF"/>
                </a:solidFill>
                <a:latin typeface="Montserrat"/>
                <a:ea typeface="Montserrat"/>
                <a:cs typeface="Montserrat"/>
                <a:sym typeface="Montserrat"/>
              </a:rPr>
            </a:b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279400" marR="279400" rtl="0" algn="just">
              <a:spcBef>
                <a:spcPts val="1200"/>
              </a:spcBef>
              <a:spcAft>
                <a:spcPts val="0"/>
              </a:spcAft>
              <a:buNone/>
            </a:pPr>
            <a:r>
              <a:rPr lang="en" sz="1100">
                <a:latin typeface="Montserrat"/>
                <a:ea typeface="Montserrat"/>
                <a:cs typeface="Montserrat"/>
                <a:sym typeface="Montserrat"/>
              </a:rPr>
              <a:t>Fundamentals of Mental Health Care is a comprehensive course with insight and focus on the role of a mental health support specialist in many aspects of mental health care. The course provides the foundational knowledge required of a clinical allied healthcare professional, as well as those working with individuals with psychiatric illness and/or intellectual disabilities. It has been designed to prepare students to achieve the status of </a:t>
            </a:r>
            <a:r>
              <a:rPr b="1" lang="en" sz="1100">
                <a:latin typeface="Montserrat"/>
                <a:ea typeface="Montserrat"/>
                <a:cs typeface="Montserrat"/>
                <a:sym typeface="Montserrat"/>
              </a:rPr>
              <a:t>Mental Health Technician – Certified.</a:t>
            </a:r>
            <a:endParaRPr b="1" sz="1100">
              <a:latin typeface="Montserrat"/>
              <a:ea typeface="Montserrat"/>
              <a:cs typeface="Montserrat"/>
              <a:sym typeface="Montserrat"/>
            </a:endParaRPr>
          </a:p>
          <a:p>
            <a:pPr indent="0" lvl="0" marL="279400" marR="279400" rtl="0" algn="just">
              <a:spcBef>
                <a:spcPts val="1000"/>
              </a:spcBef>
              <a:spcAft>
                <a:spcPts val="0"/>
              </a:spcAft>
              <a:buNone/>
            </a:pPr>
            <a:r>
              <a:rPr lang="en" sz="1100">
                <a:latin typeface="Montserrat"/>
                <a:ea typeface="Montserrat"/>
                <a:cs typeface="Montserrat"/>
                <a:sym typeface="Montserrat"/>
              </a:rPr>
              <a:t>Emphasis is placed on the intake process, crisis care, inpatient care and discharge planning duties and related knowledge. This course includes topics related to mental health disorders, substance use disorders, behavioral crisis management, ethical behavior, HIPAA compliance, anatomy and physiology, infection control, use of personal protective equipment, comprehensive electronic health records, and effective communication.   It also addresses psychiatric pharmacology, aspects of medical law related to the psychiatric healthcare setting, support of the client through all phases of treatment, and maintaining client safety throughout the client’s time in treatment.</a:t>
            </a:r>
            <a:endParaRPr sz="1100">
              <a:latin typeface="Montserrat"/>
              <a:ea typeface="Montserrat"/>
              <a:cs typeface="Montserrat"/>
              <a:sym typeface="Montserrat"/>
            </a:endParaRPr>
          </a:p>
          <a:p>
            <a:pPr indent="0" lvl="0" marL="279400" marR="279400" rtl="0" algn="just">
              <a:spcBef>
                <a:spcPts val="100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provides foundational knowledge, a variety of other learning methods are utilized for engagement, entertainment, and inspiration throughout training. These include interactive skill activities, game-based learning, an immersive environment for critical thinking skills, and hands-on simulations providing the student opportunities to interact within the mental health setting while assisting the psychiatrists, psychiatric nurses, and therapists, all of which are key skills for the Mental Health Support Specialist.</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a:solidFill>
                <a:srgbClr val="0069FF"/>
              </a:solidFill>
              <a:latin typeface="Montserrat"/>
              <a:ea typeface="Montserrat"/>
              <a:cs typeface="Montserrat"/>
              <a:sym typeface="Montserrat"/>
            </a:endParaRPr>
          </a:p>
          <a:p>
            <a:pPr indent="-295275" lvl="0" marL="457200" marR="457200" rtl="0" algn="just">
              <a:spcBef>
                <a:spcPts val="120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Apply confidentiality and adhere to laws, regulations, and standards set forth by HIPAA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Recognize ethical standards, ethical practice, and legal requirements in the mental health field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Define practice settings, skills, and responsibilities related to mental health care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Compare the early years of mental healthcare to modern day practice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List traits and characteristics of psychological development from childhood to adulthood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Identify the theoretical approaches and applications to mental health care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Discuss impaired mental health and behavioral signs and symptoms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 Differentiate improper and proper protocols related to mental health care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Name common mental health care medications, routes of administration, and effects on clients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Demonstrate knowledge of vital signs, assisting with examinations, and accurate charting  </a:t>
            </a:r>
            <a:endParaRPr sz="1050">
              <a:solidFill>
                <a:schemeClr val="dk1"/>
              </a:solidFill>
              <a:latin typeface="Montserrat"/>
              <a:ea typeface="Montserrat"/>
              <a:cs typeface="Montserrat"/>
              <a:sym typeface="Montserrat"/>
            </a:endParaRPr>
          </a:p>
          <a:p>
            <a:pPr indent="-295275" lvl="0" marL="457200" marR="457200" rtl="0" algn="just">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Describe first aid or CPR response to common emergency situations</a:t>
            </a:r>
            <a:endParaRPr sz="10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solidFill>
                <a:schemeClr val="dk1"/>
              </a:solidFill>
              <a:latin typeface="Montserrat"/>
              <a:ea typeface="Montserrat"/>
              <a:cs typeface="Montserrat"/>
              <a:sym typeface="Montserrat"/>
            </a:endParaRPr>
          </a:p>
        </p:txBody>
      </p:sp>
      <p:cxnSp>
        <p:nvCxnSpPr>
          <p:cNvPr id="196" name="Google Shape;196;p27"/>
          <p:cNvCxnSpPr/>
          <p:nvPr/>
        </p:nvCxnSpPr>
        <p:spPr>
          <a:xfrm>
            <a:off x="320850" y="1306813"/>
            <a:ext cx="7130700" cy="0"/>
          </a:xfrm>
          <a:prstGeom prst="straightConnector1">
            <a:avLst/>
          </a:prstGeom>
          <a:noFill/>
          <a:ln cap="flat" cmpd="sng" w="28575">
            <a:solidFill>
              <a:srgbClr val="0069FF"/>
            </a:solidFill>
            <a:prstDash val="solid"/>
            <a:round/>
            <a:headEnd len="med" w="med" type="none"/>
            <a:tailEnd len="med" w="med" type="none"/>
          </a:ln>
        </p:spPr>
      </p:cxnSp>
      <p:sp>
        <p:nvSpPr>
          <p:cNvPr id="197" name="Google Shape;197;p27"/>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99" name="Google Shape;199;p27"/>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p:nvPr/>
        </p:nvSpPr>
        <p:spPr>
          <a:xfrm>
            <a:off x="320900" y="5270050"/>
            <a:ext cx="7130700" cy="19248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txBox="1"/>
          <p:nvPr>
            <p:ph type="title"/>
          </p:nvPr>
        </p:nvSpPr>
        <p:spPr>
          <a:xfrm>
            <a:off x="264950" y="47157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HI-1018: Electronic Health Records</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p:txBody>
      </p:sp>
      <p:sp>
        <p:nvSpPr>
          <p:cNvPr id="206" name="Google Shape;206;p28"/>
          <p:cNvSpPr txBox="1"/>
          <p:nvPr>
            <p:ph idx="1" type="body"/>
          </p:nvPr>
        </p:nvSpPr>
        <p:spPr>
          <a:xfrm>
            <a:off x="264950" y="941925"/>
            <a:ext cx="7242600" cy="1867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br>
              <a:rPr b="1" lang="en">
                <a:solidFill>
                  <a:srgbClr val="0069FF"/>
                </a:solidFill>
                <a:latin typeface="Montserrat"/>
                <a:ea typeface="Montserrat"/>
                <a:cs typeface="Montserrat"/>
                <a:sym typeface="Montserrat"/>
              </a:rPr>
            </a:b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279400" marR="279400" rtl="0" algn="just">
              <a:spcBef>
                <a:spcPts val="1200"/>
              </a:spcBef>
              <a:spcAft>
                <a:spcPts val="0"/>
              </a:spcAft>
              <a:buNone/>
            </a:pPr>
            <a:r>
              <a:rPr lang="en" sz="1100">
                <a:latin typeface="Montserrat"/>
                <a:ea typeface="Montserrat"/>
                <a:cs typeface="Montserrat"/>
                <a:sym typeface="Montserrat"/>
              </a:rPr>
              <a:t>Electronic Health Records is a comprehensive course with insight and focus on practice management and electronic health record web-based software in the healthcare facility. The course provides foundational knowledge required of an allied healthcare professional along with simulated practice to gain an understanding of the function of the electronic health record. Video-based lessons include the fundamentals of practice management and electronic health records software. An emphasis is placed on the administrative tasks related to patient flow and the revenue cycle. Compliance, privacy and security are addressed to include HIPAA, HITECH and the use of electronic documentation and technology. </a:t>
            </a:r>
            <a:endParaRPr sz="1100">
              <a:latin typeface="Montserrat"/>
              <a:ea typeface="Montserrat"/>
              <a:cs typeface="Montserrat"/>
              <a:sym typeface="Montserrat"/>
            </a:endParaRPr>
          </a:p>
          <a:p>
            <a:pPr indent="0" lvl="0" marL="279400" marR="279400" rtl="0" algn="just">
              <a:spcBef>
                <a:spcPts val="100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provide the student opportunities to practice key skills performed using practice management and electronic health record software. In addition to video-based instruction and simulation, a variety of other learning methods are utilized for engagement, entertainment and inspiration throughout training.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a:solidFill>
                <a:srgbClr val="0069FF"/>
              </a:solidFill>
              <a:latin typeface="Montserrat"/>
              <a:ea typeface="Montserrat"/>
              <a:cs typeface="Montserrat"/>
              <a:sym typeface="Montserrat"/>
            </a:endParaRPr>
          </a:p>
          <a:p>
            <a:pPr indent="-295275" lvl="0" marL="457200" rtl="0" algn="l">
              <a:lnSpc>
                <a:spcPct val="113000"/>
              </a:lnSpc>
              <a:spcBef>
                <a:spcPts val="120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Accumulate transferable skills as applicable to the use and function of electronic health record  and practice management applications. </a:t>
            </a:r>
            <a:endParaRPr sz="1050">
              <a:solidFill>
                <a:schemeClr val="dk1"/>
              </a:solidFill>
              <a:latin typeface="Montserrat"/>
              <a:ea typeface="Montserrat"/>
              <a:cs typeface="Montserrat"/>
              <a:sym typeface="Montserrat"/>
            </a:endParaRPr>
          </a:p>
          <a:p>
            <a:pPr indent="-295275" lvl="0" marL="457200" rtl="0" algn="l">
              <a:lnSpc>
                <a:spcPct val="113000"/>
              </a:lnSpc>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Maintain confidentiality and adhere to HI{AA and HITECH privacy and security requirements throughout the workflow.</a:t>
            </a:r>
            <a:endParaRPr sz="1050">
              <a:solidFill>
                <a:schemeClr val="dk1"/>
              </a:solidFill>
              <a:latin typeface="Montserrat"/>
              <a:ea typeface="Montserrat"/>
              <a:cs typeface="Montserrat"/>
              <a:sym typeface="Montserrat"/>
            </a:endParaRPr>
          </a:p>
          <a:p>
            <a:pPr indent="-295275" lvl="0" marL="457200" rtl="0" algn="l">
              <a:lnSpc>
                <a:spcPct val="113000"/>
              </a:lnSpc>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Implement accuracy and completeness of documentation to positively affect patient safety and the revenue cycle.</a:t>
            </a:r>
            <a:endParaRPr sz="1050">
              <a:solidFill>
                <a:schemeClr val="dk1"/>
              </a:solidFill>
              <a:latin typeface="Montserrat"/>
              <a:ea typeface="Montserrat"/>
              <a:cs typeface="Montserrat"/>
              <a:sym typeface="Montserrat"/>
            </a:endParaRPr>
          </a:p>
          <a:p>
            <a:pPr indent="-295275" lvl="0" marL="457200" rtl="0" algn="l">
              <a:lnSpc>
                <a:spcPct val="113000"/>
              </a:lnSpc>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Recognize diagnosis and procedure codes used on the medical record and their contribution to reimbursement. </a:t>
            </a:r>
            <a:endParaRPr sz="1050">
              <a:solidFill>
                <a:schemeClr val="dk1"/>
              </a:solidFill>
              <a:latin typeface="Montserrat"/>
              <a:ea typeface="Montserrat"/>
              <a:cs typeface="Montserrat"/>
              <a:sym typeface="Montserrat"/>
            </a:endParaRPr>
          </a:p>
          <a:p>
            <a:pPr indent="-295275" lvl="0" marL="457200" rtl="0" algn="l">
              <a:lnSpc>
                <a:spcPct val="113000"/>
              </a:lnSpc>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Generate statistical, financial and census reports.</a:t>
            </a:r>
            <a:endParaRPr sz="105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solidFill>
                <a:schemeClr val="dk1"/>
              </a:solidFill>
              <a:latin typeface="Montserrat"/>
              <a:ea typeface="Montserrat"/>
              <a:cs typeface="Montserrat"/>
              <a:sym typeface="Montserrat"/>
            </a:endParaRPr>
          </a:p>
        </p:txBody>
      </p:sp>
      <p:cxnSp>
        <p:nvCxnSpPr>
          <p:cNvPr id="207" name="Google Shape;207;p28"/>
          <p:cNvCxnSpPr/>
          <p:nvPr/>
        </p:nvCxnSpPr>
        <p:spPr>
          <a:xfrm>
            <a:off x="320850" y="1306813"/>
            <a:ext cx="7130700" cy="0"/>
          </a:xfrm>
          <a:prstGeom prst="straightConnector1">
            <a:avLst/>
          </a:prstGeom>
          <a:noFill/>
          <a:ln cap="flat" cmpd="sng" w="28575">
            <a:solidFill>
              <a:srgbClr val="0069FF"/>
            </a:solidFill>
            <a:prstDash val="solid"/>
            <a:round/>
            <a:headEnd len="med" w="med" type="none"/>
            <a:tailEnd len="med" w="med" type="none"/>
          </a:ln>
        </p:spPr>
      </p:cxnSp>
      <p:sp>
        <p:nvSpPr>
          <p:cNvPr id="208" name="Google Shape;208;p28"/>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210" name="Google Shape;210;p28"/>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9"/>
          <p:cNvPicPr preferRelativeResize="0"/>
          <p:nvPr/>
        </p:nvPicPr>
        <p:blipFill rotWithShape="1">
          <a:blip r:embed="rId3">
            <a:alphaModFix/>
          </a:blip>
          <a:srcRect b="0" l="23601" r="32933" t="0"/>
          <a:stretch/>
        </p:blipFill>
        <p:spPr>
          <a:xfrm>
            <a:off x="0" y="0"/>
            <a:ext cx="7772401" cy="10058400"/>
          </a:xfrm>
          <a:prstGeom prst="rect">
            <a:avLst/>
          </a:prstGeom>
          <a:noFill/>
          <a:ln>
            <a:noFill/>
          </a:ln>
        </p:spPr>
      </p:pic>
      <p:sp>
        <p:nvSpPr>
          <p:cNvPr id="216" name="Google Shape;216;p29"/>
          <p:cNvSpPr/>
          <p:nvPr/>
        </p:nvSpPr>
        <p:spPr>
          <a:xfrm>
            <a:off x="0" y="-18000"/>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Montserrat"/>
                <a:ea typeface="Montserrat"/>
                <a:cs typeface="Montserrat"/>
                <a:sym typeface="Montserrat"/>
              </a:rPr>
              <a:t>Eligible Program Certifications</a:t>
            </a:r>
            <a:endParaRPr b="1" sz="4800">
              <a:solidFill>
                <a:srgbClr val="FFFFFF"/>
              </a:solidFill>
              <a:latin typeface="Montserrat"/>
              <a:ea typeface="Montserrat"/>
              <a:cs typeface="Montserrat"/>
              <a:sym typeface="Montserrat"/>
            </a:endParaRPr>
          </a:p>
        </p:txBody>
      </p:sp>
      <p:pic>
        <p:nvPicPr>
          <p:cNvPr id="218" name="Google Shape;218;p29"/>
          <p:cNvPicPr preferRelativeResize="0"/>
          <p:nvPr/>
        </p:nvPicPr>
        <p:blipFill rotWithShape="1">
          <a:blip r:embed="rId4">
            <a:alphaModFix/>
          </a:blip>
          <a:srcRect b="641" l="0" r="0" t="641"/>
          <a:stretch/>
        </p:blipFill>
        <p:spPr>
          <a:xfrm>
            <a:off x="147100" y="9428025"/>
            <a:ext cx="1619348" cy="4378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208950" y="349125"/>
            <a:ext cx="7459200" cy="592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b="1" lang="en">
                <a:latin typeface="Montserrat"/>
                <a:ea typeface="Montserrat"/>
                <a:cs typeface="Montserrat"/>
                <a:sym typeface="Montserrat"/>
              </a:rPr>
              <a:t>Mental Health Technician Certification (MHTC)</a:t>
            </a:r>
            <a:endParaRPr b="1">
              <a:latin typeface="Montserrat"/>
              <a:ea typeface="Montserrat"/>
              <a:cs typeface="Montserrat"/>
              <a:sym typeface="Montserrat"/>
            </a:endParaRPr>
          </a:p>
          <a:p>
            <a:pPr indent="0" lvl="0" marL="0" rtl="0" algn="l">
              <a:spcBef>
                <a:spcPts val="1200"/>
              </a:spcBef>
              <a:spcAft>
                <a:spcPts val="0"/>
              </a:spcAft>
              <a:buNone/>
            </a:pPr>
            <a:r>
              <a:t/>
            </a:r>
            <a:endParaRPr b="1" sz="2100">
              <a:latin typeface="Montserrat"/>
              <a:ea typeface="Montserrat"/>
              <a:cs typeface="Montserrat"/>
              <a:sym typeface="Montserrat"/>
            </a:endParaRPr>
          </a:p>
        </p:txBody>
      </p:sp>
      <p:sp>
        <p:nvSpPr>
          <p:cNvPr id="224" name="Google Shape;224;p30"/>
          <p:cNvSpPr txBox="1"/>
          <p:nvPr>
            <p:ph idx="1" type="body"/>
          </p:nvPr>
        </p:nvSpPr>
        <p:spPr>
          <a:xfrm>
            <a:off x="101375" y="1694771"/>
            <a:ext cx="7242600" cy="58347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The Mental Health Technician Certification is offered through the American Medical Certification Association. The American Medical Certification Association (AMCA) is an independent credentialing organization with a vision to improve patient care by certifying knowledgeable allied healthcare professions to fill in demand allied healthcare roles.</a:t>
            </a:r>
            <a:endParaRPr sz="1100">
              <a:latin typeface="Montserrat"/>
              <a:ea typeface="Montserrat"/>
              <a:cs typeface="Montserrat"/>
              <a:sym typeface="Montserrat"/>
            </a:endParaRPr>
          </a:p>
          <a:p>
            <a:pPr indent="0" lvl="0" marL="0" rtl="0" algn="just">
              <a:spcBef>
                <a:spcPts val="1200"/>
              </a:spcBef>
              <a:spcAft>
                <a:spcPts val="0"/>
              </a:spcAft>
              <a:buNone/>
            </a:pPr>
            <a:r>
              <a:rPr lang="en" sz="1100">
                <a:latin typeface="Montserrat"/>
                <a:ea typeface="Montserrat"/>
                <a:cs typeface="Montserrat"/>
                <a:sym typeface="Montserrat"/>
              </a:rPr>
              <a:t>Obtaining MHTC certification demonstrates knowledge in the field of mental health care. The MHTC exam covers topics such as process and procedures, psychological development, pharmacology, medical office skills, patient care skills, and practice settings. After passing the exam and becoming certified, the MHTC certification must be renewed every two years through continuing education, some of which is offered by the AMCA.</a:t>
            </a:r>
            <a:endParaRPr sz="1100">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The MHTC exam consists of 100 multiple choice </a:t>
            </a:r>
            <a:r>
              <a:rPr lang="en" sz="1100">
                <a:latin typeface="Montserrat"/>
                <a:ea typeface="Montserrat"/>
                <a:cs typeface="Montserrat"/>
                <a:sym typeface="Montserrat"/>
              </a:rPr>
              <a:t>questions</a:t>
            </a:r>
            <a:r>
              <a:rPr lang="en" sz="1100">
                <a:latin typeface="Montserrat"/>
                <a:ea typeface="Montserrat"/>
                <a:cs typeface="Montserrat"/>
                <a:sym typeface="Montserrat"/>
              </a:rPr>
              <a:t> and has a time limit of 2 hours. The MHTC certification is valid for 2 years from the date of certification and must be renewed by retaking and passing the MHTC  exam. The exam can be taken online (proctored) from any computer with a webcam and high-speed internet connection.</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cxnSp>
        <p:nvCxnSpPr>
          <p:cNvPr id="225" name="Google Shape;225;p30"/>
          <p:cNvCxnSpPr/>
          <p:nvPr/>
        </p:nvCxnSpPr>
        <p:spPr>
          <a:xfrm>
            <a:off x="157325" y="1615163"/>
            <a:ext cx="7130700" cy="0"/>
          </a:xfrm>
          <a:prstGeom prst="straightConnector1">
            <a:avLst/>
          </a:prstGeom>
          <a:noFill/>
          <a:ln cap="flat" cmpd="sng" w="28575">
            <a:solidFill>
              <a:srgbClr val="0069FF"/>
            </a:solidFill>
            <a:prstDash val="solid"/>
            <a:round/>
            <a:headEnd len="med" w="med" type="none"/>
            <a:tailEnd len="med" w="med" type="none"/>
          </a:ln>
        </p:spPr>
      </p:cxnSp>
      <p:sp>
        <p:nvSpPr>
          <p:cNvPr id="226" name="Google Shape;226;p30"/>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0"/>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228" name="Google Shape;228;p30"/>
          <p:cNvPicPr preferRelativeResize="0"/>
          <p:nvPr/>
        </p:nvPicPr>
        <p:blipFill rotWithShape="1">
          <a:blip r:embed="rId3">
            <a:alphaModFix/>
          </a:blip>
          <a:srcRect b="0" l="9" r="9" t="0"/>
          <a:stretch/>
        </p:blipFill>
        <p:spPr>
          <a:xfrm>
            <a:off x="1878750" y="6139725"/>
            <a:ext cx="4014900" cy="2676600"/>
          </a:xfrm>
          <a:prstGeom prst="ellipse">
            <a:avLst/>
          </a:prstGeom>
          <a:noFill/>
          <a:ln>
            <a:noFill/>
          </a:ln>
        </p:spPr>
      </p:pic>
      <p:pic>
        <p:nvPicPr>
          <p:cNvPr id="229" name="Google Shape;229;p30"/>
          <p:cNvPicPr preferRelativeResize="0"/>
          <p:nvPr/>
        </p:nvPicPr>
        <p:blipFill rotWithShape="1">
          <a:blip r:embed="rId4">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208950" y="349125"/>
            <a:ext cx="7459200" cy="592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b="1" lang="en">
                <a:latin typeface="Montserrat"/>
                <a:ea typeface="Montserrat"/>
                <a:cs typeface="Montserrat"/>
                <a:sym typeface="Montserrat"/>
              </a:rPr>
              <a:t>Electronic Health Record Specialist Certification (CEHRS)</a:t>
            </a:r>
            <a:endParaRPr b="1">
              <a:latin typeface="Montserrat"/>
              <a:ea typeface="Montserrat"/>
              <a:cs typeface="Montserrat"/>
              <a:sym typeface="Montserrat"/>
            </a:endParaRPr>
          </a:p>
          <a:p>
            <a:pPr indent="0" lvl="0" marL="0" rtl="0" algn="l">
              <a:spcBef>
                <a:spcPts val="1200"/>
              </a:spcBef>
              <a:spcAft>
                <a:spcPts val="0"/>
              </a:spcAft>
              <a:buNone/>
            </a:pPr>
            <a:r>
              <a:t/>
            </a:r>
            <a:endParaRPr b="1" sz="2100">
              <a:latin typeface="Montserrat"/>
              <a:ea typeface="Montserrat"/>
              <a:cs typeface="Montserrat"/>
              <a:sym typeface="Montserrat"/>
            </a:endParaRPr>
          </a:p>
        </p:txBody>
      </p:sp>
      <p:sp>
        <p:nvSpPr>
          <p:cNvPr id="235" name="Google Shape;235;p31"/>
          <p:cNvSpPr txBox="1"/>
          <p:nvPr>
            <p:ph idx="1" type="body"/>
          </p:nvPr>
        </p:nvSpPr>
        <p:spPr>
          <a:xfrm>
            <a:off x="101375" y="1694771"/>
            <a:ext cx="7242600" cy="58347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The Certified Electronic Health Records Specialist (CEHRS) is responsible for maintaining the integrity and protecting the privacy and security of patient information. As a Certified EHR Specialist, you may perform some or all of the following tasks: </a:t>
            </a:r>
            <a:endParaRPr sz="1100">
              <a:latin typeface="Montserrat"/>
              <a:ea typeface="Montserrat"/>
              <a:cs typeface="Montserrat"/>
              <a:sym typeface="Montserrat"/>
            </a:endParaRPr>
          </a:p>
          <a:p>
            <a:pPr indent="-298450" lvl="0" marL="457200" rtl="0" algn="just">
              <a:spcBef>
                <a:spcPts val="1200"/>
              </a:spcBef>
              <a:spcAft>
                <a:spcPts val="0"/>
              </a:spcAft>
              <a:buSzPts val="1100"/>
              <a:buFont typeface="Montserrat"/>
              <a:buChar char="●"/>
            </a:pPr>
            <a:r>
              <a:rPr lang="en" sz="1100">
                <a:latin typeface="Montserrat"/>
                <a:ea typeface="Montserrat"/>
                <a:cs typeface="Montserrat"/>
                <a:sym typeface="Montserrat"/>
              </a:rPr>
              <a:t>Audit </a:t>
            </a:r>
            <a:r>
              <a:rPr lang="en" sz="1100">
                <a:latin typeface="Montserrat"/>
                <a:ea typeface="Montserrat"/>
                <a:cs typeface="Montserrat"/>
                <a:sym typeface="Montserrat"/>
              </a:rPr>
              <a:t>patient records for compliance with legal and regulatory requirements</a:t>
            </a:r>
            <a:endParaRPr sz="1100">
              <a:latin typeface="Montserrat"/>
              <a:ea typeface="Montserrat"/>
              <a:cs typeface="Montserrat"/>
              <a:sym typeface="Montserrat"/>
            </a:endParaRPr>
          </a:p>
          <a:p>
            <a:pPr indent="-298450" lvl="0" marL="457200" rtl="0" algn="just">
              <a:spcBef>
                <a:spcPts val="0"/>
              </a:spcBef>
              <a:spcAft>
                <a:spcPts val="0"/>
              </a:spcAft>
              <a:buSzPts val="1100"/>
              <a:buFont typeface="Montserrat"/>
              <a:buChar char="●"/>
            </a:pPr>
            <a:r>
              <a:rPr lang="en" sz="1100">
                <a:latin typeface="Montserrat"/>
                <a:ea typeface="Montserrat"/>
                <a:cs typeface="Montserrat"/>
                <a:sym typeface="Montserrat"/>
              </a:rPr>
              <a:t>Abstract clinical information for inclusion in reports such as quality improvement studies</a:t>
            </a:r>
            <a:endParaRPr sz="1100">
              <a:latin typeface="Montserrat"/>
              <a:ea typeface="Montserrat"/>
              <a:cs typeface="Montserrat"/>
              <a:sym typeface="Montserrat"/>
            </a:endParaRPr>
          </a:p>
          <a:p>
            <a:pPr indent="-298450" lvl="0" marL="457200" rtl="0" algn="just">
              <a:spcBef>
                <a:spcPts val="0"/>
              </a:spcBef>
              <a:spcAft>
                <a:spcPts val="0"/>
              </a:spcAft>
              <a:buSzPts val="1100"/>
              <a:buFont typeface="Montserrat"/>
              <a:buChar char="●"/>
            </a:pPr>
            <a:r>
              <a:rPr lang="en" sz="1100">
                <a:latin typeface="Montserrat"/>
                <a:ea typeface="Montserrat"/>
                <a:cs typeface="Montserrat"/>
                <a:sym typeface="Montserrat"/>
              </a:rPr>
              <a:t>Perform basic coding to submit claims for reimbursement for usurers </a:t>
            </a:r>
            <a:endParaRPr sz="1100">
              <a:latin typeface="Montserrat"/>
              <a:ea typeface="Montserrat"/>
              <a:cs typeface="Montserrat"/>
              <a:sym typeface="Montserrat"/>
            </a:endParaRPr>
          </a:p>
          <a:p>
            <a:pPr indent="-298450" lvl="0" marL="457200" rtl="0" algn="just">
              <a:spcBef>
                <a:spcPts val="0"/>
              </a:spcBef>
              <a:spcAft>
                <a:spcPts val="0"/>
              </a:spcAft>
              <a:buSzPts val="1100"/>
              <a:buFont typeface="Montserrat"/>
              <a:buChar char="●"/>
            </a:pPr>
            <a:r>
              <a:rPr lang="en" sz="1100">
                <a:latin typeface="Montserrat"/>
                <a:ea typeface="Montserrat"/>
                <a:cs typeface="Montserrat"/>
                <a:sym typeface="Montserrat"/>
              </a:rPr>
              <a:t>Process Release of Information (ROI) requests for medical records </a:t>
            </a:r>
            <a:endParaRPr sz="1100">
              <a:latin typeface="Montserrat"/>
              <a:ea typeface="Montserrat"/>
              <a:cs typeface="Montserrat"/>
              <a:sym typeface="Montserrat"/>
            </a:endParaRPr>
          </a:p>
          <a:p>
            <a:pPr indent="-298450" lvl="0" marL="457200" rtl="0" algn="just">
              <a:spcBef>
                <a:spcPts val="0"/>
              </a:spcBef>
              <a:spcAft>
                <a:spcPts val="0"/>
              </a:spcAft>
              <a:buSzPts val="1100"/>
              <a:buFont typeface="Montserrat"/>
              <a:buChar char="●"/>
            </a:pPr>
            <a:r>
              <a:rPr lang="en" sz="1100">
                <a:latin typeface="Montserrat"/>
                <a:ea typeface="Montserrat"/>
                <a:cs typeface="Montserrat"/>
                <a:sym typeface="Montserrat"/>
              </a:rPr>
              <a:t>Review patient records to ensure they are complete </a:t>
            </a:r>
            <a:endParaRPr sz="1100">
              <a:latin typeface="Montserrat"/>
              <a:ea typeface="Montserrat"/>
              <a:cs typeface="Montserrat"/>
              <a:sym typeface="Montserrat"/>
            </a:endParaRPr>
          </a:p>
          <a:p>
            <a:pPr indent="-298450" lvl="0" marL="457200" rtl="0" algn="just">
              <a:spcBef>
                <a:spcPts val="0"/>
              </a:spcBef>
              <a:spcAft>
                <a:spcPts val="0"/>
              </a:spcAft>
              <a:buSzPts val="1100"/>
              <a:buFont typeface="Montserrat"/>
              <a:buChar char="●"/>
            </a:pPr>
            <a:r>
              <a:rPr lang="en" sz="1100">
                <a:latin typeface="Montserrat"/>
                <a:ea typeface="Montserrat"/>
                <a:cs typeface="Montserrat"/>
                <a:sym typeface="Montserrat"/>
              </a:rPr>
              <a:t>Collect patient demographic and insurance information</a:t>
            </a:r>
            <a:endParaRPr sz="1100">
              <a:latin typeface="Montserrat"/>
              <a:ea typeface="Montserrat"/>
              <a:cs typeface="Montserrat"/>
              <a:sym typeface="Montserrat"/>
            </a:endParaRPr>
          </a:p>
          <a:p>
            <a:pPr indent="0" lvl="0" marL="0" rtl="0" algn="just">
              <a:spcBef>
                <a:spcPts val="1200"/>
              </a:spcBef>
              <a:spcAft>
                <a:spcPts val="0"/>
              </a:spcAft>
              <a:buNone/>
            </a:pPr>
            <a:r>
              <a:rPr lang="en" sz="1100">
                <a:latin typeface="Montserrat"/>
                <a:ea typeface="Montserrat"/>
                <a:cs typeface="Montserrat"/>
                <a:sym typeface="Montserrat"/>
              </a:rPr>
              <a:t>Benefits to obtaining the National Healthcareer Association’s Certified Electronic Health Records Specialist Certification may include: more job opportunities, an increased pay  scale, and increased subject matter expertise. </a:t>
            </a:r>
            <a:endParaRPr sz="1100">
              <a:latin typeface="Montserrat"/>
              <a:ea typeface="Montserrat"/>
              <a:cs typeface="Montserrat"/>
              <a:sym typeface="Montserrat"/>
            </a:endParaRPr>
          </a:p>
          <a:p>
            <a:pPr indent="0" lvl="0" marL="457200" rtl="0" algn="just">
              <a:spcBef>
                <a:spcPts val="1200"/>
              </a:spcBef>
              <a:spcAft>
                <a:spcPts val="0"/>
              </a:spcAft>
              <a:buNone/>
            </a:pPr>
            <a:r>
              <a:rPr lang="en" sz="1100">
                <a:latin typeface="Montserrat"/>
                <a:ea typeface="Montserrat"/>
                <a:cs typeface="Montserrat"/>
                <a:sym typeface="Montserrat"/>
              </a:rPr>
              <a:t>CEHRS Certification Exam Details: </a:t>
            </a:r>
            <a:endParaRPr sz="1100">
              <a:latin typeface="Montserrat"/>
              <a:ea typeface="Montserrat"/>
              <a:cs typeface="Montserrat"/>
              <a:sym typeface="Montserrat"/>
            </a:endParaRPr>
          </a:p>
          <a:p>
            <a:pPr indent="0" lvl="0" marL="914400" rtl="0" algn="just">
              <a:lnSpc>
                <a:spcPct val="100000"/>
              </a:lnSpc>
              <a:spcBef>
                <a:spcPts val="1200"/>
              </a:spcBef>
              <a:spcAft>
                <a:spcPts val="0"/>
              </a:spcAft>
              <a:buNone/>
            </a:pPr>
            <a:r>
              <a:rPr lang="en" sz="1100">
                <a:latin typeface="Montserrat"/>
                <a:ea typeface="Montserrat"/>
                <a:cs typeface="Montserrat"/>
                <a:sym typeface="Montserrat"/>
              </a:rPr>
              <a:t>Issuing Authority:</a:t>
            </a:r>
            <a:r>
              <a:rPr b="1" lang="en" sz="1100">
                <a:latin typeface="Montserrat"/>
                <a:ea typeface="Montserrat"/>
                <a:cs typeface="Montserrat"/>
                <a:sym typeface="Montserrat"/>
              </a:rPr>
              <a:t> </a:t>
            </a:r>
            <a:r>
              <a:rPr lang="en" sz="1100">
                <a:latin typeface="Montserrat"/>
                <a:ea typeface="Montserrat"/>
                <a:cs typeface="Montserrat"/>
                <a:sym typeface="Montserrat"/>
              </a:rPr>
              <a:t>NHA </a:t>
            </a:r>
            <a:br>
              <a:rPr lang="en" sz="1100">
                <a:latin typeface="Montserrat"/>
                <a:ea typeface="Montserrat"/>
                <a:cs typeface="Montserrat"/>
                <a:sym typeface="Montserrat"/>
              </a:rPr>
            </a:br>
            <a:r>
              <a:rPr lang="en" sz="1100">
                <a:latin typeface="Montserrat"/>
                <a:ea typeface="Montserrat"/>
                <a:cs typeface="Montserrat"/>
                <a:sym typeface="Montserrat"/>
              </a:rPr>
              <a:t>Number of Questions: 110 Questions, 10 pretest questions </a:t>
            </a:r>
            <a:br>
              <a:rPr lang="en" sz="1100">
                <a:latin typeface="Montserrat"/>
                <a:ea typeface="Montserrat"/>
                <a:cs typeface="Montserrat"/>
                <a:sym typeface="Montserrat"/>
              </a:rPr>
            </a:br>
            <a:r>
              <a:rPr lang="en" sz="1100">
                <a:latin typeface="Montserrat"/>
                <a:ea typeface="Montserrat"/>
                <a:cs typeface="Montserrat"/>
                <a:sym typeface="Montserrat"/>
              </a:rPr>
              <a:t>Exam Time: 1 Hour, 50 minutes </a:t>
            </a:r>
            <a:br>
              <a:rPr lang="en" sz="1100">
                <a:latin typeface="Montserrat"/>
                <a:ea typeface="Montserrat"/>
                <a:cs typeface="Montserrat"/>
                <a:sym typeface="Montserrat"/>
              </a:rPr>
            </a:br>
            <a:r>
              <a:rPr lang="en" sz="1100">
                <a:latin typeface="Montserrat"/>
                <a:ea typeface="Montserrat"/>
                <a:cs typeface="Montserrat"/>
                <a:sym typeface="Montserrat"/>
              </a:rPr>
              <a:t>Passing Score: 390/500 </a:t>
            </a:r>
            <a:br>
              <a:rPr lang="en" sz="1100">
                <a:latin typeface="Montserrat"/>
                <a:ea typeface="Montserrat"/>
                <a:cs typeface="Montserrat"/>
                <a:sym typeface="Montserrat"/>
              </a:rPr>
            </a:br>
            <a:r>
              <a:rPr lang="en" sz="1100">
                <a:latin typeface="Montserrat"/>
                <a:ea typeface="Montserrat"/>
                <a:cs typeface="Montserrat"/>
                <a:sym typeface="Montserrat"/>
              </a:rPr>
              <a:t>Exam Cost: $115 </a:t>
            </a:r>
            <a:br>
              <a:rPr lang="en" sz="1100">
                <a:latin typeface="Montserrat"/>
                <a:ea typeface="Montserrat"/>
                <a:cs typeface="Montserrat"/>
                <a:sym typeface="Montserrat"/>
              </a:rPr>
            </a:br>
            <a:r>
              <a:rPr lang="en" sz="1100">
                <a:latin typeface="Montserrat"/>
                <a:ea typeface="Montserrat"/>
                <a:cs typeface="Montserrat"/>
                <a:sym typeface="Montserrat"/>
              </a:rPr>
              <a:t>Exam Type: Computer-based </a:t>
            </a:r>
            <a:br>
              <a:rPr lang="en" sz="1100">
                <a:latin typeface="Montserrat"/>
                <a:ea typeface="Montserrat"/>
                <a:cs typeface="Montserrat"/>
                <a:sym typeface="Montserrat"/>
              </a:rPr>
            </a:br>
            <a:r>
              <a:rPr lang="en" sz="1100">
                <a:latin typeface="Montserrat"/>
                <a:ea typeface="Montserrat"/>
                <a:cs typeface="Montserrat"/>
                <a:sym typeface="Montserrat"/>
              </a:rPr>
              <a:t>Testing Site: PSI Testing Centers </a:t>
            </a:r>
            <a:br>
              <a:rPr lang="en" sz="1100">
                <a:latin typeface="Montserrat"/>
                <a:ea typeface="Montserrat"/>
                <a:cs typeface="Montserrat"/>
                <a:sym typeface="Montserrat"/>
              </a:rPr>
            </a:br>
            <a:r>
              <a:rPr lang="en" sz="1100">
                <a:latin typeface="Montserrat"/>
                <a:ea typeface="Montserrat"/>
                <a:cs typeface="Montserrat"/>
                <a:sym typeface="Montserrat"/>
              </a:rPr>
              <a:t>NHA National Pass Rate: 63%</a:t>
            </a:r>
            <a:endParaRPr sz="1100">
              <a:latin typeface="Montserrat"/>
              <a:ea typeface="Montserrat"/>
              <a:cs typeface="Montserrat"/>
              <a:sym typeface="Montserrat"/>
            </a:endParaRPr>
          </a:p>
          <a:p>
            <a:pPr indent="0" lvl="0" marL="0" rtl="0" algn="just">
              <a:lnSpc>
                <a:spcPct val="100000"/>
              </a:lnSpc>
              <a:spcBef>
                <a:spcPts val="1200"/>
              </a:spcBef>
              <a:spcAft>
                <a:spcPts val="0"/>
              </a:spcAft>
              <a:buNone/>
            </a:pPr>
            <a:r>
              <a:rPr lang="en" sz="1100">
                <a:latin typeface="Montserrat"/>
                <a:ea typeface="Montserrat"/>
                <a:cs typeface="Montserrat"/>
                <a:sym typeface="Montserrat"/>
              </a:rPr>
              <a:t>The National Healthcareer Association (NHA) is one of the nation’s largest allied health certification providers. Since 1989 NHA has helped thousands of schools across the nation to produce better professionals and better program outcomes. Individuals who pass the certification, you will earn credentials to use with your name, a certification ID card and a certificate. To be eligible to earn an NHA certification, a candidate must possess a high school diploma or the equivalent and be at least 18 years of age. </a:t>
            </a:r>
            <a:endParaRPr sz="1100">
              <a:latin typeface="Montserrat"/>
              <a:ea typeface="Montserrat"/>
              <a:cs typeface="Montserrat"/>
              <a:sym typeface="Montserrat"/>
            </a:endParaRPr>
          </a:p>
          <a:p>
            <a:pPr indent="0" lvl="0" marL="0" rtl="0" algn="l">
              <a:lnSpc>
                <a:spcPct val="150000"/>
              </a:lnSpc>
              <a:spcBef>
                <a:spcPts val="120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cxnSp>
        <p:nvCxnSpPr>
          <p:cNvPr id="236" name="Google Shape;236;p31"/>
          <p:cNvCxnSpPr/>
          <p:nvPr/>
        </p:nvCxnSpPr>
        <p:spPr>
          <a:xfrm>
            <a:off x="157325" y="1615163"/>
            <a:ext cx="7130700" cy="0"/>
          </a:xfrm>
          <a:prstGeom prst="straightConnector1">
            <a:avLst/>
          </a:prstGeom>
          <a:noFill/>
          <a:ln cap="flat" cmpd="sng" w="28575">
            <a:solidFill>
              <a:srgbClr val="0069FF"/>
            </a:solidFill>
            <a:prstDash val="solid"/>
            <a:round/>
            <a:headEnd len="med" w="med" type="none"/>
            <a:tailEnd len="med" w="med" type="none"/>
          </a:ln>
        </p:spPr>
      </p:cxnSp>
      <p:sp>
        <p:nvSpPr>
          <p:cNvPr id="237" name="Google Shape;237;p31"/>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1"/>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239" name="Google Shape;239;p31"/>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0" l="24340" r="24340" t="0"/>
          <a:stretch/>
        </p:blipFill>
        <p:spPr>
          <a:xfrm>
            <a:off x="-20101" y="-36000"/>
            <a:ext cx="7772401" cy="10094404"/>
          </a:xfrm>
          <a:prstGeom prst="rect">
            <a:avLst/>
          </a:prstGeom>
          <a:noFill/>
          <a:ln>
            <a:noFill/>
          </a:ln>
        </p:spPr>
      </p:pic>
      <p:sp>
        <p:nvSpPr>
          <p:cNvPr id="65" name="Google Shape;65;p14"/>
          <p:cNvSpPr/>
          <p:nvPr/>
        </p:nvSpPr>
        <p:spPr>
          <a:xfrm>
            <a:off x="-40200" y="-36000"/>
            <a:ext cx="78126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ctrTitle"/>
          </p:nvPr>
        </p:nvSpPr>
        <p:spPr>
          <a:xfrm>
            <a:off x="244800" y="2713796"/>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Montserrat"/>
                <a:ea typeface="Montserrat"/>
                <a:cs typeface="Montserrat"/>
                <a:sym typeface="Montserrat"/>
              </a:rPr>
              <a:t>Mental Health Support Professional </a:t>
            </a:r>
            <a:r>
              <a:rPr b="1" lang="en" sz="4800">
                <a:solidFill>
                  <a:srgbClr val="FFFFFF"/>
                </a:solidFill>
                <a:latin typeface="Montserrat"/>
                <a:ea typeface="Montserrat"/>
                <a:cs typeface="Montserrat"/>
                <a:sym typeface="Montserrat"/>
              </a:rPr>
              <a:t>Details</a:t>
            </a:r>
            <a:endParaRPr b="1" sz="4800">
              <a:solidFill>
                <a:srgbClr val="FFFFFF"/>
              </a:solidFill>
              <a:latin typeface="Montserrat"/>
              <a:ea typeface="Montserrat"/>
              <a:cs typeface="Montserrat"/>
              <a:sym typeface="Montserrat"/>
            </a:endParaRPr>
          </a:p>
        </p:txBody>
      </p:sp>
      <p:pic>
        <p:nvPicPr>
          <p:cNvPr id="67" name="Google Shape;67;p14"/>
          <p:cNvPicPr preferRelativeResize="0"/>
          <p:nvPr/>
        </p:nvPicPr>
        <p:blipFill rotWithShape="1">
          <a:blip r:embed="rId4">
            <a:alphaModFix/>
          </a:blip>
          <a:srcRect b="641" l="0" r="0" t="641"/>
          <a:stretch/>
        </p:blipFill>
        <p:spPr>
          <a:xfrm>
            <a:off x="147100" y="9428025"/>
            <a:ext cx="1619348" cy="4378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2"/>
          <p:cNvPicPr preferRelativeResize="0"/>
          <p:nvPr/>
        </p:nvPicPr>
        <p:blipFill rotWithShape="1">
          <a:blip r:embed="rId3">
            <a:alphaModFix/>
          </a:blip>
          <a:srcRect b="0" l="22227" r="33003" t="0"/>
          <a:stretch/>
        </p:blipFill>
        <p:spPr>
          <a:xfrm>
            <a:off x="-285075" y="18000"/>
            <a:ext cx="8057477" cy="10058400"/>
          </a:xfrm>
          <a:prstGeom prst="rect">
            <a:avLst/>
          </a:prstGeom>
          <a:noFill/>
          <a:ln>
            <a:noFill/>
          </a:ln>
        </p:spPr>
      </p:pic>
      <p:sp>
        <p:nvSpPr>
          <p:cNvPr id="245" name="Google Shape;245;p32"/>
          <p:cNvSpPr/>
          <p:nvPr/>
        </p:nvSpPr>
        <p:spPr>
          <a:xfrm>
            <a:off x="-285075" y="18000"/>
            <a:ext cx="8057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Montserrat"/>
                <a:ea typeface="Montserrat"/>
                <a:cs typeface="Montserrat"/>
                <a:sym typeface="Montserrat"/>
              </a:rPr>
              <a:t>Potential Careers &amp; Job Outlook</a:t>
            </a:r>
            <a:endParaRPr b="1" sz="4800">
              <a:solidFill>
                <a:srgbClr val="FFFFFF"/>
              </a:solidFill>
              <a:latin typeface="Montserrat"/>
              <a:ea typeface="Montserrat"/>
              <a:cs typeface="Montserrat"/>
              <a:sym typeface="Montserrat"/>
            </a:endParaRPr>
          </a:p>
        </p:txBody>
      </p:sp>
      <p:pic>
        <p:nvPicPr>
          <p:cNvPr id="247" name="Google Shape;247;p32"/>
          <p:cNvPicPr preferRelativeResize="0"/>
          <p:nvPr/>
        </p:nvPicPr>
        <p:blipFill rotWithShape="1">
          <a:blip r:embed="rId4">
            <a:alphaModFix/>
          </a:blip>
          <a:srcRect b="641" l="0" r="0" t="641"/>
          <a:stretch/>
        </p:blipFill>
        <p:spPr>
          <a:xfrm>
            <a:off x="147100" y="9428025"/>
            <a:ext cx="1619348" cy="4378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idx="1" type="body"/>
          </p:nvPr>
        </p:nvSpPr>
        <p:spPr>
          <a:xfrm>
            <a:off x="264900" y="1495950"/>
            <a:ext cx="7242600" cy="88437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Seventy-five percent of psychiatric techs earned a healthy average salary of between $37,380 and $45710.  Psychiatric technicians made a median salary of $40,760 in 2022. The best-paid 25 percent made $58,880 that year, while the lowest-paid 25 percent made $31,660.</a:t>
            </a:r>
            <a:endParaRPr sz="1100">
              <a:latin typeface="Montserrat"/>
              <a:ea typeface="Montserrat"/>
              <a:cs typeface="Montserrat"/>
              <a:sym typeface="Montserrat"/>
            </a:endParaRPr>
          </a:p>
          <a:p>
            <a:pPr indent="0" lvl="0" marL="0" rtl="0" algn="just">
              <a:spcBef>
                <a:spcPts val="1200"/>
              </a:spcBef>
              <a:spcAft>
                <a:spcPts val="0"/>
              </a:spcAft>
              <a:buClr>
                <a:schemeClr val="dk1"/>
              </a:buClr>
              <a:buSzPts val="1100"/>
              <a:buFont typeface="Arial"/>
              <a:buNone/>
            </a:pPr>
            <a:r>
              <a:rPr lang="en" sz="1100">
                <a:latin typeface="Montserrat"/>
                <a:ea typeface="Montserrat"/>
                <a:cs typeface="Montserrat"/>
                <a:sym typeface="Montserrat"/>
              </a:rPr>
              <a:t>Job Outlook (2021-2031) – 9% growth</a:t>
            </a:r>
            <a:endParaRPr sz="1100">
              <a:latin typeface="Montserrat"/>
              <a:ea typeface="Montserrat"/>
              <a:cs typeface="Montserrat"/>
              <a:sym typeface="Montserrat"/>
            </a:endParaRPr>
          </a:p>
          <a:p>
            <a:pPr indent="0" lvl="0" marL="177800" marR="177800" rtl="0" algn="l">
              <a:spcBef>
                <a:spcPts val="1200"/>
              </a:spcBef>
              <a:spcAft>
                <a:spcPts val="0"/>
              </a:spcAft>
              <a:buClr>
                <a:schemeClr val="dk1"/>
              </a:buClr>
              <a:buSzPts val="1100"/>
              <a:buFont typeface="Arial"/>
              <a:buNone/>
            </a:pPr>
            <a:r>
              <a:rPr b="1" lang="en" sz="1400">
                <a:latin typeface="Montserrat"/>
                <a:ea typeface="Montserrat"/>
                <a:cs typeface="Montserrat"/>
                <a:sym typeface="Montserrat"/>
              </a:rPr>
              <a:t>O*NET Code: </a:t>
            </a:r>
            <a:r>
              <a:rPr lang="en" sz="1400">
                <a:latin typeface="Montserrat"/>
                <a:ea typeface="Montserrat"/>
                <a:cs typeface="Montserrat"/>
                <a:sym typeface="Montserrat"/>
              </a:rPr>
              <a:t> 29-2053.00</a:t>
            </a:r>
            <a:endParaRPr sz="1400">
              <a:latin typeface="Montserrat"/>
              <a:ea typeface="Montserrat"/>
              <a:cs typeface="Montserrat"/>
              <a:sym typeface="Montserrat"/>
            </a:endParaRPr>
          </a:p>
          <a:p>
            <a:pPr indent="0" lvl="0" marL="177800" marR="177800" rtl="0" algn="l">
              <a:spcBef>
                <a:spcPts val="0"/>
              </a:spcBef>
              <a:spcAft>
                <a:spcPts val="0"/>
              </a:spcAft>
              <a:buClr>
                <a:schemeClr val="dk1"/>
              </a:buClr>
              <a:buSzPts val="1100"/>
              <a:buFont typeface="Arial"/>
              <a:buNone/>
            </a:pPr>
            <a:r>
              <a:rPr b="1" lang="en" sz="1100">
                <a:latin typeface="Montserrat"/>
                <a:ea typeface="Montserrat"/>
                <a:cs typeface="Montserrat"/>
                <a:sym typeface="Montserrat"/>
              </a:rPr>
              <a:t>Title: </a:t>
            </a:r>
            <a:r>
              <a:rPr lang="en" sz="1100">
                <a:latin typeface="Montserrat"/>
                <a:ea typeface="Montserrat"/>
                <a:cs typeface="Montserrat"/>
                <a:sym typeface="Montserrat"/>
              </a:rPr>
              <a:t>Psychiatric Technicians</a:t>
            </a:r>
            <a:endParaRPr sz="1100">
              <a:latin typeface="Montserrat"/>
              <a:ea typeface="Montserrat"/>
              <a:cs typeface="Montserrat"/>
              <a:sym typeface="Montserrat"/>
            </a:endParaRPr>
          </a:p>
          <a:p>
            <a:pPr indent="0" lvl="0" marL="177800" marR="177800" rtl="0" algn="just">
              <a:spcBef>
                <a:spcPts val="0"/>
              </a:spcBef>
              <a:spcAft>
                <a:spcPts val="0"/>
              </a:spcAft>
              <a:buClr>
                <a:schemeClr val="dk1"/>
              </a:buClr>
              <a:buSzPts val="1100"/>
              <a:buFont typeface="Arial"/>
              <a:buNone/>
            </a:pPr>
            <a:r>
              <a:rPr lang="en" sz="1100">
                <a:latin typeface="Montserrat"/>
                <a:ea typeface="Montserrat"/>
                <a:cs typeface="Montserrat"/>
                <a:sym typeface="Montserrat"/>
              </a:rPr>
              <a:t>Care for individuals with mental or emotional conditions or disabilities, following the instructions of physicians or other health practitioners. Monitor patients' physical and emotional well-being and report to medical staff. May participate in rehabilitation and treatment programs, help with personal hygiene, and administer oral or injectable medications.</a:t>
            </a:r>
            <a:endParaRPr sz="1100">
              <a:latin typeface="Montserrat"/>
              <a:ea typeface="Montserrat"/>
              <a:cs typeface="Montserrat"/>
              <a:sym typeface="Montserrat"/>
            </a:endParaRPr>
          </a:p>
          <a:p>
            <a:pPr indent="0" lvl="0" marL="177800" marR="177800" rtl="0" algn="l">
              <a:spcBef>
                <a:spcPts val="0"/>
              </a:spcBef>
              <a:spcAft>
                <a:spcPts val="0"/>
              </a:spcAft>
              <a:buClr>
                <a:schemeClr val="dk1"/>
              </a:buClr>
              <a:buSzPts val="1100"/>
              <a:buFont typeface="Arial"/>
              <a:buNone/>
            </a:pPr>
            <a:r>
              <a:rPr b="1" lang="en" sz="1400">
                <a:latin typeface="Montserrat"/>
                <a:ea typeface="Montserrat"/>
                <a:cs typeface="Montserrat"/>
                <a:sym typeface="Montserrat"/>
              </a:rPr>
              <a:t> </a:t>
            </a:r>
            <a:endParaRPr b="1" sz="1400">
              <a:latin typeface="Montserrat"/>
              <a:ea typeface="Montserrat"/>
              <a:cs typeface="Montserrat"/>
              <a:sym typeface="Montserrat"/>
            </a:endParaRPr>
          </a:p>
          <a:p>
            <a:pPr indent="0" lvl="0" marL="177800" marR="177800" rtl="0" algn="l">
              <a:spcBef>
                <a:spcPts val="0"/>
              </a:spcBef>
              <a:spcAft>
                <a:spcPts val="0"/>
              </a:spcAft>
              <a:buClr>
                <a:schemeClr val="dk1"/>
              </a:buClr>
              <a:buSzPts val="1100"/>
              <a:buFont typeface="Arial"/>
              <a:buNone/>
            </a:pPr>
            <a:r>
              <a:rPr b="1" lang="en" sz="1400">
                <a:latin typeface="Montserrat"/>
                <a:ea typeface="Montserrat"/>
                <a:cs typeface="Montserrat"/>
                <a:sym typeface="Montserrat"/>
              </a:rPr>
              <a:t>CIP Code: </a:t>
            </a:r>
            <a:r>
              <a:rPr lang="en" sz="1400">
                <a:latin typeface="Montserrat"/>
                <a:ea typeface="Montserrat"/>
                <a:cs typeface="Montserrat"/>
                <a:sym typeface="Montserrat"/>
              </a:rPr>
              <a:t>51.1502</a:t>
            </a:r>
            <a:endParaRPr sz="1400">
              <a:latin typeface="Montserrat"/>
              <a:ea typeface="Montserrat"/>
              <a:cs typeface="Montserrat"/>
              <a:sym typeface="Montserrat"/>
            </a:endParaRPr>
          </a:p>
          <a:p>
            <a:pPr indent="0" lvl="0" marL="177800" marR="177800" rtl="0" algn="l">
              <a:spcBef>
                <a:spcPts val="0"/>
              </a:spcBef>
              <a:spcAft>
                <a:spcPts val="0"/>
              </a:spcAft>
              <a:buClr>
                <a:schemeClr val="dk1"/>
              </a:buClr>
              <a:buSzPts val="1100"/>
              <a:buFont typeface="Arial"/>
              <a:buNone/>
            </a:pPr>
            <a:r>
              <a:rPr b="1" lang="en" sz="1100">
                <a:latin typeface="Montserrat"/>
                <a:ea typeface="Montserrat"/>
                <a:cs typeface="Montserrat"/>
                <a:sym typeface="Montserrat"/>
              </a:rPr>
              <a:t>Title: </a:t>
            </a:r>
            <a:r>
              <a:rPr lang="en" sz="1100">
                <a:latin typeface="Montserrat"/>
                <a:ea typeface="Montserrat"/>
                <a:cs typeface="Montserrat"/>
                <a:sym typeface="Montserrat"/>
              </a:rPr>
              <a:t>Psychiatric/Mental Health Services Technician</a:t>
            </a:r>
            <a:endParaRPr sz="1100">
              <a:latin typeface="Montserrat"/>
              <a:ea typeface="Montserrat"/>
              <a:cs typeface="Montserrat"/>
              <a:sym typeface="Montserrat"/>
            </a:endParaRPr>
          </a:p>
          <a:p>
            <a:pPr indent="0" lvl="0" marL="177800" marR="177800" rtl="0" algn="just">
              <a:spcBef>
                <a:spcPts val="0"/>
              </a:spcBef>
              <a:spcAft>
                <a:spcPts val="0"/>
              </a:spcAft>
              <a:buClr>
                <a:schemeClr val="dk1"/>
              </a:buClr>
              <a:buSzPts val="1100"/>
              <a:buFont typeface="Arial"/>
              <a:buNone/>
            </a:pPr>
            <a:r>
              <a:rPr lang="en" sz="1100">
                <a:latin typeface="Montserrat"/>
                <a:ea typeface="Montserrat"/>
                <a:cs typeface="Montserrat"/>
                <a:sym typeface="Montserrat"/>
              </a:rPr>
              <a:t>A program that prepares individuals, under the supervision of psychiatrists, psychologists, nurses, and other mental health care professionals, to provide direct patient care services, assist in developing and implementing treatment plans, administer medications, and perform related administrative functions. Includes instruction in mental health theory, applied psychopathology, patient communication and management, crisis intervention, psychotropic medication, mental health treatment procedures, substance abuse, record-keeping, clinical administrative skills, and applicable standards and regulations.</a:t>
            </a:r>
            <a:endParaRPr sz="1100">
              <a:latin typeface="Montserrat"/>
              <a:ea typeface="Montserrat"/>
              <a:cs typeface="Montserrat"/>
              <a:sym typeface="Montserrat"/>
            </a:endParaRPr>
          </a:p>
          <a:p>
            <a:pPr indent="0" lvl="0" marL="177800" marR="177800" rtl="0" algn="l">
              <a:spcBef>
                <a:spcPts val="0"/>
              </a:spcBef>
              <a:spcAft>
                <a:spcPts val="0"/>
              </a:spcAft>
              <a:buClr>
                <a:schemeClr val="dk1"/>
              </a:buClr>
              <a:buSzPts val="1100"/>
              <a:buFont typeface="Arial"/>
              <a:buNone/>
            </a:pPr>
            <a:r>
              <a:rPr lang="en" sz="1100">
                <a:latin typeface="Montserrat"/>
                <a:ea typeface="Montserrat"/>
                <a:cs typeface="Montserrat"/>
                <a:sym typeface="Montserrat"/>
              </a:rPr>
              <a:t> </a:t>
            </a:r>
            <a:endParaRPr sz="1100">
              <a:latin typeface="Montserrat"/>
              <a:ea typeface="Montserrat"/>
              <a:cs typeface="Montserrat"/>
              <a:sym typeface="Montserrat"/>
            </a:endParaRPr>
          </a:p>
          <a:p>
            <a:pPr indent="0" lvl="0" marL="177800" marR="177800" rtl="0" algn="l">
              <a:spcBef>
                <a:spcPts val="0"/>
              </a:spcBef>
              <a:spcAft>
                <a:spcPts val="0"/>
              </a:spcAft>
              <a:buClr>
                <a:schemeClr val="dk1"/>
              </a:buClr>
              <a:buSzPts val="1100"/>
              <a:buFont typeface="Arial"/>
              <a:buNone/>
            </a:pPr>
            <a:r>
              <a:rPr b="1" lang="en" sz="1300">
                <a:latin typeface="Montserrat"/>
                <a:ea typeface="Montserrat"/>
                <a:cs typeface="Montserrat"/>
                <a:sym typeface="Montserrat"/>
              </a:rPr>
              <a:t>Sample of reported job titles:</a:t>
            </a:r>
            <a:r>
              <a:rPr lang="en" sz="1300">
                <a:latin typeface="Montserrat"/>
                <a:ea typeface="Montserrat"/>
                <a:cs typeface="Montserrat"/>
                <a:sym typeface="Montserrat"/>
              </a:rPr>
              <a:t>  </a:t>
            </a:r>
            <a:endParaRPr sz="1300">
              <a:latin typeface="Montserrat"/>
              <a:ea typeface="Montserrat"/>
              <a:cs typeface="Montserrat"/>
              <a:sym typeface="Montserrat"/>
            </a:endParaRPr>
          </a:p>
          <a:p>
            <a:pPr indent="0" lvl="0" marL="0" rtl="0" algn="l">
              <a:spcBef>
                <a:spcPts val="1200"/>
              </a:spcBef>
              <a:spcAft>
                <a:spcPts val="0"/>
              </a:spcAft>
              <a:buNone/>
            </a:pPr>
            <a:r>
              <a:t/>
            </a:r>
            <a:endParaRPr sz="1100">
              <a:highlight>
                <a:srgbClr val="FFFFFF"/>
              </a:highlight>
              <a:latin typeface="Montserrat"/>
              <a:ea typeface="Montserrat"/>
              <a:cs typeface="Montserrat"/>
              <a:sym typeface="Montserrat"/>
            </a:endParaRPr>
          </a:p>
          <a:p>
            <a:pPr indent="0" lvl="0" marL="0" rtl="0" algn="l">
              <a:lnSpc>
                <a:spcPct val="150000"/>
              </a:lnSpc>
              <a:spcBef>
                <a:spcPts val="1200"/>
              </a:spcBef>
              <a:spcAft>
                <a:spcPts val="0"/>
              </a:spcAft>
              <a:buNone/>
            </a:pPr>
            <a:r>
              <a:t/>
            </a:r>
            <a:endParaRPr sz="1100">
              <a:latin typeface="Montserrat"/>
              <a:ea typeface="Montserrat"/>
              <a:cs typeface="Montserrat"/>
              <a:sym typeface="Montserrat"/>
            </a:endParaRPr>
          </a:p>
        </p:txBody>
      </p:sp>
      <p:sp>
        <p:nvSpPr>
          <p:cNvPr id="253" name="Google Shape;253;p33"/>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Mental Health Support Professional </a:t>
            </a:r>
            <a:r>
              <a:rPr b="1" lang="en">
                <a:latin typeface="Montserrat"/>
                <a:ea typeface="Montserrat"/>
                <a:cs typeface="Montserrat"/>
                <a:sym typeface="Montserrat"/>
              </a:rPr>
              <a:t> Careers</a:t>
            </a:r>
            <a:endParaRPr b="1">
              <a:latin typeface="Montserrat"/>
              <a:ea typeface="Montserrat"/>
              <a:cs typeface="Montserrat"/>
              <a:sym typeface="Montserrat"/>
            </a:endParaRPr>
          </a:p>
        </p:txBody>
      </p:sp>
      <p:cxnSp>
        <p:nvCxnSpPr>
          <p:cNvPr id="254" name="Google Shape;254;p33"/>
          <p:cNvCxnSpPr/>
          <p:nvPr/>
        </p:nvCxnSpPr>
        <p:spPr>
          <a:xfrm>
            <a:off x="320850" y="1393938"/>
            <a:ext cx="7130700" cy="0"/>
          </a:xfrm>
          <a:prstGeom prst="straightConnector1">
            <a:avLst/>
          </a:prstGeom>
          <a:noFill/>
          <a:ln cap="flat" cmpd="sng" w="28575">
            <a:solidFill>
              <a:srgbClr val="0069FF"/>
            </a:solidFill>
            <a:prstDash val="solid"/>
            <a:round/>
            <a:headEnd len="med" w="med" type="none"/>
            <a:tailEnd len="med" w="med" type="none"/>
          </a:ln>
        </p:spPr>
      </p:cxnSp>
      <p:sp>
        <p:nvSpPr>
          <p:cNvPr id="255" name="Google Shape;255;p33"/>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3"/>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graphicFrame>
        <p:nvGraphicFramePr>
          <p:cNvPr id="257" name="Google Shape;257;p33"/>
          <p:cNvGraphicFramePr/>
          <p:nvPr/>
        </p:nvGraphicFramePr>
        <p:xfrm>
          <a:off x="633100" y="6523625"/>
          <a:ext cx="3000000" cy="3000000"/>
        </p:xfrm>
        <a:graphic>
          <a:graphicData uri="http://schemas.openxmlformats.org/drawingml/2006/table">
            <a:tbl>
              <a:tblPr>
                <a:noFill/>
                <a:tableStyleId>{14ED2068-A128-4D27-A430-BF6383D70EE3}</a:tableStyleId>
              </a:tblPr>
              <a:tblGrid>
                <a:gridCol w="3385225"/>
                <a:gridCol w="3120975"/>
              </a:tblGrid>
              <a:tr h="2620750">
                <a:tc>
                  <a:txBody>
                    <a:bodyPr/>
                    <a:lstStyle/>
                    <a:p>
                      <a:pPr indent="-298450" lvl="0" marL="457200" rtl="0" algn="l">
                        <a:lnSpc>
                          <a:spcPct val="200000"/>
                        </a:lnSpc>
                        <a:spcBef>
                          <a:spcPts val="120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Behavioral Health Aide/Technician</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Health Care Aide/Technician</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Licensed Psychiatric Technicia</a:t>
                      </a:r>
                      <a:r>
                        <a:rPr lang="en" sz="1100">
                          <a:solidFill>
                            <a:schemeClr val="dk2"/>
                          </a:solidFill>
                          <a:highlight>
                            <a:srgbClr val="FFFFFF"/>
                          </a:highlight>
                          <a:latin typeface="Montserrat"/>
                          <a:ea typeface="Montserrat"/>
                          <a:cs typeface="Montserrat"/>
                          <a:sym typeface="Montserrat"/>
                        </a:rPr>
                        <a:t>n</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Assistant</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Associate</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Worker</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Specialist</a:t>
                      </a:r>
                      <a:endParaRPr sz="1100">
                        <a:solidFill>
                          <a:schemeClr val="dk2"/>
                        </a:solidFill>
                        <a:highlight>
                          <a:srgbClr val="FFFFFF"/>
                        </a:highlight>
                        <a:latin typeface="Montserrat"/>
                        <a:ea typeface="Montserrat"/>
                        <a:cs typeface="Montserrat"/>
                        <a:sym typeface="Montserrat"/>
                      </a:endParaRPr>
                    </a:p>
                    <a:p>
                      <a:pPr indent="0" lvl="0" marL="457200" rtl="0" algn="l">
                        <a:lnSpc>
                          <a:spcPct val="150000"/>
                        </a:lnSpc>
                        <a:spcBef>
                          <a:spcPts val="1200"/>
                        </a:spcBef>
                        <a:spcAft>
                          <a:spcPts val="0"/>
                        </a:spcAft>
                        <a:buNone/>
                      </a:pPr>
                      <a:r>
                        <a:t/>
                      </a:r>
                      <a:endParaRPr sz="1100">
                        <a:solidFill>
                          <a:schemeClr val="dk2"/>
                        </a:solidFill>
                        <a:latin typeface="Montserrat"/>
                        <a:ea typeface="Montserrat"/>
                        <a:cs typeface="Montserrat"/>
                        <a:sym typeface="Montserrat"/>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298450" lvl="0" marL="457200" rtl="0" algn="l">
                        <a:lnSpc>
                          <a:spcPct val="200000"/>
                        </a:lnSpc>
                        <a:spcBef>
                          <a:spcPts val="120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Orderly</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Neuropsychiatric Aide</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Therapeutic Program Worker</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Char char="●"/>
                      </a:pPr>
                      <a:r>
                        <a:rPr lang="en" sz="1100">
                          <a:solidFill>
                            <a:schemeClr val="dk2"/>
                          </a:solidFill>
                          <a:highlight>
                            <a:srgbClr val="FFFFFF"/>
                          </a:highlight>
                          <a:latin typeface="Montserrat"/>
                          <a:ea typeface="Montserrat"/>
                          <a:cs typeface="Montserrat"/>
                          <a:sym typeface="Montserrat"/>
                        </a:rPr>
                        <a:t> Mental Health Aide/Technician</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Psychiatric Technician</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Psychiatric Aide/Technician</a:t>
                      </a:r>
                      <a:endParaRPr sz="1100">
                        <a:solidFill>
                          <a:schemeClr val="dk2"/>
                        </a:solidFill>
                        <a:highlight>
                          <a:srgbClr val="FFFFFF"/>
                        </a:highlight>
                        <a:latin typeface="Montserrat"/>
                        <a:ea typeface="Montserrat"/>
                        <a:cs typeface="Montserrat"/>
                        <a:sym typeface="Montserrat"/>
                      </a:endParaRPr>
                    </a:p>
                    <a:p>
                      <a:pPr indent="-298450" lvl="0" marL="457200" rtl="0" algn="l">
                        <a:lnSpc>
                          <a:spcPct val="200000"/>
                        </a:lnSpc>
                        <a:spcBef>
                          <a:spcPts val="0"/>
                        </a:spcBef>
                        <a:spcAft>
                          <a:spcPts val="0"/>
                        </a:spcAft>
                        <a:buClr>
                          <a:schemeClr val="dk2"/>
                        </a:buClr>
                        <a:buSzPts val="1100"/>
                        <a:buChar char="●"/>
                      </a:pPr>
                      <a:r>
                        <a:rPr lang="en" sz="1100">
                          <a:solidFill>
                            <a:schemeClr val="dk2"/>
                          </a:solidFill>
                          <a:highlight>
                            <a:srgbClr val="FFFFFF"/>
                          </a:highlight>
                          <a:latin typeface="Montserrat"/>
                          <a:ea typeface="Montserrat"/>
                          <a:cs typeface="Montserrat"/>
                          <a:sym typeface="Montserrat"/>
                        </a:rPr>
                        <a:t> Residential Aide</a:t>
                      </a:r>
                      <a:endParaRPr sz="1100">
                        <a:solidFill>
                          <a:schemeClr val="dk2"/>
                        </a:solidFill>
                        <a:highlight>
                          <a:srgbClr val="FFFFFF"/>
                        </a:highlight>
                        <a:latin typeface="Montserrat"/>
                        <a:ea typeface="Montserrat"/>
                        <a:cs typeface="Montserrat"/>
                        <a:sym typeface="Montserrat"/>
                      </a:endParaRPr>
                    </a:p>
                    <a:p>
                      <a:pPr indent="0" lvl="0" marL="0" rtl="0" algn="l">
                        <a:spcBef>
                          <a:spcPts val="120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pic>
        <p:nvPicPr>
          <p:cNvPr id="258" name="Google Shape;258;p33"/>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idx="1" type="body"/>
          </p:nvPr>
        </p:nvSpPr>
        <p:spPr>
          <a:xfrm>
            <a:off x="264900" y="1495950"/>
            <a:ext cx="7242600" cy="88437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Able to stand and/or walk for extended periods of time, including the ability to push a wheelchair.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Able to stand, bend, stoop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Able to assist with/or lift, move, position the patient with or without assistive devices in and out of bed</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Able to maintain </a:t>
            </a:r>
            <a:r>
              <a:rPr lang="en" sz="1100">
                <a:latin typeface="Montserrat"/>
                <a:ea typeface="Montserrat"/>
                <a:cs typeface="Montserrat"/>
                <a:sym typeface="Montserrat"/>
              </a:rPr>
              <a:t>environmental safety and patient needs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Communicate and understand fluent English both verbally and in writing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To be free of reportable communicable diseases, or willing to sign a waiver or release of liability regarding these diseases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Able to make appropriate judgement decisions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the use of positive coping skills under stress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calm and effective responses, especially in emergency situations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Exhibit positive interpersonal skills during patient, staff, and faculty interactions </a:t>
            </a:r>
            <a:endParaRPr sz="1100">
              <a:latin typeface="Montserrat"/>
              <a:ea typeface="Montserrat"/>
              <a:cs typeface="Montserrat"/>
              <a:sym typeface="Montserrat"/>
            </a:endParaRPr>
          </a:p>
        </p:txBody>
      </p:sp>
      <p:sp>
        <p:nvSpPr>
          <p:cNvPr id="264" name="Google Shape;264;p34"/>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Physical</a:t>
            </a:r>
            <a:r>
              <a:rPr b="1" lang="en">
                <a:latin typeface="Montserrat"/>
                <a:ea typeface="Montserrat"/>
                <a:cs typeface="Montserrat"/>
                <a:sym typeface="Montserrat"/>
              </a:rPr>
              <a:t> Requirements for a Mental Health Support Professional </a:t>
            </a:r>
            <a:endParaRPr b="1">
              <a:latin typeface="Montserrat"/>
              <a:ea typeface="Montserrat"/>
              <a:cs typeface="Montserrat"/>
              <a:sym typeface="Montserrat"/>
            </a:endParaRPr>
          </a:p>
        </p:txBody>
      </p:sp>
      <p:cxnSp>
        <p:nvCxnSpPr>
          <p:cNvPr id="265" name="Google Shape;265;p34"/>
          <p:cNvCxnSpPr/>
          <p:nvPr/>
        </p:nvCxnSpPr>
        <p:spPr>
          <a:xfrm>
            <a:off x="320850" y="1393938"/>
            <a:ext cx="7130700" cy="0"/>
          </a:xfrm>
          <a:prstGeom prst="straightConnector1">
            <a:avLst/>
          </a:prstGeom>
          <a:noFill/>
          <a:ln cap="flat" cmpd="sng" w="28575">
            <a:solidFill>
              <a:srgbClr val="0069FF"/>
            </a:solidFill>
            <a:prstDash val="solid"/>
            <a:round/>
            <a:headEnd len="med" w="med" type="none"/>
            <a:tailEnd len="med" w="med" type="none"/>
          </a:ln>
        </p:spPr>
      </p:cxnSp>
      <p:sp>
        <p:nvSpPr>
          <p:cNvPr id="266" name="Google Shape;266;p34"/>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4"/>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268" name="Google Shape;268;p34"/>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ontserrat"/>
                <a:ea typeface="Montserrat"/>
                <a:cs typeface="Montserrat"/>
                <a:sym typeface="Montserrat"/>
              </a:rPr>
              <a:t>What is a Mental Health </a:t>
            </a:r>
            <a:endParaRPr b="1" sz="2600">
              <a:latin typeface="Montserrat"/>
              <a:ea typeface="Montserrat"/>
              <a:cs typeface="Montserrat"/>
              <a:sym typeface="Montserrat"/>
            </a:endParaRPr>
          </a:p>
          <a:p>
            <a:pPr indent="0" lvl="0" marL="0" rtl="0" algn="l">
              <a:spcBef>
                <a:spcPts val="0"/>
              </a:spcBef>
              <a:spcAft>
                <a:spcPts val="0"/>
              </a:spcAft>
              <a:buNone/>
            </a:pPr>
            <a:r>
              <a:rPr b="1" lang="en" sz="2600">
                <a:latin typeface="Montserrat"/>
                <a:ea typeface="Montserrat"/>
                <a:cs typeface="Montserrat"/>
                <a:sym typeface="Montserrat"/>
              </a:rPr>
              <a:t>Support Professional?</a:t>
            </a:r>
            <a:endParaRPr b="1" sz="2600">
              <a:latin typeface="Montserrat"/>
              <a:ea typeface="Montserrat"/>
              <a:cs typeface="Montserrat"/>
              <a:sym typeface="Montserrat"/>
            </a:endParaRPr>
          </a:p>
        </p:txBody>
      </p:sp>
      <p:sp>
        <p:nvSpPr>
          <p:cNvPr id="73" name="Google Shape;73;p15"/>
          <p:cNvSpPr txBox="1"/>
          <p:nvPr>
            <p:ph idx="1" type="body"/>
          </p:nvPr>
        </p:nvSpPr>
        <p:spPr>
          <a:xfrm>
            <a:off x="320850" y="1390300"/>
            <a:ext cx="7130700" cy="8107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A Mental Health Support Professional, also known as mental health technician, mental health care worker, psychiatric technician, mental health assistant, or behavioral health associates, is an individual who assists psychiatrists, psychiatric nurse practitioners, and licensed mental health therapists in the care of clients with psychiatric illness and/or developmental disabilities.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Mental health support staff have the unique opportunity to interact with clients on a day-to-day basis. The role of a mental health support professional is to assist psychiatrists, nurse practitioners, therapists, and mental health clients in their care, which includes a variety of mental health and substance use disorders.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During the day, mental health support professionals participate in client intake, crisis care, and inpatient care, including assistance with clinical skills, like taking vital signs, as well as some activities of daily living, or ADLs. Mental health support professionals work with the client through treatment, up to and including the discharge planning process. They support and assist the client through all phases of treatment, helping to provide a physically safe and therapeutic environment, which may include encouraging the client to participate in group therapy.</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Mental health support specialists also support the client by communicating observations and concerns to the client’s mental health care team. Accurate documentation of both clinical duties and observations are a key responsibility of the mental health support specialist.</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While many choose to work in psychiatric units in general hospitals, some choose to work specifically in more focused areas. Some of the more common specialized mental health settings include outpatient mental health wings of hospitals, correctional institutions, addiction residential facilities, and psychiatric group homes.</a:t>
            </a:r>
            <a:endParaRPr sz="1100">
              <a:latin typeface="Montserrat"/>
              <a:ea typeface="Montserrat"/>
              <a:cs typeface="Montserrat"/>
              <a:sym typeface="Montserrat"/>
            </a:endParaRPr>
          </a:p>
          <a:p>
            <a:pPr indent="0" lvl="0" marL="0" rtl="0" algn="l">
              <a:lnSpc>
                <a:spcPct val="150000"/>
              </a:lnSpc>
              <a:spcBef>
                <a:spcPts val="1200"/>
              </a:spcBef>
              <a:spcAft>
                <a:spcPts val="0"/>
              </a:spcAft>
              <a:buClr>
                <a:srgbClr val="000000"/>
              </a:buClr>
              <a:buSzPts val="1100"/>
              <a:buFont typeface="Arial"/>
              <a:buNone/>
            </a:pPr>
            <a:r>
              <a:t/>
            </a:r>
            <a:endParaRPr sz="1100">
              <a:latin typeface="Montserrat"/>
              <a:ea typeface="Montserrat"/>
              <a:cs typeface="Montserrat"/>
              <a:sym typeface="Montserrat"/>
            </a:endParaRPr>
          </a:p>
        </p:txBody>
      </p:sp>
      <p:cxnSp>
        <p:nvCxnSpPr>
          <p:cNvPr id="74" name="Google Shape;74;p15"/>
          <p:cNvCxnSpPr/>
          <p:nvPr/>
        </p:nvCxnSpPr>
        <p:spPr>
          <a:xfrm>
            <a:off x="320850" y="1312900"/>
            <a:ext cx="7130700" cy="0"/>
          </a:xfrm>
          <a:prstGeom prst="straightConnector1">
            <a:avLst/>
          </a:prstGeom>
          <a:noFill/>
          <a:ln cap="flat" cmpd="sng" w="28575">
            <a:solidFill>
              <a:srgbClr val="0069FF"/>
            </a:solidFill>
            <a:prstDash val="solid"/>
            <a:round/>
            <a:headEnd len="med" w="med" type="none"/>
            <a:tailEnd len="med" w="med" type="none"/>
          </a:ln>
        </p:spPr>
      </p:cxnSp>
      <p:pic>
        <p:nvPicPr>
          <p:cNvPr id="75" name="Google Shape;75;p15"/>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
        <p:nvSpPr>
          <p:cNvPr id="76" name="Google Shape;76;p15"/>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4">
            <a:alphaModFix/>
          </a:blip>
          <a:srcRect b="0" l="5562" r="5571" t="0"/>
          <a:stretch/>
        </p:blipFill>
        <p:spPr>
          <a:xfrm>
            <a:off x="1877400" y="6485475"/>
            <a:ext cx="4017600" cy="30132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a:t>
            </a:r>
            <a:r>
              <a:rPr b="1" lang="en">
                <a:latin typeface="Montserrat"/>
                <a:ea typeface="Montserrat"/>
                <a:cs typeface="Montserrat"/>
                <a:sym typeface="Montserrat"/>
              </a:rPr>
              <a:t>Description</a:t>
            </a:r>
            <a:endParaRPr b="1">
              <a:latin typeface="Montserrat"/>
              <a:ea typeface="Montserrat"/>
              <a:cs typeface="Montserrat"/>
              <a:sym typeface="Montserrat"/>
            </a:endParaRPr>
          </a:p>
        </p:txBody>
      </p:sp>
      <p:sp>
        <p:nvSpPr>
          <p:cNvPr id="84" name="Google Shape;84;p16"/>
          <p:cNvSpPr txBox="1"/>
          <p:nvPr>
            <p:ph idx="1" type="body"/>
          </p:nvPr>
        </p:nvSpPr>
        <p:spPr>
          <a:xfrm>
            <a:off x="264900" y="975588"/>
            <a:ext cx="7242600" cy="8107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The Mental Health Support Specialist is a comprehensive program that prepares students for a rewarding and in-demand career in mental health care. In this profession, mental health support professionals will assist licensed mental health professionals, such as psychiatrists, psychiatric nurse practitioners, and therapists, in the comprehensive care of psychiatric patients.</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The demand for qualified mental health support staff in the United States continues to grow at a projected rate of 11% by 2031. This program prepares students to work in a variety of mental health care settings. A focus on strong interpersonal and communication skills, as well as conflict management are woven into the course to prepare students for all areas of mental health care.</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The MedCerts Mental Health Support Professional program provides a solid foundation in mental health and mental health care, focusing on best practice skills to provide quality care to those served. Students will be skilled and prepared to play a vital role in improving client outcomes by supporting both the mental health team and the clients.</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This program prepares students to become Mental Health Technician – Certified (MHTC) by the American Medical Certification Association (AMCA). Students who earn the AMCA designation have demonstrated the knowledge of process and procedures in mental health care, pharmacology, medical office, and patient care skills, including practice settings, and a broad understanding of psychological development, including mental health disorders.</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The primary course in this program is </a:t>
            </a:r>
            <a:r>
              <a:rPr b="1" lang="en" sz="1050">
                <a:latin typeface="Montserrat"/>
                <a:ea typeface="Montserrat"/>
                <a:cs typeface="Montserrat"/>
                <a:sym typeface="Montserrat"/>
              </a:rPr>
              <a:t>HI-7013: Fundamentals of Mental Health Care</a:t>
            </a:r>
            <a:r>
              <a:rPr lang="en" sz="1050">
                <a:latin typeface="Montserrat"/>
                <a:ea typeface="Montserrat"/>
                <a:cs typeface="Montserrat"/>
                <a:sym typeface="Montserrat"/>
              </a:rPr>
              <a:t>, which lays a strong foundation to prepare graduates to care for individuals with mental or emotional conditions or disabilities. In addition to diving deep into the world of mental health, administrative and patient intake topics are covered. This highly interactive course immerses students into the world of a Mental Health Support Specialist through virtual scenario-based learning exercises and brings three dimensional clinical skills demonstrations right to the learner’s desktop.</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Because graduates will be working in a healthcare facility, it is imperative that he/she be able to speak and understand the language of medicine and have a fundamental understanding of basic human anatomy and physiology. As such, </a:t>
            </a:r>
            <a:r>
              <a:rPr b="1" lang="en" sz="1050">
                <a:latin typeface="Montserrat"/>
                <a:ea typeface="Montserrat"/>
                <a:cs typeface="Montserrat"/>
                <a:sym typeface="Montserrat"/>
              </a:rPr>
              <a:t>HI-1014: Introduction to Human Anatomy and Medical Terminology</a:t>
            </a:r>
            <a:r>
              <a:rPr lang="en" sz="1050">
                <a:latin typeface="Montserrat"/>
                <a:ea typeface="Montserrat"/>
                <a:cs typeface="Montserrat"/>
                <a:sym typeface="Montserrat"/>
              </a:rPr>
              <a:t> is included to lay this important foundation.</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Similarly, healthcare facilities most often utilize electronic health records (EHR) and web-based software to document client care and for facility or practice management. Throughout healthcare, a strong emphasis is placed on client confidentiality, privacy, and security requirements surrounding records management. </a:t>
            </a:r>
            <a:r>
              <a:rPr b="1" lang="en" sz="1050">
                <a:latin typeface="Montserrat"/>
                <a:ea typeface="Montserrat"/>
                <a:cs typeface="Montserrat"/>
                <a:sym typeface="Montserrat"/>
              </a:rPr>
              <a:t>HI-1018: Electronic Health Records</a:t>
            </a:r>
            <a:r>
              <a:rPr lang="en" sz="1050">
                <a:latin typeface="Montserrat"/>
                <a:ea typeface="Montserrat"/>
                <a:cs typeface="Montserrat"/>
                <a:sym typeface="Montserrat"/>
              </a:rPr>
              <a:t> provides students with a working knowledge of practice management and EHR software, as well as a firm understanding of HIPAA and HITECH as it relates to privacy and security laws and measures. </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Today’s top job candidates not only need to be prepared to pass a certification exam but must also be equipped with soft skills and knowledge that allow for success on the job in any environment. This program contains training in professionalism designed with input from employers and professionals in the field of allied health. </a:t>
            </a:r>
            <a:r>
              <a:rPr b="1" lang="en" sz="1050">
                <a:latin typeface="Montserrat"/>
                <a:ea typeface="Montserrat"/>
                <a:cs typeface="Montserrat"/>
                <a:sym typeface="Montserrat"/>
              </a:rPr>
              <a:t>PS-1011: Professionalism in Allied Health</a:t>
            </a:r>
            <a:r>
              <a:rPr lang="en" sz="1050">
                <a:latin typeface="Montserrat"/>
                <a:ea typeface="Montserrat"/>
                <a:cs typeface="Montserrat"/>
                <a:sym typeface="Montserrat"/>
              </a:rPr>
              <a:t> equips students with essential soft skills that are in-demand and expected by employers in a competitive job market.</a:t>
            </a:r>
            <a:endParaRPr sz="1050">
              <a:latin typeface="Montserrat"/>
              <a:ea typeface="Montserrat"/>
              <a:cs typeface="Montserrat"/>
              <a:sym typeface="Montserrat"/>
            </a:endParaRPr>
          </a:p>
          <a:p>
            <a:pPr indent="0" lvl="0" marL="0" rtl="0" algn="l">
              <a:lnSpc>
                <a:spcPct val="150000"/>
              </a:lnSpc>
              <a:spcBef>
                <a:spcPts val="1200"/>
              </a:spcBef>
              <a:spcAft>
                <a:spcPts val="0"/>
              </a:spcAft>
              <a:buClr>
                <a:schemeClr val="dk1"/>
              </a:buClr>
              <a:buSzPts val="1100"/>
              <a:buFont typeface="Arial"/>
              <a:buNone/>
            </a:pPr>
            <a:r>
              <a:t/>
            </a:r>
            <a:endParaRPr sz="105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86" name="Google Shape;86;p16"/>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88" name="Google Shape;88;p16"/>
          <p:cNvPicPr preferRelativeResize="0"/>
          <p:nvPr/>
        </p:nvPicPr>
        <p:blipFill rotWithShape="1">
          <a:blip r:embed="rId3">
            <a:alphaModFix/>
          </a:blip>
          <a:srcRect b="641" l="0" r="0" t="641"/>
          <a:stretch/>
        </p:blipFill>
        <p:spPr>
          <a:xfrm>
            <a:off x="253774" y="9727299"/>
            <a:ext cx="1443302" cy="39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Description Contd. </a:t>
            </a:r>
            <a:endParaRPr b="1">
              <a:latin typeface="Montserrat"/>
              <a:ea typeface="Montserrat"/>
              <a:cs typeface="Montserrat"/>
              <a:sym typeface="Montserrat"/>
            </a:endParaRPr>
          </a:p>
        </p:txBody>
      </p:sp>
      <p:sp>
        <p:nvSpPr>
          <p:cNvPr id="94" name="Google Shape;94;p17"/>
          <p:cNvSpPr txBox="1"/>
          <p:nvPr>
            <p:ph idx="1" type="body"/>
          </p:nvPr>
        </p:nvSpPr>
        <p:spPr>
          <a:xfrm>
            <a:off x="264900" y="975588"/>
            <a:ext cx="7242600" cy="8107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Upon enrollment, students receive all necessary and required materials and courseware associated with the program, and they are not required to purchase additional components. Students are supported by highly skilled, trained, and certified Student Success Coaches throughout enrollment to assist with subject matter inquiries.</a:t>
            </a:r>
            <a:endParaRPr sz="105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050">
                <a:latin typeface="Montserrat"/>
                <a:ea typeface="Montserrat"/>
                <a:cs typeface="Montserrat"/>
                <a:sym typeface="Montserrat"/>
              </a:rPr>
              <a:t>Payment for the MHTC and the CEHRS exams are  provided by MedCerts.</a:t>
            </a:r>
            <a:endParaRPr sz="1050">
              <a:latin typeface="Montserrat"/>
              <a:ea typeface="Montserrat"/>
              <a:cs typeface="Montserrat"/>
              <a:sym typeface="Montserrat"/>
            </a:endParaRPr>
          </a:p>
          <a:p>
            <a:pPr indent="0" lvl="0" marL="0" rtl="0" algn="l">
              <a:lnSpc>
                <a:spcPct val="150000"/>
              </a:lnSpc>
              <a:spcBef>
                <a:spcPts val="1200"/>
              </a:spcBef>
              <a:spcAft>
                <a:spcPts val="0"/>
              </a:spcAft>
              <a:buClr>
                <a:schemeClr val="dk1"/>
              </a:buClr>
              <a:buSzPts val="1100"/>
              <a:buFont typeface="Arial"/>
              <a:buNone/>
            </a:pPr>
            <a:r>
              <a:t/>
            </a:r>
            <a:endParaRPr sz="1050">
              <a:latin typeface="Montserrat"/>
              <a:ea typeface="Montserrat"/>
              <a:cs typeface="Montserrat"/>
              <a:sym typeface="Montserrat"/>
            </a:endParaRPr>
          </a:p>
        </p:txBody>
      </p:sp>
      <p:cxnSp>
        <p:nvCxnSpPr>
          <p:cNvPr id="95" name="Google Shape;95;p17"/>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96" name="Google Shape;96;p17"/>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98" name="Google Shape;98;p17"/>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Montserrat"/>
                <a:ea typeface="Montserrat"/>
                <a:cs typeface="Montserrat"/>
                <a:sym typeface="Montserrat"/>
              </a:rPr>
              <a:t>Who is this program recommended for?</a:t>
            </a:r>
            <a:endParaRPr b="1" sz="1200">
              <a:latin typeface="Montserrat"/>
              <a:ea typeface="Montserrat"/>
              <a:cs typeface="Montserrat"/>
              <a:sym typeface="Montserrat"/>
            </a:endParaRPr>
          </a:p>
        </p:txBody>
      </p:sp>
      <p:sp>
        <p:nvSpPr>
          <p:cNvPr id="104" name="Google Shape;104;p18"/>
          <p:cNvSpPr txBox="1"/>
          <p:nvPr>
            <p:ph idx="1" type="body"/>
          </p:nvPr>
        </p:nvSpPr>
        <p:spPr>
          <a:xfrm>
            <a:off x="208950" y="1116088"/>
            <a:ext cx="7242600" cy="8107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The Mental Health Support Professional program is recommended for those who desire to work directly with patients in the mental health care environment. It is ideal for individuals who are kind, empathic, and understanding, with a desire to increase their knowledge of mental health and mental health care. Program elements help build upon interpersonal communication skills, conflict management skills, and a deeper understanding for those who are different from them.</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This program also helps position students for future career advancement by providing them with the foundational knowledge needed to enter the field of mental health care and gain valuable experience. In addition to entry-level career seekers, this program offers an opportunity for those already working in allied health to upskill and advance in mental health care. Both entry-level learners and those currently working in healthcare will benefit from the addition of MedCerts’ comprehensive course in Electronic Health Records, or EHR systems, including the opportunity to gain certification as an EHR specialist. Today’s healthcare organizations value and seek those with EHR technological competence; as such, </a:t>
            </a:r>
            <a:r>
              <a:rPr lang="en" sz="1100">
                <a:latin typeface="Montserrat"/>
                <a:ea typeface="Montserrat"/>
                <a:cs typeface="Montserrat"/>
                <a:sym typeface="Montserrat"/>
              </a:rPr>
              <a:t>applicants</a:t>
            </a:r>
            <a:r>
              <a:rPr lang="en" sz="1100">
                <a:latin typeface="Montserrat"/>
                <a:ea typeface="Montserrat"/>
                <a:cs typeface="Montserrat"/>
                <a:sym typeface="Montserrat"/>
              </a:rPr>
              <a:t> who possess this skill may have a competitive advantage in the job market, including </a:t>
            </a:r>
            <a:r>
              <a:rPr lang="en" sz="1100">
                <a:latin typeface="Montserrat"/>
                <a:ea typeface="Montserrat"/>
                <a:cs typeface="Montserrat"/>
                <a:sym typeface="Montserrat"/>
              </a:rPr>
              <a:t>increased</a:t>
            </a:r>
            <a:r>
              <a:rPr lang="en" sz="1100">
                <a:latin typeface="Montserrat"/>
                <a:ea typeface="Montserrat"/>
                <a:cs typeface="Montserrat"/>
                <a:sym typeface="Montserrat"/>
              </a:rPr>
              <a:t> job opportunities. </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Moreover, this program will benefit those who support clients outside of health care facilities or who interact at almost any level with individuals experiencing mental illness, addiction, and/or intellectual disabilities. More specifically, police officers, firefighters, chaplains, administrative staff, and volunteers who spend time working to support and advocate for mental health, and all those interested in the field who want to advance their knowledge and skill sets. This may include those seeking further education for personal growth and awareness.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This program may be particularly valuable to allied health professionals working in roles such as Certified Nursing Assistant/Aide, Home Health Aide, Patient Care Technician, or Personal/Professional Caregiver – where broadened expertise can create new opportunities and generate higher earning power.</a:t>
            </a:r>
            <a:endParaRPr sz="1100">
              <a:latin typeface="Montserrat"/>
              <a:ea typeface="Montserrat"/>
              <a:cs typeface="Montserrat"/>
              <a:sym typeface="Montserrat"/>
            </a:endParaRPr>
          </a:p>
          <a:p>
            <a:pPr indent="0" lvl="0" marL="0" rtl="0" algn="l">
              <a:lnSpc>
                <a:spcPct val="150000"/>
              </a:lnSpc>
              <a:spcBef>
                <a:spcPts val="1200"/>
              </a:spcBef>
              <a:spcAft>
                <a:spcPts val="0"/>
              </a:spcAft>
              <a:buClr>
                <a:schemeClr val="dk1"/>
              </a:buClr>
              <a:buSzPts val="1100"/>
              <a:buFont typeface="Arial"/>
              <a:buNone/>
            </a:pPr>
            <a:r>
              <a:t/>
            </a:r>
            <a:endParaRPr sz="1100">
              <a:latin typeface="Montserrat"/>
              <a:ea typeface="Montserrat"/>
              <a:cs typeface="Montserrat"/>
              <a:sym typeface="Montserrat"/>
            </a:endParaRPr>
          </a:p>
        </p:txBody>
      </p:sp>
      <p:cxnSp>
        <p:nvCxnSpPr>
          <p:cNvPr id="105" name="Google Shape;105;p18"/>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106" name="Google Shape;106;p18"/>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08" name="Google Shape;108;p18"/>
          <p:cNvPicPr preferRelativeResize="0"/>
          <p:nvPr/>
        </p:nvPicPr>
        <p:blipFill rotWithShape="1">
          <a:blip r:embed="rId3">
            <a:alphaModFix/>
          </a:blip>
          <a:srcRect b="0" l="0" r="5294" t="0"/>
          <a:stretch/>
        </p:blipFill>
        <p:spPr>
          <a:xfrm>
            <a:off x="1822800" y="6546700"/>
            <a:ext cx="4014900" cy="2676600"/>
          </a:xfrm>
          <a:prstGeom prst="ellipse">
            <a:avLst/>
          </a:prstGeom>
          <a:noFill/>
          <a:ln>
            <a:noFill/>
          </a:ln>
        </p:spPr>
      </p:pic>
      <p:pic>
        <p:nvPicPr>
          <p:cNvPr id="109" name="Google Shape;109;p18"/>
          <p:cNvPicPr preferRelativeResize="0"/>
          <p:nvPr/>
        </p:nvPicPr>
        <p:blipFill rotWithShape="1">
          <a:blip r:embed="rId4">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Objectives &amp; Features</a:t>
            </a:r>
            <a:endParaRPr b="1" sz="1400">
              <a:latin typeface="Montserrat"/>
              <a:ea typeface="Montserrat"/>
              <a:cs typeface="Montserrat"/>
              <a:sym typeface="Montserrat"/>
            </a:endParaRPr>
          </a:p>
        </p:txBody>
      </p:sp>
      <p:sp>
        <p:nvSpPr>
          <p:cNvPr id="115" name="Google Shape;115;p19"/>
          <p:cNvSpPr txBox="1"/>
          <p:nvPr>
            <p:ph idx="1" type="body"/>
          </p:nvPr>
        </p:nvSpPr>
        <p:spPr>
          <a:xfrm>
            <a:off x="208950" y="1045313"/>
            <a:ext cx="7242600" cy="8107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and skills in preparation for the AMCA credentialing exam</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conduct and expectations of the allied health professional in a mental health care environment</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the role of the mental health supportive staff as members of the mental health team</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Distinguish intake, crisis care, inpatient care, and discharge duties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anatomy/physiology and medical terminology knowledge where applicable to mental health care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psychology and substance use terminology</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psychology and substance use terminology knowledge where applicable to psychiatric team communication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skills in observation, communication, interpersonal needs, and working well under stress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workplace safety, infection control, handwashing, and use of personal protective equipment (PPE)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client confidentiality and adhere to HIPAA and HITECH privacy and security laws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understanding of Electronic Health Record (EHR) functionality and documentation</a:t>
            </a:r>
            <a:endParaRPr sz="1100">
              <a:latin typeface="Montserrat"/>
              <a:ea typeface="Montserrat"/>
              <a:cs typeface="Montserrat"/>
              <a:sym typeface="Montserrat"/>
            </a:endParaRPr>
          </a:p>
          <a:p>
            <a:pPr indent="0" lvl="0" marL="457200" rtl="0" algn="l">
              <a:lnSpc>
                <a:spcPct val="200000"/>
              </a:lnSpc>
              <a:spcBef>
                <a:spcPts val="1200"/>
              </a:spcBef>
              <a:spcAft>
                <a:spcPts val="0"/>
              </a:spcAft>
              <a:buNone/>
            </a:pPr>
            <a:r>
              <a:t/>
            </a:r>
            <a:endParaRPr sz="1100">
              <a:latin typeface="Montserrat"/>
              <a:ea typeface="Montserrat"/>
              <a:cs typeface="Montserrat"/>
              <a:sym typeface="Montserrat"/>
            </a:endParaRPr>
          </a:p>
        </p:txBody>
      </p:sp>
      <p:cxnSp>
        <p:nvCxnSpPr>
          <p:cNvPr id="116" name="Google Shape;116;p19"/>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117" name="Google Shape;117;p19"/>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19" name="Google Shape;119;p19"/>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Equipment &amp; Courseware/Textbooks</a:t>
            </a:r>
            <a:endParaRPr b="1" sz="1400">
              <a:latin typeface="Montserrat"/>
              <a:ea typeface="Montserrat"/>
              <a:cs typeface="Montserrat"/>
              <a:sym typeface="Montserrat"/>
            </a:endParaRPr>
          </a:p>
        </p:txBody>
      </p:sp>
      <p:sp>
        <p:nvSpPr>
          <p:cNvPr id="125" name="Google Shape;125;p20"/>
          <p:cNvSpPr txBox="1"/>
          <p:nvPr>
            <p:ph idx="1" type="body"/>
          </p:nvPr>
        </p:nvSpPr>
        <p:spPr>
          <a:xfrm>
            <a:off x="320850" y="1121525"/>
            <a:ext cx="7130700" cy="2827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Students must have (or have access to) a computer with high-speed internet (minimum 1.5Mbs).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a:latin typeface="Montserrat"/>
                <a:ea typeface="Montserrat"/>
                <a:cs typeface="Montserrat"/>
                <a:sym typeface="Montserrat"/>
              </a:rPr>
              <a:t>Program Components Include:</a:t>
            </a:r>
            <a:endParaRPr b="1" sz="1100">
              <a:latin typeface="Montserrat"/>
              <a:ea typeface="Montserrat"/>
              <a:cs typeface="Montserrat"/>
              <a:sym typeface="Montserrat"/>
            </a:endParaRPr>
          </a:p>
          <a:p>
            <a:pPr indent="0" lvl="0" marL="0" rtl="0" algn="l">
              <a:lnSpc>
                <a:spcPct val="100000"/>
              </a:lnSpc>
              <a:spcBef>
                <a:spcPts val="1200"/>
              </a:spcBef>
              <a:spcAft>
                <a:spcPts val="0"/>
              </a:spcAft>
              <a:buClr>
                <a:schemeClr val="dk1"/>
              </a:buClr>
              <a:buSzPts val="1100"/>
              <a:buFont typeface="Arial"/>
              <a:buNone/>
            </a:pPr>
            <a:r>
              <a:rPr b="1" lang="en" sz="1100" u="sng">
                <a:latin typeface="Montserrat"/>
                <a:ea typeface="Montserrat"/>
                <a:cs typeface="Montserrat"/>
                <a:sym typeface="Montserrat"/>
              </a:rPr>
              <a:t>Professionalism for Allied Health</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Professionalism for Allied Health</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Professionalism for Allied Health Immersive 3D Environment </a:t>
            </a:r>
            <a:r>
              <a:rPr lang="en" sz="1100">
                <a:latin typeface="Montserrat"/>
                <a:ea typeface="Montserrat"/>
                <a:cs typeface="Montserrat"/>
                <a:sym typeface="Montserrat"/>
              </a:rPr>
              <a:t>(MedCerts)</a:t>
            </a:r>
            <a:br>
              <a:rPr lang="en" sz="1100">
                <a:latin typeface="Montserrat"/>
                <a:ea typeface="Montserrat"/>
                <a:cs typeface="Montserrat"/>
                <a:sym typeface="Montserrat"/>
              </a:rPr>
            </a:b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Introduction to Human Anatomy &amp; Medical Terminology: A Course Companion</a:t>
            </a:r>
            <a:r>
              <a:rPr lang="en" sz="1100">
                <a:latin typeface="Montserrat"/>
                <a:ea typeface="Montserrat"/>
                <a:cs typeface="Montserrat"/>
                <a:sym typeface="Montserrat"/>
              </a:rPr>
              <a:t> (Reuter, Weiss) (MedCerts) 1st Edition eText and Workbook</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A&amp;P with Medical Terms Flash Cards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br>
              <a:rPr lang="en" sz="1100">
                <a:latin typeface="Montserrat"/>
                <a:ea typeface="Montserrat"/>
                <a:cs typeface="Montserrat"/>
                <a:sym typeface="Montserrat"/>
              </a:rPr>
            </a:br>
            <a:r>
              <a:rPr b="1" lang="en" sz="1100" u="sng">
                <a:latin typeface="Montserrat"/>
                <a:ea typeface="Montserrat"/>
                <a:cs typeface="Montserrat"/>
                <a:sym typeface="Montserrat"/>
              </a:rPr>
              <a:t>Introduction to Human Anatomy and Medical Terminology AR/3D</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Augmented Reality/Third Dimensional Interactivities</a:t>
            </a:r>
            <a:br>
              <a:rPr lang="en" sz="1100">
                <a:latin typeface="Montserrat"/>
                <a:ea typeface="Montserrat"/>
                <a:cs typeface="Montserrat"/>
                <a:sym typeface="Montserrat"/>
              </a:rPr>
            </a:br>
            <a:br>
              <a:rPr b="1" lang="en" sz="1100" u="sng">
                <a:latin typeface="Montserrat"/>
                <a:ea typeface="Montserrat"/>
                <a:cs typeface="Montserrat"/>
                <a:sym typeface="Montserrat"/>
              </a:rPr>
            </a:br>
            <a:r>
              <a:rPr b="1" lang="en" sz="1100" u="sng">
                <a:latin typeface="Montserrat"/>
                <a:ea typeface="Montserrat"/>
                <a:cs typeface="Montserrat"/>
                <a:sym typeface="Montserrat"/>
              </a:rPr>
              <a:t>Foundations of Mental Health Care 8E </a:t>
            </a:r>
            <a:r>
              <a:rPr lang="en" sz="1100">
                <a:latin typeface="Montserrat"/>
                <a:ea typeface="Montserrat"/>
                <a:cs typeface="Montserrat"/>
                <a:sym typeface="Montserrat"/>
              </a:rPr>
              <a:t>(Elsevier Copyright 2023)</a:t>
            </a:r>
            <a:br>
              <a:rPr lang="en" sz="1100">
                <a:latin typeface="Montserrat"/>
                <a:ea typeface="Montserrat"/>
                <a:cs typeface="Montserrat"/>
                <a:sym typeface="Montserrat"/>
              </a:rPr>
            </a:br>
            <a:r>
              <a:rPr lang="en" sz="1100">
                <a:latin typeface="Montserrat"/>
                <a:ea typeface="Montserrat"/>
                <a:cs typeface="Montserrat"/>
                <a:sym typeface="Montserrat"/>
              </a:rPr>
              <a:t>By Michelle Morrison-Valfre</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3D Demos</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3D Animated Demonstrations of Clinical Skills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Mental Health Support Professional 3D Virtual Scenarios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u="sng">
                <a:latin typeface="Montserrat"/>
                <a:ea typeface="Montserrat"/>
                <a:cs typeface="Montserrat"/>
                <a:sym typeface="Montserrat"/>
              </a:rPr>
              <a:t>Electronic Health Records Simulation Training (EHR Clinic McGraw-Hill)</a:t>
            </a:r>
            <a:br>
              <a:rPr lang="en" sz="1100">
                <a:latin typeface="Montserrat"/>
                <a:ea typeface="Montserrat"/>
                <a:cs typeface="Montserrat"/>
                <a:sym typeface="Montserrat"/>
              </a:rPr>
            </a:br>
            <a:r>
              <a:rPr lang="en" sz="1100">
                <a:latin typeface="Montserrat"/>
                <a:ea typeface="Montserrat"/>
                <a:cs typeface="Montserrat"/>
                <a:sym typeface="Montserrat"/>
              </a:rPr>
              <a:t>Electronic Completion of Electronic Health Records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u="sng">
                <a:latin typeface="Montserrat"/>
                <a:ea typeface="Montserrat"/>
                <a:cs typeface="Montserrat"/>
                <a:sym typeface="Montserrat"/>
              </a:rPr>
              <a:t>Storyline Animations </a:t>
            </a:r>
            <a:r>
              <a:rPr lang="en" sz="1100">
                <a:latin typeface="Montserrat"/>
                <a:ea typeface="Montserrat"/>
                <a:cs typeface="Montserrat"/>
                <a:sym typeface="Montserrat"/>
              </a:rPr>
              <a:t>(MedCerts)</a:t>
            </a:r>
            <a:br>
              <a:rPr lang="en" sz="1100">
                <a:latin typeface="Montserrat"/>
                <a:ea typeface="Montserrat"/>
                <a:cs typeface="Montserrat"/>
                <a:sym typeface="Montserrat"/>
              </a:rPr>
            </a:b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 sz="1100" u="sng">
                <a:latin typeface="Montserrat"/>
                <a:ea typeface="Montserrat"/>
                <a:cs typeface="Montserrat"/>
                <a:sym typeface="Montserrat"/>
              </a:rPr>
              <a:t>SIMTICs Clinical Procedures Simulation Training</a:t>
            </a:r>
            <a:endParaRPr sz="1100" u="sng">
              <a:latin typeface="Montserrat"/>
              <a:ea typeface="Montserrat"/>
              <a:cs typeface="Montserrat"/>
              <a:sym typeface="Montserrat"/>
            </a:endParaRPr>
          </a:p>
          <a:p>
            <a:pPr indent="0" lvl="0" marL="0" rtl="0" algn="l">
              <a:lnSpc>
                <a:spcPct val="150000"/>
              </a:lnSpc>
              <a:spcBef>
                <a:spcPts val="1200"/>
              </a:spcBef>
              <a:spcAft>
                <a:spcPts val="0"/>
              </a:spcAft>
              <a:buNone/>
            </a:pPr>
            <a:r>
              <a:t/>
            </a:r>
            <a:endParaRPr sz="1100">
              <a:latin typeface="Montserrat"/>
              <a:ea typeface="Montserrat"/>
              <a:cs typeface="Montserrat"/>
              <a:sym typeface="Montserrat"/>
            </a:endParaRPr>
          </a:p>
        </p:txBody>
      </p:sp>
      <p:cxnSp>
        <p:nvCxnSpPr>
          <p:cNvPr id="126" name="Google Shape;126;p20"/>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127" name="Google Shape;127;p20"/>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29" name="Google Shape;129;p20"/>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 type="body"/>
          </p:nvPr>
        </p:nvSpPr>
        <p:spPr>
          <a:xfrm>
            <a:off x="264950" y="1469312"/>
            <a:ext cx="7242600" cy="7737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100">
                <a:latin typeface="Montserrat"/>
                <a:ea typeface="Montserrat"/>
                <a:cs typeface="Montserrat"/>
                <a:sym typeface="Montserrat"/>
              </a:rPr>
              <a:t>MedCerts programs are comprised of a variety of eLearning elements and format types, all of which are accessible from within the MedCerts Learning Portal with a standard high-speed internet connection. There are no downloads, installations, or other software required within any MedCerts program. All MedCerts students are required to have a functioning email address and be able to send and receive emails throughout the term of his/her enrollment.</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a:latin typeface="Montserrat"/>
                <a:ea typeface="Montserrat"/>
                <a:cs typeface="Montserrat"/>
                <a:sym typeface="Montserrat"/>
              </a:rPr>
              <a:t>Minimum System/Device Requirements:</a:t>
            </a:r>
            <a:endParaRPr b="1" sz="1100">
              <a:latin typeface="Montserrat"/>
              <a:ea typeface="Montserrat"/>
              <a:cs typeface="Montserrat"/>
              <a:sym typeface="Montserrat"/>
            </a:endParaRPr>
          </a:p>
          <a:p>
            <a:pPr indent="-298450" lvl="0" marL="457200" rtl="0" algn="l">
              <a:spcBef>
                <a:spcPts val="1200"/>
              </a:spcBef>
              <a:spcAft>
                <a:spcPts val="0"/>
              </a:spcAft>
              <a:buSzPts val="1100"/>
              <a:buFont typeface="Montserrat"/>
              <a:buChar char="●"/>
            </a:pPr>
            <a:r>
              <a:rPr lang="en" sz="1100">
                <a:latin typeface="Montserrat"/>
                <a:ea typeface="Montserrat"/>
                <a:cs typeface="Montserrat"/>
                <a:sym typeface="Montserrat"/>
              </a:rPr>
              <a:t>Supported Devices:</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Laptop and Desktop PCs</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Mac</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Chromebooks</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a:latin typeface="Montserrat"/>
                <a:ea typeface="Montserrat"/>
                <a:cs typeface="Montserrat"/>
                <a:sym typeface="Montserrat"/>
              </a:rPr>
              <a:t>Minimum Device Specifications:</a:t>
            </a:r>
            <a:endParaRPr b="1" sz="1100">
              <a:latin typeface="Montserrat"/>
              <a:ea typeface="Montserrat"/>
              <a:cs typeface="Montserrat"/>
              <a:sym typeface="Montserrat"/>
            </a:endParaRPr>
          </a:p>
          <a:p>
            <a:pPr indent="-298450" lvl="0" marL="457200" rtl="0" algn="l">
              <a:spcBef>
                <a:spcPts val="1200"/>
              </a:spcBef>
              <a:spcAft>
                <a:spcPts val="0"/>
              </a:spcAft>
              <a:buSzPts val="1100"/>
              <a:buFont typeface="Montserrat"/>
              <a:buChar char="●"/>
            </a:pPr>
            <a:r>
              <a:rPr lang="en" sz="1100">
                <a:latin typeface="Montserrat"/>
                <a:ea typeface="Montserrat"/>
                <a:cs typeface="Montserrat"/>
                <a:sym typeface="Montserrat"/>
              </a:rPr>
              <a:t>Processor - Intel Core i3/i5/i7 or above, AMD A series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a:latin typeface="Montserrat"/>
                <a:ea typeface="Montserrat"/>
                <a:cs typeface="Montserrat"/>
                <a:sym typeface="Montserrat"/>
              </a:rPr>
              <a:t>Minimum Ram - 4gb (8GB recommended)</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Required Browser(s) – Either Google Chrome or Mozilla Firefox</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Recommended Minimum Internet Speed - 20mbps</a:t>
            </a:r>
            <a:endParaRPr sz="1100">
              <a:latin typeface="Montserrat"/>
              <a:ea typeface="Montserrat"/>
              <a:cs typeface="Montserrat"/>
              <a:sym typeface="Montserrat"/>
            </a:endParaRPr>
          </a:p>
          <a:p>
            <a:pPr indent="-298450" lvl="1" marL="914400" rtl="0" algn="l">
              <a:spcBef>
                <a:spcPts val="0"/>
              </a:spcBef>
              <a:spcAft>
                <a:spcPts val="0"/>
              </a:spcAft>
              <a:buSzPts val="1100"/>
              <a:buFont typeface="Montserrat"/>
              <a:buChar char="○"/>
            </a:pPr>
            <a:r>
              <a:rPr lang="en" sz="1100">
                <a:latin typeface="Montserrat"/>
                <a:ea typeface="Montserrat"/>
                <a:cs typeface="Montserrat"/>
                <a:sym typeface="Montserrat"/>
              </a:rPr>
              <a:t>RX-3000 Program only - Video Recording Device (video-ready phone, webcam, camcorder)</a:t>
            </a:r>
            <a:endParaRPr sz="1100">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100">
                <a:latin typeface="Montserrat"/>
                <a:ea typeface="Montserrat"/>
                <a:cs typeface="Montserrat"/>
                <a:sym typeface="Montserrat"/>
              </a:rPr>
              <a:t>Note Regarding Mobile Devices:</a:t>
            </a:r>
            <a:br>
              <a:rPr b="1" lang="en" sz="1100">
                <a:latin typeface="Montserrat"/>
                <a:ea typeface="Montserrat"/>
                <a:cs typeface="Montserrat"/>
                <a:sym typeface="Montserrat"/>
              </a:rPr>
            </a:br>
            <a:r>
              <a:rPr lang="en" sz="1100">
                <a:latin typeface="Montserrat"/>
                <a:ea typeface="Montserrat"/>
                <a:cs typeface="Montserrat"/>
                <a:sym typeface="Montserrat"/>
              </a:rPr>
              <a:t>Android tablets, iPads, mobile phones are supported for the majority of elements within MedCerts programs; however, a PC/Mac/Chromebook is required.</a:t>
            </a:r>
            <a:endParaRPr sz="1100">
              <a:latin typeface="Montserrat"/>
              <a:ea typeface="Montserrat"/>
              <a:cs typeface="Montserrat"/>
              <a:sym typeface="Montserrat"/>
            </a:endParaRPr>
          </a:p>
          <a:p>
            <a:pPr indent="0" lvl="0" marL="0" rtl="0" algn="l">
              <a:spcBef>
                <a:spcPts val="1200"/>
              </a:spcBef>
              <a:spcAft>
                <a:spcPts val="1600"/>
              </a:spcAft>
              <a:buNone/>
            </a:pPr>
            <a:r>
              <a:t/>
            </a:r>
            <a:endParaRPr sz="1100">
              <a:latin typeface="Montserrat"/>
              <a:ea typeface="Montserrat"/>
              <a:cs typeface="Montserrat"/>
              <a:sym typeface="Montserrat"/>
            </a:endParaRPr>
          </a:p>
        </p:txBody>
      </p:sp>
      <p:sp>
        <p:nvSpPr>
          <p:cNvPr id="135" name="Google Shape;135;p2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6" name="Google Shape;136;p21"/>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Equipment to be Provided by the Student:</a:t>
            </a:r>
            <a:endParaRPr b="1" sz="1400">
              <a:latin typeface="Montserrat"/>
              <a:ea typeface="Montserrat"/>
              <a:cs typeface="Montserrat"/>
              <a:sym typeface="Montserrat"/>
            </a:endParaRPr>
          </a:p>
        </p:txBody>
      </p:sp>
      <p:cxnSp>
        <p:nvCxnSpPr>
          <p:cNvPr id="137" name="Google Shape;137;p21"/>
          <p:cNvCxnSpPr/>
          <p:nvPr/>
        </p:nvCxnSpPr>
        <p:spPr>
          <a:xfrm>
            <a:off x="320850" y="1355100"/>
            <a:ext cx="7130700" cy="0"/>
          </a:xfrm>
          <a:prstGeom prst="straightConnector1">
            <a:avLst/>
          </a:prstGeom>
          <a:noFill/>
          <a:ln cap="flat" cmpd="sng" w="28575">
            <a:solidFill>
              <a:srgbClr val="0069FF"/>
            </a:solidFill>
            <a:prstDash val="solid"/>
            <a:round/>
            <a:headEnd len="med" w="med" type="none"/>
            <a:tailEnd len="med" w="med" type="none"/>
          </a:ln>
        </p:spPr>
      </p:cxnSp>
      <p:pic>
        <p:nvPicPr>
          <p:cNvPr id="138" name="Google Shape;138;p21"/>
          <p:cNvPicPr preferRelativeResize="0"/>
          <p:nvPr/>
        </p:nvPicPr>
        <p:blipFill rotWithShape="1">
          <a:blip r:embed="rId3">
            <a:alphaModFix/>
          </a:blip>
          <a:srcRect b="641" l="0" r="0" t="641"/>
          <a:stretch/>
        </p:blipFill>
        <p:spPr>
          <a:xfrm>
            <a:off x="101374" y="9574899"/>
            <a:ext cx="1443302" cy="390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5A53AA48-9A3E-4A22-8DA5-0A971CF890EB}"/>
</file>

<file path=customXml/itemProps2.xml><?xml version="1.0" encoding="utf-8"?>
<ds:datastoreItem xmlns:ds="http://schemas.openxmlformats.org/officeDocument/2006/customXml" ds:itemID="{B037C38C-4FBE-48B5-8BBE-D47FABF5F0A5}"/>
</file>

<file path=customXml/itemProps3.xml><?xml version="1.0" encoding="utf-8"?>
<ds:datastoreItem xmlns:ds="http://schemas.openxmlformats.org/officeDocument/2006/customXml" ds:itemID="{55D25D0F-AF09-4C76-869E-78739B68476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