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10058400" cx="7772400"/>
  <p:notesSz cx="6858000" cy="9144000"/>
  <p:embeddedFontLst>
    <p:embeddedFont>
      <p:font typeface="Montserra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Montserrat-italic.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25" Type="http://schemas.openxmlformats.org/officeDocument/2006/relationships/font" Target="fonts/Montserrat-bold.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2.xml"/><Relationship Id="rId24" Type="http://schemas.openxmlformats.org/officeDocument/2006/relationships/font" Target="fonts/Montserrat-regular.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slide" Target="slides/slide18.xml"/><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Montserrat-boldItalic.fntdata"/><Relationship Id="rId14" Type="http://schemas.openxmlformats.org/officeDocument/2006/relationships/slide" Target="slides/slide9.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52ec42f3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52ec42f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73ffe2fbd9_0_1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3ffe2fbd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7aa3ebe857_0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aa3ebe85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73ffe2fbd9_0_1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3ffe2fbd9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7aa19b2877_0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aa19b287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7aa3ebe857_0_1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aa3ebe857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73ffe2fbd9_0_2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3ffe2fbd9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7aa3ebe857_0_2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aa3ebe857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7aa3ebe857_0_2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7aa3ebe857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7aa3ebe857_0_3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7aa3ebe857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73ffe2fbd9_0_1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3ffe2fbd9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589e9130d_0_9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589e9130d_0_9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73ffe2fbd9_0_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3ffe2fbd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73ffe2fbd9_0_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3ffe2fbd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73ffe2fbd9_0_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3ffe2fbd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64a5c75120_1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4a5c75120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7aa19b2877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aa19b28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7aa3ebe857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aa3ebe8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medcerts.com/programs/healthcare/pharmacy-technician-professional-ashp-online-training"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l="0" r="0" t="0"/>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ctrTitle"/>
          </p:nvPr>
        </p:nvSpPr>
        <p:spPr>
          <a:xfrm>
            <a:off x="300825" y="2620071"/>
            <a:ext cx="7242600" cy="176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5000">
                <a:solidFill>
                  <a:srgbClr val="FFFFFF"/>
                </a:solidFill>
                <a:latin typeface="Montserrat"/>
                <a:ea typeface="Montserrat"/>
                <a:cs typeface="Montserrat"/>
                <a:sym typeface="Montserrat"/>
              </a:rPr>
              <a:t>Medication Care Coordinator</a:t>
            </a:r>
            <a:endParaRPr b="1" sz="5000">
              <a:solidFill>
                <a:srgbClr val="FFFFFF"/>
              </a:solidFill>
              <a:latin typeface="Montserrat"/>
              <a:ea typeface="Montserrat"/>
              <a:cs typeface="Montserrat"/>
              <a:sym typeface="Montserrat"/>
            </a:endParaRPr>
          </a:p>
        </p:txBody>
      </p:sp>
      <p:sp>
        <p:nvSpPr>
          <p:cNvPr id="57" name="Google Shape;57;p13"/>
          <p:cNvSpPr txBox="1"/>
          <p:nvPr>
            <p:ph idx="1" type="subTitle"/>
          </p:nvPr>
        </p:nvSpPr>
        <p:spPr>
          <a:xfrm>
            <a:off x="264950" y="4169944"/>
            <a:ext cx="7242600" cy="70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p:nvPr>
            <p:ph idx="1" type="subTitle"/>
          </p:nvPr>
        </p:nvSpPr>
        <p:spPr>
          <a:xfrm>
            <a:off x="264950" y="8437630"/>
            <a:ext cx="7242600" cy="1314600"/>
          </a:xfrm>
          <a:prstGeom prst="rect">
            <a:avLst/>
          </a:prstGeom>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$4000.00</a:t>
            </a:r>
            <a:endParaRPr sz="18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Program</a:t>
            </a:r>
            <a:r>
              <a:rPr lang="en" sz="1800">
                <a:solidFill>
                  <a:schemeClr val="dk1"/>
                </a:solidFill>
                <a:latin typeface="Montserrat"/>
                <a:ea typeface="Montserrat"/>
                <a:cs typeface="Montserrat"/>
                <a:sym typeface="Montserrat"/>
              </a:rPr>
              <a:t> Code: HI-3000</a:t>
            </a:r>
            <a:endParaRPr sz="1800">
              <a:solidFill>
                <a:schemeClr val="dk1"/>
              </a:solidFill>
              <a:latin typeface="Montserrat"/>
              <a:ea typeface="Montserrat"/>
              <a:cs typeface="Montserrat"/>
              <a:sym typeface="Montserrat"/>
            </a:endParaRPr>
          </a:p>
        </p:txBody>
      </p:sp>
      <p:pic>
        <p:nvPicPr>
          <p:cNvPr id="59" name="Google Shape;59;p13"/>
          <p:cNvPicPr preferRelativeResize="0"/>
          <p:nvPr/>
        </p:nvPicPr>
        <p:blipFill>
          <a:blip r:embed="rId4">
            <a:alphaModFix/>
          </a:blip>
          <a:stretch>
            <a:fillRect/>
          </a:stretch>
        </p:blipFill>
        <p:spPr>
          <a:xfrm>
            <a:off x="2266850" y="228600"/>
            <a:ext cx="3310550" cy="895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p:nvPr/>
        </p:nvSpPr>
        <p:spPr>
          <a:xfrm>
            <a:off x="208950" y="6645025"/>
            <a:ext cx="7298700" cy="1998600"/>
          </a:xfrm>
          <a:prstGeom prst="roundRect">
            <a:avLst>
              <a:gd fmla="val 4055" name="adj"/>
            </a:avLst>
          </a:prstGeom>
          <a:solidFill>
            <a:srgbClr val="ECF3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2"/>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46" name="Google Shape;146;p22"/>
          <p:cNvSpPr txBox="1"/>
          <p:nvPr>
            <p:ph idx="1" type="body"/>
          </p:nvPr>
        </p:nvSpPr>
        <p:spPr>
          <a:xfrm>
            <a:off x="208950" y="1412725"/>
            <a:ext cx="7242600" cy="78108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Course Objectives:</a:t>
            </a:r>
            <a:endParaRPr b="1" sz="1200">
              <a:latin typeface="Montserrat"/>
              <a:ea typeface="Montserrat"/>
              <a:cs typeface="Montserrat"/>
              <a:sym typeface="Montserrat"/>
            </a:endParaRPr>
          </a:p>
          <a:p>
            <a:pPr indent="-298450" lvl="0" marL="457200" rtl="0" algn="l">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47" name="Google Shape;147;p22"/>
          <p:cNvCxnSpPr/>
          <p:nvPr/>
        </p:nvCxnSpPr>
        <p:spPr>
          <a:xfrm>
            <a:off x="320850" y="1412725"/>
            <a:ext cx="7130700" cy="0"/>
          </a:xfrm>
          <a:prstGeom prst="straightConnector1">
            <a:avLst/>
          </a:prstGeom>
          <a:noFill/>
          <a:ln cap="flat" cmpd="sng" w="28575">
            <a:solidFill>
              <a:srgbClr val="0069FF"/>
            </a:solidFill>
            <a:prstDash val="solid"/>
            <a:round/>
            <a:headEnd len="med" w="med" type="none"/>
            <a:tailEnd len="med" w="med" type="none"/>
          </a:ln>
        </p:spPr>
      </p:cxnSp>
      <p:pic>
        <p:nvPicPr>
          <p:cNvPr id="148" name="Google Shape;148;p22"/>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149" name="Google Shape;149;p22"/>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p:nvPr/>
        </p:nvSpPr>
        <p:spPr>
          <a:xfrm>
            <a:off x="208950" y="6901300"/>
            <a:ext cx="7130700" cy="1861800"/>
          </a:xfrm>
          <a:prstGeom prst="roundRect">
            <a:avLst>
              <a:gd fmla="val 4055" name="adj"/>
            </a:avLst>
          </a:prstGeom>
          <a:solidFill>
            <a:srgbClr val="ECF3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HI-1017: Pharmacy Technician Principles and Practices</a:t>
            </a:r>
            <a:endParaRPr b="1">
              <a:latin typeface="Montserrat"/>
              <a:ea typeface="Montserrat"/>
              <a:cs typeface="Montserrat"/>
              <a:sym typeface="Montserrat"/>
            </a:endParaRPr>
          </a:p>
        </p:txBody>
      </p:sp>
      <p:sp>
        <p:nvSpPr>
          <p:cNvPr id="157" name="Google Shape;157;p23"/>
          <p:cNvSpPr txBox="1"/>
          <p:nvPr>
            <p:ph idx="1" type="body"/>
          </p:nvPr>
        </p:nvSpPr>
        <p:spPr>
          <a:xfrm>
            <a:off x="208950" y="1412725"/>
            <a:ext cx="7242600" cy="69462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 sz="1100">
                <a:latin typeface="Montserrat"/>
                <a:ea typeface="Montserrat"/>
                <a:cs typeface="Montserrat"/>
                <a:sym typeface="Montserrat"/>
              </a:rPr>
              <a:t>This Pharmacy Technician course is designed to educate and train the student in the diverse field of Pharmacy Technology. The student will be provided didactic coursework in the areas of prescription processing, pharmacy nomenclature, biopharmaceutics and drug activity, dosage calculations, and common mathematical formulas and conversions. Consideration of drug routes and formulations includes tablets and capsules, liquid prescriptions, parenteral and enteral, and insulin and syringes. They will also learn about the advanced roles of the Pharmacy Technician, such as Medication Therapy Management, Motivational Interviewing, Comprehensive Medication Review, and Chronic Care Management. To better understand the business side of pharmacy world, students will learn about HIPAA, drug regulation and control, inventory management, financial considerations, documentation and coding, legal and ethical issues, and communication techniques. Throughout the course the student will perform realistic pharmacy simulations that duplicate tasks performed in the work environment, such as sterile and non-sterile compounding.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Course Objectives:</a:t>
            </a:r>
            <a:endParaRPr b="1" sz="1200">
              <a:latin typeface="Montserrat"/>
              <a:ea typeface="Montserrat"/>
              <a:cs typeface="Montserrat"/>
              <a:sym typeface="Montserrat"/>
            </a:endParaRPr>
          </a:p>
          <a:p>
            <a:pPr indent="-298450" lvl="0" marL="457200" rtl="0" algn="l">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knowledge of the current pharmacy laws and medication regulations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primary functions of different pharmacy organizations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Lean about the top 200 medications and their purpose</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different roles of the pharmacy technician</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Be able to perform tasks in and around the pharmacy</a:t>
            </a:r>
            <a:endParaRPr sz="1100">
              <a:latin typeface="Montserrat"/>
              <a:ea typeface="Montserrat"/>
              <a:cs typeface="Montserrat"/>
              <a:sym typeface="Montserrat"/>
            </a:endParaRPr>
          </a:p>
        </p:txBody>
      </p:sp>
      <p:cxnSp>
        <p:nvCxnSpPr>
          <p:cNvPr id="158" name="Google Shape;158;p23"/>
          <p:cNvCxnSpPr/>
          <p:nvPr/>
        </p:nvCxnSpPr>
        <p:spPr>
          <a:xfrm>
            <a:off x="320850" y="1438175"/>
            <a:ext cx="7130700" cy="0"/>
          </a:xfrm>
          <a:prstGeom prst="straightConnector1">
            <a:avLst/>
          </a:prstGeom>
          <a:noFill/>
          <a:ln cap="flat" cmpd="sng" w="28575">
            <a:solidFill>
              <a:srgbClr val="0069FF"/>
            </a:solidFill>
            <a:prstDash val="solid"/>
            <a:round/>
            <a:headEnd len="med" w="med" type="none"/>
            <a:tailEnd len="med" w="med" type="none"/>
          </a:ln>
        </p:spPr>
      </p:cxnSp>
      <p:pic>
        <p:nvPicPr>
          <p:cNvPr id="159" name="Google Shape;159;p23"/>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160" name="Google Shape;160;p23"/>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4"/>
          <p:cNvPicPr preferRelativeResize="0"/>
          <p:nvPr/>
        </p:nvPicPr>
        <p:blipFill rotWithShape="1">
          <a:blip r:embed="rId3">
            <a:alphaModFix/>
          </a:blip>
          <a:srcRect b="4545" l="0" r="0" t="4554"/>
          <a:stretch/>
        </p:blipFill>
        <p:spPr>
          <a:xfrm>
            <a:off x="0" y="0"/>
            <a:ext cx="7772397" cy="10058403"/>
          </a:xfrm>
          <a:prstGeom prst="rect">
            <a:avLst/>
          </a:prstGeom>
          <a:noFill/>
          <a:ln>
            <a:noFill/>
          </a:ln>
        </p:spPr>
      </p:pic>
      <p:sp>
        <p:nvSpPr>
          <p:cNvPr id="167" name="Google Shape;167;p24"/>
          <p:cNvSpPr/>
          <p:nvPr/>
        </p:nvSpPr>
        <p:spPr>
          <a:xfrm>
            <a:off x="-75" y="-35925"/>
            <a:ext cx="7772400" cy="10094400"/>
          </a:xfrm>
          <a:prstGeom prst="rect">
            <a:avLst/>
          </a:prstGeom>
          <a:solidFill>
            <a:srgbClr val="0069FF">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txBox="1"/>
          <p:nvPr>
            <p:ph type="ctrTitle"/>
          </p:nvPr>
        </p:nvSpPr>
        <p:spPr>
          <a:xfrm>
            <a:off x="244725" y="2409871"/>
            <a:ext cx="7242600" cy="176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Montserrat"/>
                <a:ea typeface="Montserrat"/>
                <a:cs typeface="Montserrat"/>
                <a:sym typeface="Montserrat"/>
              </a:rPr>
              <a:t>Eligible Program Certifications</a:t>
            </a:r>
            <a:endParaRPr b="1" sz="4800">
              <a:solidFill>
                <a:srgbClr val="FFFFFF"/>
              </a:solidFill>
              <a:latin typeface="Montserrat"/>
              <a:ea typeface="Montserrat"/>
              <a:cs typeface="Montserrat"/>
              <a:sym typeface="Montserrat"/>
            </a:endParaRPr>
          </a:p>
        </p:txBody>
      </p:sp>
      <p:pic>
        <p:nvPicPr>
          <p:cNvPr id="169" name="Google Shape;169;p24"/>
          <p:cNvPicPr preferRelativeResize="0"/>
          <p:nvPr/>
        </p:nvPicPr>
        <p:blipFill>
          <a:blip r:embed="rId4">
            <a:alphaModFix/>
          </a:blip>
          <a:stretch>
            <a:fillRect/>
          </a:stretch>
        </p:blipFill>
        <p:spPr>
          <a:xfrm>
            <a:off x="147100" y="9428025"/>
            <a:ext cx="1619350" cy="4378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208950" y="349125"/>
            <a:ext cx="74592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latin typeface="Montserrat"/>
                <a:ea typeface="Montserrat"/>
                <a:cs typeface="Montserrat"/>
                <a:sym typeface="Montserrat"/>
              </a:rPr>
              <a:t>Medical Administrative Assistant Certification (CMAA)</a:t>
            </a:r>
            <a:endParaRPr b="1" sz="2500">
              <a:latin typeface="Montserrat"/>
              <a:ea typeface="Montserrat"/>
              <a:cs typeface="Montserrat"/>
              <a:sym typeface="Montserrat"/>
            </a:endParaRPr>
          </a:p>
        </p:txBody>
      </p:sp>
      <p:sp>
        <p:nvSpPr>
          <p:cNvPr id="175" name="Google Shape;175;p25"/>
          <p:cNvSpPr txBox="1"/>
          <p:nvPr>
            <p:ph idx="1" type="body"/>
          </p:nvPr>
        </p:nvSpPr>
        <p:spPr>
          <a:xfrm>
            <a:off x="208950" y="1392321"/>
            <a:ext cx="7242600" cy="5834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latin typeface="Montserrat"/>
                <a:ea typeface="Montserrat"/>
                <a:cs typeface="Montserrat"/>
                <a:sym typeface="Montserrat"/>
              </a:rPr>
              <a:t>Also referred to as Medical Office Secretary or Medical Office Assistant, the Certified Medical Administrative Assistant (CMAA) will perform routine administrative tasks to help keep the physicians’ offices and clinics running efficiently.</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As a CMAA, you may perform some or all of the following tasks: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and answer practice correspondence</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Operate computer systems or other types of technology to accomplish office tasks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Answer calls, schedule appointments, greet patients, and maintain files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Update and maintain patient and other practice-specific information</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Working in the electronic health record (EHR)</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Coordinate collection and preparation of operating reports such as time and attendance</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Benefits to obtaining a Medical Administrative Assistant Certification may include:</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More job opportunities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 increased pay scale</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Increased subject matter expertise</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grpSp>
        <p:nvGrpSpPr>
          <p:cNvPr id="176" name="Google Shape;176;p25"/>
          <p:cNvGrpSpPr/>
          <p:nvPr/>
        </p:nvGrpSpPr>
        <p:grpSpPr>
          <a:xfrm>
            <a:off x="288825" y="7035256"/>
            <a:ext cx="3393900" cy="2394736"/>
            <a:chOff x="260450" y="3283975"/>
            <a:chExt cx="3393900" cy="5946700"/>
          </a:xfrm>
        </p:grpSpPr>
        <p:sp>
          <p:nvSpPr>
            <p:cNvPr id="177" name="Google Shape;177;p25"/>
            <p:cNvSpPr/>
            <p:nvPr/>
          </p:nvSpPr>
          <p:spPr>
            <a:xfrm>
              <a:off x="264950" y="3300275"/>
              <a:ext cx="3389400" cy="5930400"/>
            </a:xfrm>
            <a:prstGeom prst="roundRect">
              <a:avLst>
                <a:gd fmla="val 2397" name="adj"/>
              </a:avLst>
            </a:prstGeom>
            <a:solidFill>
              <a:srgbClr val="FFFFFF"/>
            </a:solidFill>
            <a:ln>
              <a:noFill/>
            </a:ln>
            <a:effectLst>
              <a:outerShdw blurRad="271463" rotWithShape="0" algn="bl" dir="3780000" dist="66675">
                <a:srgbClr val="0D5DDF">
                  <a:alpha val="2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p:nvPr/>
          </p:nvSpPr>
          <p:spPr>
            <a:xfrm>
              <a:off x="260450" y="3283975"/>
              <a:ext cx="3389400" cy="114900"/>
            </a:xfrm>
            <a:prstGeom prst="round2SameRect">
              <a:avLst>
                <a:gd fmla="val 50000" name="adj1"/>
                <a:gd fmla="val 0" name="adj2"/>
              </a:avLst>
            </a:prstGeom>
            <a:solidFill>
              <a:srgbClr val="15B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79" name="Google Shape;179;p25"/>
          <p:cNvCxnSpPr/>
          <p:nvPr/>
        </p:nvCxnSpPr>
        <p:spPr>
          <a:xfrm>
            <a:off x="320850" y="1297225"/>
            <a:ext cx="7130700" cy="0"/>
          </a:xfrm>
          <a:prstGeom prst="straightConnector1">
            <a:avLst/>
          </a:prstGeom>
          <a:noFill/>
          <a:ln cap="flat" cmpd="sng" w="28575">
            <a:solidFill>
              <a:srgbClr val="0069FF"/>
            </a:solidFill>
            <a:prstDash val="solid"/>
            <a:round/>
            <a:headEnd len="med" w="med" type="none"/>
            <a:tailEnd len="med" w="med" type="none"/>
          </a:ln>
        </p:spPr>
      </p:cxnSp>
      <p:pic>
        <p:nvPicPr>
          <p:cNvPr id="180" name="Google Shape;180;p25"/>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181" name="Google Shape;181;p25"/>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3" name="Google Shape;183;p25"/>
          <p:cNvSpPr txBox="1"/>
          <p:nvPr/>
        </p:nvSpPr>
        <p:spPr>
          <a:xfrm>
            <a:off x="320850" y="7094800"/>
            <a:ext cx="3452400" cy="2336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latin typeface="Montserrat"/>
                <a:ea typeface="Montserrat"/>
                <a:cs typeface="Montserrat"/>
                <a:sym typeface="Montserrat"/>
              </a:rPr>
              <a:t>CMAA Certification Exam Details:</a:t>
            </a:r>
            <a:endParaRPr b="1">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Number of Questions:</a:t>
            </a:r>
            <a:r>
              <a:rPr lang="en" sz="1100">
                <a:latin typeface="Montserrat"/>
                <a:ea typeface="Montserrat"/>
                <a:cs typeface="Montserrat"/>
                <a:sym typeface="Montserrat"/>
              </a:rPr>
              <a:t> 110 Questions, 20 pretest questions</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Exam Time: </a:t>
            </a:r>
            <a:r>
              <a:rPr lang="en" sz="1100">
                <a:latin typeface="Montserrat"/>
                <a:ea typeface="Montserrat"/>
                <a:cs typeface="Montserrat"/>
                <a:sym typeface="Montserrat"/>
              </a:rPr>
              <a:t>2 hours, 10 minutes</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NHA National Pass Rate</a:t>
            </a:r>
            <a:r>
              <a:rPr lang="en" sz="1100">
                <a:latin typeface="Montserrat"/>
                <a:ea typeface="Montserrat"/>
                <a:cs typeface="Montserrat"/>
                <a:sym typeface="Montserrat"/>
              </a:rPr>
              <a:t>: 78.7%</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NHA Total Certified in 2018:</a:t>
            </a:r>
            <a:r>
              <a:rPr lang="en" sz="1100">
                <a:latin typeface="Montserrat"/>
                <a:ea typeface="Montserrat"/>
                <a:cs typeface="Montserrat"/>
                <a:sym typeface="Montserrat"/>
              </a:rPr>
              <a:t> 12,117</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Total Currently Certified</a:t>
            </a:r>
            <a:r>
              <a:rPr lang="en" sz="1100">
                <a:latin typeface="Montserrat"/>
                <a:ea typeface="Montserrat"/>
                <a:cs typeface="Montserrat"/>
                <a:sym typeface="Montserrat"/>
              </a:rPr>
              <a:t>: 20,364</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type="title"/>
          </p:nvPr>
        </p:nvSpPr>
        <p:spPr>
          <a:xfrm>
            <a:off x="208950" y="349125"/>
            <a:ext cx="74592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latin typeface="Montserrat"/>
                <a:ea typeface="Montserrat"/>
                <a:cs typeface="Montserrat"/>
                <a:sym typeface="Montserrat"/>
              </a:rPr>
              <a:t>Certified Pharmacy Technician (Ex-CPT)</a:t>
            </a:r>
            <a:endParaRPr b="1" sz="2500">
              <a:latin typeface="Montserrat"/>
              <a:ea typeface="Montserrat"/>
              <a:cs typeface="Montserrat"/>
              <a:sym typeface="Montserrat"/>
            </a:endParaRPr>
          </a:p>
        </p:txBody>
      </p:sp>
      <p:sp>
        <p:nvSpPr>
          <p:cNvPr id="189" name="Google Shape;189;p26"/>
          <p:cNvSpPr txBox="1"/>
          <p:nvPr>
            <p:ph idx="1" type="body"/>
          </p:nvPr>
        </p:nvSpPr>
        <p:spPr>
          <a:xfrm>
            <a:off x="208950" y="1392321"/>
            <a:ext cx="7242600" cy="5834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latin typeface="Montserrat"/>
                <a:ea typeface="Montserrat"/>
                <a:cs typeface="Montserrat"/>
                <a:sym typeface="Montserrat"/>
              </a:rPr>
              <a:t>MedCerts’ comprehensive Pharmacy Technician Specialist Program prepares you for the following certification exam:</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The Certified Pharmacy Technician Exam (ExCPT)</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By attaining these certifications, you validate your competency and reliability in the field, and will achieve certification from the National Healthcareer Association (NHA).</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The </a:t>
            </a:r>
            <a:r>
              <a:rPr b="1" lang="en" sz="1100">
                <a:latin typeface="Montserrat"/>
                <a:ea typeface="Montserrat"/>
                <a:cs typeface="Montserrat"/>
                <a:sym typeface="Montserrat"/>
              </a:rPr>
              <a:t>National Healthcareer Association (NHA)</a:t>
            </a:r>
            <a:r>
              <a:rPr lang="en" sz="1100">
                <a:latin typeface="Montserrat"/>
                <a:ea typeface="Montserrat"/>
                <a:cs typeface="Montserrat"/>
                <a:sym typeface="Montserrat"/>
              </a:rPr>
              <a:t> was established in 1989 and has issued over 500,000 certifications to Allied Healthcare professionals. Those who pass the exam will be recognized as a Nationally Certified Allied Healthcare professional.</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grpSp>
        <p:nvGrpSpPr>
          <p:cNvPr id="190" name="Google Shape;190;p26"/>
          <p:cNvGrpSpPr/>
          <p:nvPr/>
        </p:nvGrpSpPr>
        <p:grpSpPr>
          <a:xfrm>
            <a:off x="288825" y="7035256"/>
            <a:ext cx="3393900" cy="2394736"/>
            <a:chOff x="260450" y="3283975"/>
            <a:chExt cx="3393900" cy="5946700"/>
          </a:xfrm>
        </p:grpSpPr>
        <p:sp>
          <p:nvSpPr>
            <p:cNvPr id="191" name="Google Shape;191;p26"/>
            <p:cNvSpPr/>
            <p:nvPr/>
          </p:nvSpPr>
          <p:spPr>
            <a:xfrm>
              <a:off x="264950" y="3300275"/>
              <a:ext cx="3389400" cy="5930400"/>
            </a:xfrm>
            <a:prstGeom prst="roundRect">
              <a:avLst>
                <a:gd fmla="val 2397" name="adj"/>
              </a:avLst>
            </a:prstGeom>
            <a:solidFill>
              <a:srgbClr val="FFFFFF"/>
            </a:solidFill>
            <a:ln>
              <a:noFill/>
            </a:ln>
            <a:effectLst>
              <a:outerShdw blurRad="271463" rotWithShape="0" algn="bl" dir="3780000" dist="66675">
                <a:srgbClr val="0D5DDF">
                  <a:alpha val="2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a:off x="260450" y="3283975"/>
              <a:ext cx="3389400" cy="114900"/>
            </a:xfrm>
            <a:prstGeom prst="round2SameRect">
              <a:avLst>
                <a:gd fmla="val 50000" name="adj1"/>
                <a:gd fmla="val 0" name="adj2"/>
              </a:avLst>
            </a:prstGeom>
            <a:solidFill>
              <a:srgbClr val="15B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93" name="Google Shape;193;p26"/>
          <p:cNvCxnSpPr/>
          <p:nvPr/>
        </p:nvCxnSpPr>
        <p:spPr>
          <a:xfrm>
            <a:off x="320850" y="1297225"/>
            <a:ext cx="7130700" cy="0"/>
          </a:xfrm>
          <a:prstGeom prst="straightConnector1">
            <a:avLst/>
          </a:prstGeom>
          <a:noFill/>
          <a:ln cap="flat" cmpd="sng" w="28575">
            <a:solidFill>
              <a:srgbClr val="0069FF"/>
            </a:solidFill>
            <a:prstDash val="solid"/>
            <a:round/>
            <a:headEnd len="med" w="med" type="none"/>
            <a:tailEnd len="med" w="med" type="none"/>
          </a:ln>
        </p:spPr>
      </p:cxnSp>
      <p:pic>
        <p:nvPicPr>
          <p:cNvPr id="194" name="Google Shape;194;p26"/>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195" name="Google Shape;195;p26"/>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6"/>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7" name="Google Shape;197;p26"/>
          <p:cNvSpPr txBox="1"/>
          <p:nvPr/>
        </p:nvSpPr>
        <p:spPr>
          <a:xfrm>
            <a:off x="320850" y="7094800"/>
            <a:ext cx="3452400" cy="2336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latin typeface="Montserrat"/>
                <a:ea typeface="Montserrat"/>
                <a:cs typeface="Montserrat"/>
                <a:sym typeface="Montserrat"/>
              </a:rPr>
              <a:t>ExCPT (NHA) Exam Details:</a:t>
            </a:r>
            <a:endParaRPr b="1">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Number of Questions:</a:t>
            </a:r>
            <a:r>
              <a:rPr lang="en" sz="1100">
                <a:latin typeface="Montserrat"/>
                <a:ea typeface="Montserrat"/>
                <a:cs typeface="Montserrat"/>
                <a:sym typeface="Montserrat"/>
              </a:rPr>
              <a:t> 120 Questions, 20 pretest questions</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Exam Time: </a:t>
            </a:r>
            <a:r>
              <a:rPr lang="en" sz="1100">
                <a:latin typeface="Montserrat"/>
                <a:ea typeface="Montserrat"/>
                <a:cs typeface="Montserrat"/>
                <a:sym typeface="Montserrat"/>
              </a:rPr>
              <a:t>2 hours, 10 minutes</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NHA National Pass Rate</a:t>
            </a:r>
            <a:r>
              <a:rPr lang="en" sz="1100">
                <a:latin typeface="Montserrat"/>
                <a:ea typeface="Montserrat"/>
                <a:cs typeface="Montserrat"/>
                <a:sym typeface="Montserrat"/>
              </a:rPr>
              <a:t>: 63.50%</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NHA Total Certified in 2018:</a:t>
            </a:r>
            <a:r>
              <a:rPr lang="en" sz="1100">
                <a:latin typeface="Montserrat"/>
                <a:ea typeface="Montserrat"/>
                <a:cs typeface="Montserrat"/>
                <a:sym typeface="Montserrat"/>
              </a:rPr>
              <a:t> 8,799</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Total Currently Certified</a:t>
            </a:r>
            <a:r>
              <a:rPr lang="en" sz="1100">
                <a:latin typeface="Montserrat"/>
                <a:ea typeface="Montserrat"/>
                <a:cs typeface="Montserrat"/>
                <a:sym typeface="Montserrat"/>
              </a:rPr>
              <a:t>: 23,527</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7"/>
          <p:cNvPicPr preferRelativeResize="0"/>
          <p:nvPr/>
        </p:nvPicPr>
        <p:blipFill rotWithShape="1">
          <a:blip r:embed="rId3">
            <a:alphaModFix/>
          </a:blip>
          <a:srcRect b="6867" l="0" r="0" t="6858"/>
          <a:stretch/>
        </p:blipFill>
        <p:spPr>
          <a:xfrm>
            <a:off x="0" y="0"/>
            <a:ext cx="7772404" cy="10058396"/>
          </a:xfrm>
          <a:prstGeom prst="rect">
            <a:avLst/>
          </a:prstGeom>
          <a:noFill/>
          <a:ln>
            <a:noFill/>
          </a:ln>
        </p:spPr>
      </p:pic>
      <p:sp>
        <p:nvSpPr>
          <p:cNvPr id="203" name="Google Shape;203;p27"/>
          <p:cNvSpPr/>
          <p:nvPr/>
        </p:nvSpPr>
        <p:spPr>
          <a:xfrm>
            <a:off x="-75" y="-35925"/>
            <a:ext cx="7772400" cy="10094400"/>
          </a:xfrm>
          <a:prstGeom prst="rect">
            <a:avLst/>
          </a:prstGeom>
          <a:solidFill>
            <a:srgbClr val="0069FF">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7"/>
          <p:cNvSpPr txBox="1"/>
          <p:nvPr>
            <p:ph type="ctrTitle"/>
          </p:nvPr>
        </p:nvSpPr>
        <p:spPr>
          <a:xfrm>
            <a:off x="244725" y="2409871"/>
            <a:ext cx="7242600" cy="176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Montserrat"/>
                <a:ea typeface="Montserrat"/>
                <a:cs typeface="Montserrat"/>
                <a:sym typeface="Montserrat"/>
              </a:rPr>
              <a:t>Potential Careers &amp; Job Outlook</a:t>
            </a:r>
            <a:endParaRPr b="1" sz="4800">
              <a:solidFill>
                <a:srgbClr val="FFFFFF"/>
              </a:solidFill>
              <a:latin typeface="Montserrat"/>
              <a:ea typeface="Montserrat"/>
              <a:cs typeface="Montserrat"/>
              <a:sym typeface="Montserrat"/>
            </a:endParaRPr>
          </a:p>
        </p:txBody>
      </p:sp>
      <p:pic>
        <p:nvPicPr>
          <p:cNvPr id="205" name="Google Shape;205;p27"/>
          <p:cNvPicPr preferRelativeResize="0"/>
          <p:nvPr/>
        </p:nvPicPr>
        <p:blipFill>
          <a:blip r:embed="rId4">
            <a:alphaModFix/>
          </a:blip>
          <a:stretch>
            <a:fillRect/>
          </a:stretch>
        </p:blipFill>
        <p:spPr>
          <a:xfrm>
            <a:off x="147100" y="9428025"/>
            <a:ext cx="1619350" cy="4378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txBox="1"/>
          <p:nvPr>
            <p:ph idx="1" type="body"/>
          </p:nvPr>
        </p:nvSpPr>
        <p:spPr>
          <a:xfrm>
            <a:off x="264900" y="1121525"/>
            <a:ext cx="7242600" cy="8377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latin typeface="Montserrat"/>
                <a:ea typeface="Montserrat"/>
                <a:cs typeface="Montserrat"/>
                <a:sym typeface="Montserrat"/>
              </a:rPr>
              <a:t>With the combination of both the CMAA and CPhT credentials, the following careers are examples of opportunities available to graduates of the program:</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Certified Pharmacy Technicians play vital roles in the healthcare system. In the past, technicians we looked upon as people behind the counter who fill prescriptions and count pills. With the evolving and expanded role the technician plays, their professional services ensure that patients receive the best health care outcomes and obtain the best results from their medications.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There are many different practice settings and professional paths available to those pursuing a career in pharmacy. Below are descriptions of several options available to people who choose pharmacy as their calling: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Medication Care Coordinator:</a:t>
            </a:r>
            <a:r>
              <a:rPr lang="en" sz="1100">
                <a:latin typeface="Montserrat"/>
                <a:ea typeface="Montserrat"/>
                <a:cs typeface="Montserrat"/>
                <a:sym typeface="Montserrat"/>
              </a:rPr>
              <a:t> The Medication Care Coordinator works as a liaison between the pharmacy, healthcare professional (physician, therapist, etc.), and the patient. This position communicates directly with the patient and works to coordinate their medication regimens, schedules and compliance. Medication Therapy Management is an essential part of the healthcare setting to optimize patient safety and medication related outcomes and the Coordinator works in support of clinicians and pharmacists to improve therapeutic outcomes.</a:t>
            </a:r>
            <a:endParaRPr sz="1100">
              <a:latin typeface="Montserrat"/>
              <a:ea typeface="Montserrat"/>
              <a:cs typeface="Montserrat"/>
              <a:sym typeface="Montserrat"/>
            </a:endParaRPr>
          </a:p>
        </p:txBody>
      </p:sp>
      <p:sp>
        <p:nvSpPr>
          <p:cNvPr id="211" name="Google Shape;211;p28"/>
          <p:cNvSpPr txBox="1"/>
          <p:nvPr>
            <p:ph type="title"/>
          </p:nvPr>
        </p:nvSpPr>
        <p:spPr>
          <a:xfrm>
            <a:off x="264900" y="301500"/>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ontserrat"/>
                <a:ea typeface="Montserrat"/>
                <a:cs typeface="Montserrat"/>
                <a:sym typeface="Montserrat"/>
              </a:rPr>
              <a:t>Medication Care Coordinator </a:t>
            </a:r>
            <a:r>
              <a:rPr b="1" lang="en" sz="2200">
                <a:latin typeface="Montserrat"/>
                <a:ea typeface="Montserrat"/>
                <a:cs typeface="Montserrat"/>
                <a:sym typeface="Montserrat"/>
              </a:rPr>
              <a:t>Careers</a:t>
            </a:r>
            <a:endParaRPr b="1" sz="2200">
              <a:latin typeface="Montserrat"/>
              <a:ea typeface="Montserrat"/>
              <a:cs typeface="Montserrat"/>
              <a:sym typeface="Montserrat"/>
            </a:endParaRPr>
          </a:p>
        </p:txBody>
      </p:sp>
      <p:cxnSp>
        <p:nvCxnSpPr>
          <p:cNvPr id="212" name="Google Shape;212;p28"/>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sp>
        <p:nvSpPr>
          <p:cNvPr id="213" name="Google Shape;213;p28"/>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8"/>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5" name="Google Shape;215;p28"/>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216" name="Google Shape;216;p28"/>
          <p:cNvSpPr txBox="1"/>
          <p:nvPr/>
        </p:nvSpPr>
        <p:spPr>
          <a:xfrm>
            <a:off x="101375" y="1662700"/>
            <a:ext cx="4013400" cy="22425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Medication Care Coordinator</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Consumer Medication Coordinator</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Patient Centered Care Coordinator</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Pharmacy Informaticist</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Patient Services Representative</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Insurance </a:t>
            </a:r>
            <a:r>
              <a:rPr lang="en" sz="1100">
                <a:solidFill>
                  <a:schemeClr val="dk2"/>
                </a:solidFill>
                <a:latin typeface="Montserrat"/>
                <a:ea typeface="Montserrat"/>
                <a:cs typeface="Montserrat"/>
                <a:sym typeface="Montserrat"/>
              </a:rPr>
              <a:t>Verification</a:t>
            </a:r>
            <a:r>
              <a:rPr lang="en" sz="1100">
                <a:solidFill>
                  <a:schemeClr val="dk2"/>
                </a:solidFill>
                <a:latin typeface="Montserrat"/>
                <a:ea typeface="Montserrat"/>
                <a:cs typeface="Montserrat"/>
                <a:sym typeface="Montserrat"/>
              </a:rPr>
              <a:t> Tech (Insurance Companies)</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Prior Authorization Tech (Hospitals and Private)</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Oncology Tech (Hospital and Private)</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Infusion Tech (Hospital and Private)</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Pharmacy Discharge Carriers (Hospital)</a:t>
            </a:r>
            <a:endParaRPr sz="1100">
              <a:solidFill>
                <a:schemeClr val="dk2"/>
              </a:solidFill>
              <a:latin typeface="Montserrat"/>
              <a:ea typeface="Montserrat"/>
              <a:cs typeface="Montserrat"/>
              <a:sym typeface="Montserrat"/>
            </a:endParaRPr>
          </a:p>
        </p:txBody>
      </p:sp>
      <p:sp>
        <p:nvSpPr>
          <p:cNvPr id="217" name="Google Shape;217;p28"/>
          <p:cNvSpPr txBox="1"/>
          <p:nvPr/>
        </p:nvSpPr>
        <p:spPr>
          <a:xfrm>
            <a:off x="3886200" y="1662700"/>
            <a:ext cx="3825900" cy="15906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Compounding Specialist (Pharmaceutical Companies)</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Pharmaceutical Sales (Pharmaceutical Companies)</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Pharmaceutical Manufacturing/Distribution</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Pharmaceutical Experimentation (Pharmaceutical Companies/Government)</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Compliance Specialist (Pharmaceutical Companies/Distribution)</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Administrative/Executive Assistant and Medical Secretary</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and Medical Administrative Services </a:t>
            </a:r>
            <a:endParaRPr sz="1100">
              <a:solidFill>
                <a:schemeClr val="dk2"/>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txBox="1"/>
          <p:nvPr>
            <p:ph idx="1" type="body"/>
          </p:nvPr>
        </p:nvSpPr>
        <p:spPr>
          <a:xfrm>
            <a:off x="264900" y="1121525"/>
            <a:ext cx="7242600" cy="83772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Patient Centered Care Coordinator: </a:t>
            </a:r>
            <a:r>
              <a:rPr lang="en" sz="1100">
                <a:latin typeface="Montserrat"/>
                <a:ea typeface="Montserrat"/>
                <a:cs typeface="Montserrat"/>
                <a:sym typeface="Montserrat"/>
              </a:rPr>
              <a:t>Patient Centered Care is a team approach to managing the patient’s disease management processes. This role is responsible for coordinating and assisting the pharmacist with medication reconciliation for patients by scheduling patient appointments for medication reconciliation, processing referrals, and obtaining pertinent information from patients, physician offices and case managers. This position would work either within the hospital setting or after hospital discharge to reduce hospital </a:t>
            </a:r>
            <a:r>
              <a:rPr lang="en" sz="1100">
                <a:latin typeface="Montserrat"/>
                <a:ea typeface="Montserrat"/>
                <a:cs typeface="Montserrat"/>
                <a:sym typeface="Montserrat"/>
              </a:rPr>
              <a:t>readmission</a:t>
            </a:r>
            <a:r>
              <a:rPr lang="en" sz="1100">
                <a:latin typeface="Montserrat"/>
                <a:ea typeface="Montserrat"/>
                <a:cs typeface="Montserrat"/>
                <a:sym typeface="Montserrat"/>
              </a:rPr>
              <a:t> rates, and total healthcare costs.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Pharmacy Informatics: </a:t>
            </a:r>
            <a:r>
              <a:rPr lang="en" sz="1100">
                <a:latin typeface="Montserrat"/>
                <a:ea typeface="Montserrat"/>
                <a:cs typeface="Montserrat"/>
                <a:sym typeface="Montserrat"/>
              </a:rPr>
              <a:t>Information Technology (IT) plays such a vital role in everything we do, especially regarding healthcare and medication related outcomes. The role of the Pharmacy Informaticists’ is to ensure that appropriate systems are in place to support systems such as e-prescribing, computerized prescriber order entry (CPOE), electronic medical records (EMR), </a:t>
            </a:r>
            <a:r>
              <a:rPr lang="en" sz="1100">
                <a:latin typeface="Montserrat"/>
                <a:ea typeface="Montserrat"/>
                <a:cs typeface="Montserrat"/>
                <a:sym typeface="Montserrat"/>
              </a:rPr>
              <a:t>barcode</a:t>
            </a:r>
            <a:r>
              <a:rPr lang="en" sz="1100">
                <a:latin typeface="Montserrat"/>
                <a:ea typeface="Montserrat"/>
                <a:cs typeface="Montserrat"/>
                <a:sym typeface="Montserrat"/>
              </a:rPr>
              <a:t> dispensing and administration systems, and automated dispensing cabinets, to name just a few.</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Patient Services Coordinator (Private):</a:t>
            </a:r>
            <a:r>
              <a:rPr lang="en" sz="1100">
                <a:latin typeface="Montserrat"/>
                <a:ea typeface="Montserrat"/>
                <a:cs typeface="Montserrat"/>
                <a:sym typeface="Montserrat"/>
              </a:rPr>
              <a:t> This position serves as a liaison between clinical and administrative areas to ensure quality patient care in relation to the patient’s diagnosis, prescribed treatment, and medications. Interpret and coordinate physicians’ orders to schedule diagnostic testing, procedures, treatments, and delivery of medical equipment/home infusion. Coordinates patient activities, such as registration, billing, and scheduling. Assists management in establishing and monitoring quality measures and regulatory compliance.</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Insurance Verification Tech (Insurance Companies):</a:t>
            </a:r>
            <a:r>
              <a:rPr lang="en" sz="1100">
                <a:latin typeface="Montserrat"/>
                <a:ea typeface="Montserrat"/>
                <a:cs typeface="Montserrat"/>
                <a:sym typeface="Montserrat"/>
              </a:rPr>
              <a:t> Insurance Verification Technicians are responsible for processing claims, looking at rejections, monitoring frequency of medications, therapeutic duplications, and in some cases initiating the enrollment process.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Prior Authorization Tech (Hospitals and Private):</a:t>
            </a:r>
            <a:r>
              <a:rPr lang="en" sz="1100">
                <a:latin typeface="Montserrat"/>
                <a:ea typeface="Montserrat"/>
                <a:cs typeface="Montserrat"/>
                <a:sym typeface="Montserrat"/>
              </a:rPr>
              <a:t> A Prior Authorization Technician has a broad wealth of knowledge in insurance, formulary and non-formulary medications, days’ supply, and disease states. These technicians ensure that certain medications are approved for treatment, and if not, the alternative medication that can be dispensed.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Oncology Tech (Hospital and Private): </a:t>
            </a:r>
            <a:r>
              <a:rPr lang="en" sz="1100">
                <a:latin typeface="Montserrat"/>
                <a:ea typeface="Montserrat"/>
                <a:cs typeface="Montserrat"/>
                <a:sym typeface="Montserrat"/>
              </a:rPr>
              <a:t>Oncology Technicians prepare radioactive materials that will be used to diagnose and treat specific diseases for diagnosis and therapy. Institutional Oncology Technicians work for large medical centers or hospitals, while Commercial Oncology Technicians prepare and dispense radiopharmaceuticals as unit doses that are then delivered to the subscriber hospital by nuclear pharmacy personnel. </a:t>
            </a:r>
            <a:endParaRPr sz="1100">
              <a:latin typeface="Montserrat"/>
              <a:ea typeface="Montserrat"/>
              <a:cs typeface="Montserrat"/>
              <a:sym typeface="Montserrat"/>
            </a:endParaRPr>
          </a:p>
        </p:txBody>
      </p:sp>
      <p:sp>
        <p:nvSpPr>
          <p:cNvPr id="223" name="Google Shape;223;p29"/>
          <p:cNvSpPr txBox="1"/>
          <p:nvPr>
            <p:ph type="title"/>
          </p:nvPr>
        </p:nvSpPr>
        <p:spPr>
          <a:xfrm>
            <a:off x="264900" y="301500"/>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ontserrat"/>
                <a:ea typeface="Montserrat"/>
                <a:cs typeface="Montserrat"/>
                <a:sym typeface="Montserrat"/>
              </a:rPr>
              <a:t>Medication Care Coordinator</a:t>
            </a:r>
            <a:r>
              <a:rPr b="1" lang="en" sz="2200">
                <a:latin typeface="Montserrat"/>
                <a:ea typeface="Montserrat"/>
                <a:cs typeface="Montserrat"/>
                <a:sym typeface="Montserrat"/>
              </a:rPr>
              <a:t> Careers</a:t>
            </a:r>
            <a:r>
              <a:rPr b="1" lang="en" sz="1100">
                <a:latin typeface="Montserrat"/>
                <a:ea typeface="Montserrat"/>
                <a:cs typeface="Montserrat"/>
                <a:sym typeface="Montserrat"/>
              </a:rPr>
              <a:t> (cont.)</a:t>
            </a:r>
            <a:endParaRPr b="1" sz="1100">
              <a:latin typeface="Montserrat"/>
              <a:ea typeface="Montserrat"/>
              <a:cs typeface="Montserrat"/>
              <a:sym typeface="Montserrat"/>
            </a:endParaRPr>
          </a:p>
        </p:txBody>
      </p:sp>
      <p:cxnSp>
        <p:nvCxnSpPr>
          <p:cNvPr id="224" name="Google Shape;224;p29"/>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sp>
        <p:nvSpPr>
          <p:cNvPr id="225" name="Google Shape;225;p29"/>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9"/>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7" name="Google Shape;227;p29"/>
          <p:cNvPicPr preferRelativeResize="0"/>
          <p:nvPr/>
        </p:nvPicPr>
        <p:blipFill>
          <a:blip r:embed="rId3">
            <a:alphaModFix/>
          </a:blip>
          <a:stretch>
            <a:fillRect/>
          </a:stretch>
        </p:blipFill>
        <p:spPr>
          <a:xfrm>
            <a:off x="101374" y="9574899"/>
            <a:ext cx="1443300" cy="390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0"/>
          <p:cNvSpPr txBox="1"/>
          <p:nvPr>
            <p:ph idx="1" type="body"/>
          </p:nvPr>
        </p:nvSpPr>
        <p:spPr>
          <a:xfrm>
            <a:off x="264900" y="1121525"/>
            <a:ext cx="7242600" cy="83772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Infusion Tech (Hospital and Private):</a:t>
            </a:r>
            <a:r>
              <a:rPr lang="en" sz="1100">
                <a:latin typeface="Montserrat"/>
                <a:ea typeface="Montserrat"/>
                <a:cs typeface="Montserrat"/>
                <a:sym typeface="Montserrat"/>
              </a:rPr>
              <a:t> Infusion Technicians work for Home Infusion companies that prepare medications and ship them to the patient’s residence for long-term therapy. The medications can vary from antibiotics, chemotherapy, hydration, TPN’s, Hemophilia-Blood factor products, enteral feedings, and Primary Pulmonary Hypertension (PPH).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Pharmacy Discharge Carriers (Hospital): </a:t>
            </a:r>
            <a:r>
              <a:rPr lang="en" sz="1100">
                <a:latin typeface="Montserrat"/>
                <a:ea typeface="Montserrat"/>
                <a:cs typeface="Montserrat"/>
                <a:sym typeface="Montserrat"/>
              </a:rPr>
              <a:t>Pharmacy Discharge Carriers play an important role in the Medication Therapy Management process (MTM), as they prepare medications for patients who are transitioning from being in the hospital to going home. This may require coordinating the medications prescribed in the hospital to what will be written by the physician and filled at their local pharmacy.</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Compounding Specialist (Pharmaceutical Distribution and Hospital):</a:t>
            </a:r>
            <a:r>
              <a:rPr lang="en" sz="1100">
                <a:latin typeface="Montserrat"/>
                <a:ea typeface="Montserrat"/>
                <a:cs typeface="Montserrat"/>
                <a:sym typeface="Montserrat"/>
              </a:rPr>
              <a:t> The purpose of pharmacy compounding is to meet the needs of people who are unable to take medication in the commercial form. Compounded medications are ordered by a licensed physician, nurse practitioner, veterinarian or other prescriber, and mixed by licensed and skilled compounding pharmacy technicians in a safe and carefully controlled environment. Some compounds are sterile, and some are non-sterile. Technicians working in these areas need special training and certification.</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Pharmaceutical Sales (Pharmaceutical Companies): </a:t>
            </a:r>
            <a:r>
              <a:rPr lang="en" sz="1100">
                <a:latin typeface="Montserrat"/>
                <a:ea typeface="Montserrat"/>
                <a:cs typeface="Montserrat"/>
                <a:sym typeface="Montserrat"/>
              </a:rPr>
              <a:t>Pharmaceutical Sales Technicians work for companies that allow them to interact with physician offices, clinics, pharmacies, hospitals and other companies that purchase medications wholesale.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Pharmaceutical Manufacturing/Distribution: </a:t>
            </a:r>
            <a:r>
              <a:rPr lang="en" sz="1100">
                <a:latin typeface="Montserrat"/>
                <a:ea typeface="Montserrat"/>
                <a:cs typeface="Montserrat"/>
                <a:sym typeface="Montserrat"/>
              </a:rPr>
              <a:t>These technicians work for pharmaceutical companies and prepare medications under strict conditions requiring sterility, proper aseptic technique and preventing contamination, as well as packaging and distribution.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Pharmaceutical Experimentation (Pharmaceutical Companies/Government/Hospital): </a:t>
            </a:r>
            <a:r>
              <a:rPr lang="en" sz="1100">
                <a:latin typeface="Montserrat"/>
                <a:ea typeface="Montserrat"/>
                <a:cs typeface="Montserrat"/>
                <a:sym typeface="Montserrat"/>
              </a:rPr>
              <a:t>These technicians work with and prepare medications that are still going through clinical trials and are being given for experimental purposes. Many times, hospitals will give medications that may be in the second or third clinical phase trials.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Compliance Specialists: </a:t>
            </a:r>
            <a:r>
              <a:rPr lang="en" sz="1100">
                <a:latin typeface="Montserrat"/>
                <a:ea typeface="Montserrat"/>
                <a:cs typeface="Montserrat"/>
                <a:sym typeface="Montserrat"/>
              </a:rPr>
              <a:t>Compliance Specialists work together with the federal government (DEA) in accordance with the DEA’s “Know Your Customer” guidance. These technicians work in close relationship with customers, as well as staff, and monitor transactions and behavior patterns that could be defined as suspicious or cause concern.</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Academia:</a:t>
            </a:r>
            <a:r>
              <a:rPr lang="en" sz="1100">
                <a:latin typeface="Montserrat"/>
                <a:ea typeface="Montserrat"/>
                <a:cs typeface="Montserrat"/>
                <a:sym typeface="Montserrat"/>
              </a:rPr>
              <a:t> Pharmacy Technicians can serve as instructors for trade schools, colleges, proprietary and non-proprietary programs. They instruct students in various areas such as pharmacology, prescription processing, dosage forms, calculations, law and ethics, and pharmacy practice setting. </a:t>
            </a:r>
            <a:endParaRPr sz="1100">
              <a:latin typeface="Montserrat"/>
              <a:ea typeface="Montserrat"/>
              <a:cs typeface="Montserrat"/>
              <a:sym typeface="Montserrat"/>
            </a:endParaRPr>
          </a:p>
        </p:txBody>
      </p:sp>
      <p:sp>
        <p:nvSpPr>
          <p:cNvPr id="233" name="Google Shape;233;p30"/>
          <p:cNvSpPr txBox="1"/>
          <p:nvPr>
            <p:ph type="title"/>
          </p:nvPr>
        </p:nvSpPr>
        <p:spPr>
          <a:xfrm>
            <a:off x="264900" y="301500"/>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ontserrat"/>
                <a:ea typeface="Montserrat"/>
                <a:cs typeface="Montserrat"/>
                <a:sym typeface="Montserrat"/>
              </a:rPr>
              <a:t>Medication Care Coordinator Careers</a:t>
            </a:r>
            <a:r>
              <a:rPr b="1" lang="en" sz="1100">
                <a:latin typeface="Montserrat"/>
                <a:ea typeface="Montserrat"/>
                <a:cs typeface="Montserrat"/>
                <a:sym typeface="Montserrat"/>
              </a:rPr>
              <a:t> (cont.)</a:t>
            </a:r>
            <a:endParaRPr b="1" sz="1100">
              <a:latin typeface="Montserrat"/>
              <a:ea typeface="Montserrat"/>
              <a:cs typeface="Montserrat"/>
              <a:sym typeface="Montserrat"/>
            </a:endParaRPr>
          </a:p>
        </p:txBody>
      </p:sp>
      <p:cxnSp>
        <p:nvCxnSpPr>
          <p:cNvPr id="234" name="Google Shape;234;p30"/>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sp>
        <p:nvSpPr>
          <p:cNvPr id="235" name="Google Shape;235;p30"/>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0"/>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37" name="Google Shape;237;p30"/>
          <p:cNvPicPr preferRelativeResize="0"/>
          <p:nvPr/>
        </p:nvPicPr>
        <p:blipFill>
          <a:blip r:embed="rId3">
            <a:alphaModFix/>
          </a:blip>
          <a:stretch>
            <a:fillRect/>
          </a:stretch>
        </p:blipFill>
        <p:spPr>
          <a:xfrm>
            <a:off x="101374" y="9574899"/>
            <a:ext cx="1443300" cy="39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b="6867" l="0" r="0" t="6858"/>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ph type="ctrTitle"/>
          </p:nvPr>
        </p:nvSpPr>
        <p:spPr>
          <a:xfrm>
            <a:off x="244725" y="2815096"/>
            <a:ext cx="7242600" cy="176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5000">
                <a:solidFill>
                  <a:schemeClr val="lt1"/>
                </a:solidFill>
                <a:latin typeface="Montserrat"/>
                <a:ea typeface="Montserrat"/>
                <a:cs typeface="Montserrat"/>
                <a:sym typeface="Montserrat"/>
              </a:rPr>
              <a:t>Medication Care Coordinator </a:t>
            </a:r>
            <a:r>
              <a:rPr b="1" lang="en" sz="5000">
                <a:solidFill>
                  <a:schemeClr val="lt1"/>
                </a:solidFill>
                <a:latin typeface="Montserrat"/>
                <a:ea typeface="Montserrat"/>
                <a:cs typeface="Montserrat"/>
                <a:sym typeface="Montserrat"/>
              </a:rPr>
              <a:t>Details</a:t>
            </a:r>
            <a:endParaRPr b="1" sz="5000">
              <a:solidFill>
                <a:schemeClr val="lt1"/>
              </a:solidFill>
              <a:latin typeface="Montserrat"/>
              <a:ea typeface="Montserrat"/>
              <a:cs typeface="Montserrat"/>
              <a:sym typeface="Montserrat"/>
            </a:endParaRPr>
          </a:p>
        </p:txBody>
      </p:sp>
      <p:pic>
        <p:nvPicPr>
          <p:cNvPr id="67" name="Google Shape;67;p14"/>
          <p:cNvPicPr preferRelativeResize="0"/>
          <p:nvPr/>
        </p:nvPicPr>
        <p:blipFill>
          <a:blip r:embed="rId4">
            <a:alphaModFix/>
          </a:blip>
          <a:stretch>
            <a:fillRect/>
          </a:stretch>
        </p:blipFill>
        <p:spPr>
          <a:xfrm>
            <a:off x="147100" y="9428025"/>
            <a:ext cx="1619350" cy="437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Program </a:t>
            </a:r>
            <a:r>
              <a:rPr b="1" lang="en">
                <a:latin typeface="Montserrat"/>
                <a:ea typeface="Montserrat"/>
                <a:cs typeface="Montserrat"/>
                <a:sym typeface="Montserrat"/>
              </a:rPr>
              <a:t>Description</a:t>
            </a:r>
            <a:endParaRPr b="1">
              <a:latin typeface="Montserrat"/>
              <a:ea typeface="Montserrat"/>
              <a:cs typeface="Montserrat"/>
              <a:sym typeface="Montserrat"/>
            </a:endParaRPr>
          </a:p>
        </p:txBody>
      </p:sp>
      <p:sp>
        <p:nvSpPr>
          <p:cNvPr id="73" name="Google Shape;73;p15"/>
          <p:cNvSpPr txBox="1"/>
          <p:nvPr>
            <p:ph idx="1" type="body"/>
          </p:nvPr>
        </p:nvSpPr>
        <p:spPr>
          <a:xfrm>
            <a:off x="208950" y="1116088"/>
            <a:ext cx="7242600" cy="8107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 The Medication Care Coordinator program is designed to equip you with the skills necessary to provide excellent support in a pharmacy or clinical environment and the knowledge to achieve the Certified Medical </a:t>
            </a:r>
            <a:r>
              <a:rPr lang="en" sz="1100">
                <a:latin typeface="Montserrat"/>
                <a:ea typeface="Montserrat"/>
                <a:cs typeface="Montserrat"/>
                <a:sym typeface="Montserrat"/>
              </a:rPr>
              <a:t>Administrative</a:t>
            </a:r>
            <a:r>
              <a:rPr lang="en" sz="1100">
                <a:latin typeface="Montserrat"/>
                <a:ea typeface="Montserrat"/>
                <a:cs typeface="Montserrat"/>
                <a:sym typeface="Montserrat"/>
              </a:rPr>
              <a:t> Assistant (CMAA) and Certified Pharmacy Technician (Ex-CPT) certifications. The registration and cost of BOTH of these certification exams is covered by MedCerts. </a:t>
            </a:r>
            <a:endParaRPr sz="1100">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Upon completion of the program, students are uniquely prepared to serve as a </a:t>
            </a:r>
            <a:r>
              <a:rPr lang="en" sz="1100">
                <a:latin typeface="Montserrat"/>
                <a:ea typeface="Montserrat"/>
                <a:cs typeface="Montserrat"/>
                <a:sym typeface="Montserrat"/>
              </a:rPr>
              <a:t>liaison</a:t>
            </a:r>
            <a:r>
              <a:rPr lang="en" sz="1100">
                <a:latin typeface="Montserrat"/>
                <a:ea typeface="Montserrat"/>
                <a:cs typeface="Montserrat"/>
                <a:sym typeface="Montserrat"/>
              </a:rPr>
              <a:t> between clinical providers, the pharmacy, and consumers. Students are prepared to assist consumers with their </a:t>
            </a:r>
            <a:r>
              <a:rPr lang="en" sz="1100">
                <a:latin typeface="Montserrat"/>
                <a:ea typeface="Montserrat"/>
                <a:cs typeface="Montserrat"/>
                <a:sym typeface="Montserrat"/>
              </a:rPr>
              <a:t>medication</a:t>
            </a:r>
            <a:r>
              <a:rPr lang="en" sz="1100">
                <a:latin typeface="Montserrat"/>
                <a:ea typeface="Montserrat"/>
                <a:cs typeface="Montserrat"/>
                <a:sym typeface="Montserrat"/>
              </a:rPr>
              <a:t> plan, insurance, and other services including the medication distribution process.</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pic>
        <p:nvPicPr>
          <p:cNvPr id="75" name="Google Shape;75;p15"/>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76" name="Google Shape;76;p15"/>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4">
            <a:alphaModFix/>
          </a:blip>
          <a:srcRect b="0" l="1446" r="31886" t="0"/>
          <a:stretch/>
        </p:blipFill>
        <p:spPr>
          <a:xfrm>
            <a:off x="4654900" y="7012275"/>
            <a:ext cx="3013200" cy="30132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p:nvPr/>
        </p:nvSpPr>
        <p:spPr>
          <a:xfrm>
            <a:off x="208950" y="6055325"/>
            <a:ext cx="7298700" cy="3192600"/>
          </a:xfrm>
          <a:prstGeom prst="roundRect">
            <a:avLst>
              <a:gd fmla="val 4055" name="adj"/>
            </a:avLst>
          </a:prstGeom>
          <a:solidFill>
            <a:srgbClr val="ECF3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Program Objectives &amp; Features</a:t>
            </a:r>
            <a:endParaRPr b="1" sz="1400">
              <a:latin typeface="Montserrat"/>
              <a:ea typeface="Montserrat"/>
              <a:cs typeface="Montserrat"/>
              <a:sym typeface="Montserrat"/>
            </a:endParaRPr>
          </a:p>
        </p:txBody>
      </p:sp>
      <p:sp>
        <p:nvSpPr>
          <p:cNvPr id="85" name="Google Shape;85;p16"/>
          <p:cNvSpPr txBox="1"/>
          <p:nvPr>
            <p:ph idx="1" type="body"/>
          </p:nvPr>
        </p:nvSpPr>
        <p:spPr>
          <a:xfrm>
            <a:off x="208950" y="1045313"/>
            <a:ext cx="7242600" cy="81072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indent="-298450" lvl="0" marL="457200" rtl="0" algn="l">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Understand basic human anatomy and utilize medical terminology in a healthcare facility</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Comply with HIPAA/HITECH, OSHA, CMS and other healthcare regulations and laws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Obtain patient information, verify insurance, file medical records and perform other office procedures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different roles of the pharmacy technician within various pharmacy organizations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Verify medication orders, calculate and measure dosage, and prepare and package medications</a:t>
            </a:r>
            <a:endParaRPr sz="1100">
              <a:latin typeface="Montserrat"/>
              <a:ea typeface="Montserrat"/>
              <a:cs typeface="Montserrat"/>
              <a:sym typeface="Montserrat"/>
            </a:endParaRPr>
          </a:p>
          <a:p>
            <a:pPr indent="0" lvl="0" marL="45720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exams </a:t>
            </a:r>
            <a:r>
              <a:rPr lang="en" sz="1100">
                <a:latin typeface="Montserrat"/>
                <a:ea typeface="Montserrat"/>
                <a:cs typeface="Montserrat"/>
                <a:sym typeface="Montserrat"/>
              </a:rPr>
              <a:t>(CMAA and Ex-CPT) are</a:t>
            </a:r>
            <a:r>
              <a:rPr lang="en" sz="1100">
                <a:latin typeface="Montserrat"/>
                <a:ea typeface="Montserrat"/>
                <a:cs typeface="Montserrat"/>
                <a:sym typeface="Montserrat"/>
              </a:rPr>
              <a:t> covered by MedCerts. For additional information, visit MedCerts.com.</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indent="-298450" lvl="0" marL="457200" rtl="0" algn="l">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86" name="Google Shape;86;p16"/>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pic>
        <p:nvPicPr>
          <p:cNvPr id="87" name="Google Shape;87;p16"/>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88" name="Google Shape;88;p16"/>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Equipment &amp; Courseware/eBooks</a:t>
            </a:r>
            <a:endParaRPr b="1" sz="1400">
              <a:latin typeface="Montserrat"/>
              <a:ea typeface="Montserrat"/>
              <a:cs typeface="Montserrat"/>
              <a:sym typeface="Montserrat"/>
            </a:endParaRPr>
          </a:p>
        </p:txBody>
      </p:sp>
      <p:sp>
        <p:nvSpPr>
          <p:cNvPr id="95" name="Google Shape;95;p17"/>
          <p:cNvSpPr txBox="1"/>
          <p:nvPr>
            <p:ph idx="1" type="body"/>
          </p:nvPr>
        </p:nvSpPr>
        <p:spPr>
          <a:xfrm>
            <a:off x="208950" y="1116103"/>
            <a:ext cx="7242600" cy="5309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latin typeface="Montserrat"/>
                <a:ea typeface="Montserrat"/>
                <a:cs typeface="Montserrat"/>
                <a:sym typeface="Montserrat"/>
              </a:rPr>
              <a:t>MedCerts provides all required courseware, student guides, study guides and other program </a:t>
            </a:r>
            <a:r>
              <a:rPr lang="en" sz="1100">
                <a:latin typeface="Montserrat"/>
                <a:ea typeface="Montserrat"/>
                <a:cs typeface="Montserrat"/>
                <a:sym typeface="Montserrat"/>
              </a:rPr>
              <a:t>supplements</a:t>
            </a:r>
            <a:r>
              <a:rPr lang="en" sz="1100">
                <a:latin typeface="Montserrat"/>
                <a:ea typeface="Montserrat"/>
                <a:cs typeface="Montserrat"/>
                <a:sym typeface="Montserrat"/>
              </a:rPr>
              <a:t> and resources.</a:t>
            </a:r>
            <a:endParaRPr b="1">
              <a:solidFill>
                <a:srgbClr val="0069FF"/>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1200">
              <a:latin typeface="Montserrat"/>
              <a:ea typeface="Montserrat"/>
              <a:cs typeface="Montserrat"/>
              <a:sym typeface="Montserrat"/>
            </a:endParaRPr>
          </a:p>
        </p:txBody>
      </p:sp>
      <p:cxnSp>
        <p:nvCxnSpPr>
          <p:cNvPr id="96" name="Google Shape;96;p17"/>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pic>
        <p:nvPicPr>
          <p:cNvPr id="97" name="Google Shape;97;p17"/>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98" name="Google Shape;98;p17"/>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Enrollment </a:t>
            </a:r>
            <a:r>
              <a:rPr b="1" lang="en">
                <a:latin typeface="Montserrat"/>
                <a:ea typeface="Montserrat"/>
                <a:cs typeface="Montserrat"/>
                <a:sym typeface="Montserrat"/>
              </a:rPr>
              <a:t>Eligibility</a:t>
            </a:r>
            <a:r>
              <a:rPr b="1" lang="en">
                <a:latin typeface="Montserrat"/>
                <a:ea typeface="Montserrat"/>
                <a:cs typeface="Montserrat"/>
                <a:sym typeface="Montserrat"/>
              </a:rPr>
              <a:t> Requirements</a:t>
            </a:r>
            <a:endParaRPr b="1" sz="1400">
              <a:latin typeface="Montserrat"/>
              <a:ea typeface="Montserrat"/>
              <a:cs typeface="Montserrat"/>
              <a:sym typeface="Montserrat"/>
            </a:endParaRPr>
          </a:p>
        </p:txBody>
      </p:sp>
      <p:sp>
        <p:nvSpPr>
          <p:cNvPr id="105" name="Google Shape;105;p18"/>
          <p:cNvSpPr txBox="1"/>
          <p:nvPr>
            <p:ph idx="1" type="body"/>
          </p:nvPr>
        </p:nvSpPr>
        <p:spPr>
          <a:xfrm>
            <a:off x="208950" y="1116088"/>
            <a:ext cx="7242600" cy="8107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100">
                <a:latin typeface="Montserrat"/>
                <a:ea typeface="Montserrat"/>
                <a:cs typeface="Montserrat"/>
                <a:sym typeface="Montserrat"/>
              </a:rPr>
              <a:t>**PLEASE NOTE: Students residing in the states of South Carolina, Louisiana, South Dakota, North Dakota, Virginia, West Virginia, Utah, Michigan and Ohio – these states require Pharmacy Technicians to complete an ASHP-accredited program in order to become licensed. If the student's goal is to become certified and licensed as a Pharmacy Technician, please refer to our </a:t>
            </a:r>
            <a:r>
              <a:rPr lang="en" sz="1100" u="sng">
                <a:latin typeface="Montserrat"/>
                <a:ea typeface="Montserrat"/>
                <a:cs typeface="Montserrat"/>
                <a:sym typeface="Montserrat"/>
                <a:hlinkClick r:id="rId3"/>
              </a:rPr>
              <a:t>Pharmacy Technician Professional program</a:t>
            </a:r>
            <a:r>
              <a:rPr lang="en" sz="1100">
                <a:latin typeface="Montserrat"/>
                <a:ea typeface="Montserrat"/>
                <a:cs typeface="Montserrat"/>
                <a:sym typeface="Montserrat"/>
              </a:rPr>
              <a:t>, as it is ASHP/ACPE accredited and meets these state requirements.</a:t>
            </a:r>
            <a:endParaRPr sz="11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1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100">
                <a:latin typeface="Montserrat"/>
                <a:ea typeface="Montserrat"/>
                <a:cs typeface="Montserrat"/>
                <a:sym typeface="Montserrat"/>
              </a:rPr>
              <a:t>Students residing in the state of Washington – this program is NOT approved for the long-term licensing of Pharmacy Technicians. The WA Board of Pharmacy has additional requirements if the student plans to permanently reside in Washington. If a student is living in WA short-term (less than 2-years) they can obtain a temporary license.</a:t>
            </a:r>
            <a:endParaRPr sz="11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 </a:t>
            </a:r>
            <a:endParaRPr sz="1100">
              <a:latin typeface="Montserrat"/>
              <a:ea typeface="Montserrat"/>
              <a:cs typeface="Montserrat"/>
              <a:sym typeface="Montserrat"/>
            </a:endParaRPr>
          </a:p>
        </p:txBody>
      </p:sp>
      <p:cxnSp>
        <p:nvCxnSpPr>
          <p:cNvPr id="106" name="Google Shape;106;p18"/>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pic>
        <p:nvPicPr>
          <p:cNvPr id="107" name="Google Shape;107;p18"/>
          <p:cNvPicPr preferRelativeResize="0"/>
          <p:nvPr/>
        </p:nvPicPr>
        <p:blipFill>
          <a:blip r:embed="rId4">
            <a:alphaModFix/>
          </a:blip>
          <a:stretch>
            <a:fillRect/>
          </a:stretch>
        </p:blipFill>
        <p:spPr>
          <a:xfrm>
            <a:off x="101374" y="9574899"/>
            <a:ext cx="1443300" cy="390300"/>
          </a:xfrm>
          <a:prstGeom prst="rect">
            <a:avLst/>
          </a:prstGeom>
          <a:noFill/>
          <a:ln>
            <a:noFill/>
          </a:ln>
        </p:spPr>
      </p:pic>
      <p:sp>
        <p:nvSpPr>
          <p:cNvPr id="108" name="Google Shape;108;p18"/>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9"/>
          <p:cNvPicPr preferRelativeResize="0"/>
          <p:nvPr/>
        </p:nvPicPr>
        <p:blipFill rotWithShape="1">
          <a:blip r:embed="rId3">
            <a:alphaModFix/>
          </a:blip>
          <a:srcRect b="6867" l="0" r="0" t="6858"/>
          <a:stretch/>
        </p:blipFill>
        <p:spPr>
          <a:xfrm>
            <a:off x="0" y="0"/>
            <a:ext cx="7772400" cy="10058400"/>
          </a:xfrm>
          <a:prstGeom prst="rect">
            <a:avLst/>
          </a:prstGeom>
          <a:noFill/>
          <a:ln>
            <a:noFill/>
          </a:ln>
        </p:spPr>
      </p:pic>
      <p:sp>
        <p:nvSpPr>
          <p:cNvPr id="115" name="Google Shape;115;p19"/>
          <p:cNvSpPr/>
          <p:nvPr/>
        </p:nvSpPr>
        <p:spPr>
          <a:xfrm>
            <a:off x="-75" y="-35925"/>
            <a:ext cx="7772400" cy="10094400"/>
          </a:xfrm>
          <a:prstGeom prst="rect">
            <a:avLst/>
          </a:prstGeom>
          <a:solidFill>
            <a:srgbClr val="0069FF">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9"/>
          <p:cNvSpPr txBox="1"/>
          <p:nvPr>
            <p:ph type="ctrTitle"/>
          </p:nvPr>
        </p:nvSpPr>
        <p:spPr>
          <a:xfrm>
            <a:off x="244725" y="2409871"/>
            <a:ext cx="7242600" cy="176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5000">
                <a:solidFill>
                  <a:srgbClr val="FFFFFF"/>
                </a:solidFill>
                <a:latin typeface="Montserrat"/>
                <a:ea typeface="Montserrat"/>
                <a:cs typeface="Montserrat"/>
                <a:sym typeface="Montserrat"/>
              </a:rPr>
              <a:t>Medication Care Coordinator Courses</a:t>
            </a:r>
            <a:endParaRPr b="1" sz="5000">
              <a:solidFill>
                <a:srgbClr val="FFFFFF"/>
              </a:solidFill>
              <a:latin typeface="Montserrat"/>
              <a:ea typeface="Montserrat"/>
              <a:cs typeface="Montserrat"/>
              <a:sym typeface="Montserrat"/>
            </a:endParaRPr>
          </a:p>
        </p:txBody>
      </p:sp>
      <p:pic>
        <p:nvPicPr>
          <p:cNvPr id="117" name="Google Shape;117;p19"/>
          <p:cNvPicPr preferRelativeResize="0"/>
          <p:nvPr/>
        </p:nvPicPr>
        <p:blipFill>
          <a:blip r:embed="rId4">
            <a:alphaModFix/>
          </a:blip>
          <a:stretch>
            <a:fillRect/>
          </a:stretch>
        </p:blipFill>
        <p:spPr>
          <a:xfrm>
            <a:off x="147100" y="9428025"/>
            <a:ext cx="1619350" cy="437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p:nvPr/>
        </p:nvSpPr>
        <p:spPr>
          <a:xfrm>
            <a:off x="208950" y="6901300"/>
            <a:ext cx="7130700" cy="1867200"/>
          </a:xfrm>
          <a:prstGeom prst="roundRect">
            <a:avLst>
              <a:gd fmla="val 4055" name="adj"/>
            </a:avLst>
          </a:prstGeom>
          <a:solidFill>
            <a:srgbClr val="ECF3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HI-1011: Medical Office Procedures and Administration</a:t>
            </a:r>
            <a:endParaRPr b="1">
              <a:latin typeface="Montserrat"/>
              <a:ea typeface="Montserrat"/>
              <a:cs typeface="Montserrat"/>
              <a:sym typeface="Montserrat"/>
            </a:endParaRPr>
          </a:p>
        </p:txBody>
      </p:sp>
      <p:sp>
        <p:nvSpPr>
          <p:cNvPr id="124" name="Google Shape;124;p20"/>
          <p:cNvSpPr txBox="1"/>
          <p:nvPr>
            <p:ph idx="1" type="body"/>
          </p:nvPr>
        </p:nvSpPr>
        <p:spPr>
          <a:xfrm>
            <a:off x="208950" y="1412725"/>
            <a:ext cx="7242600" cy="73557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 sz="1100">
                <a:latin typeface="Montserrat"/>
                <a:ea typeface="Montserrat"/>
                <a:cs typeface="Montserrat"/>
                <a:sym typeface="Montserrat"/>
              </a:rPr>
              <a:t>This course will introduce the student to the healthcare industry, its environment along with the day to day skill sets and knowledge required to fulfill a position as a Medical Administrative Assistant. Video-based lessons include Professional Behavior, Medicine and the Law, HIPAA and HITECH Regulations, Ethics, Communication and Interpersonal Skills, Patient Education, Written Communication and Correspondence, Telephone Techniques and Etiquette, Appointment Scheduling, Daily Operations, Patient Intake and Processing, Technology in the Medical Office, Managing Medical Records, Health Information Management, Health Insurance Basics, Basics of Coding, Medical Reimbursement Basics, Patient Accounts and Collections, Accounting and Bookkeeping, and Banking Services and Procedures.</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 In this course, students are exposed to a variety of eLearning modules that allow for hands-on interaction with the screen for an engaging introduction to the Medical Front Office. With the use of a 3D virtual environment, students experience various interactions and conversations between patients and the Medical Administrative Assistant. Each scenario represents a real-life interaction that will teach valuable skills for engaging with patients. Additional scenarios provide a unique look at performing specific office functions in a healthcare environment. In addition to video-based instruction and simulation, a variety of other learning methods are utilized to keep the student engaged, entertained, and inspired throughout their training.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Course Objectives:</a:t>
            </a:r>
            <a:endParaRPr b="1" sz="1200">
              <a:latin typeface="Montserrat"/>
              <a:ea typeface="Montserrat"/>
              <a:cs typeface="Montserrat"/>
              <a:sym typeface="Montserrat"/>
            </a:endParaRPr>
          </a:p>
          <a:p>
            <a:pPr indent="-298450" lvl="0" marL="457200" rtl="0" algn="l">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Be able to follow HIPAA &amp; HITECH Compliance Laws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different kinds of insurances and plans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how to perform Medical Front Office Procedures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the process of scheduling patients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how to provide patient education</a:t>
            </a:r>
            <a:endParaRPr sz="1100">
              <a:latin typeface="Montserrat"/>
              <a:ea typeface="Montserrat"/>
              <a:cs typeface="Montserrat"/>
              <a:sym typeface="Montserrat"/>
            </a:endParaRPr>
          </a:p>
        </p:txBody>
      </p:sp>
      <p:cxnSp>
        <p:nvCxnSpPr>
          <p:cNvPr id="125" name="Google Shape;125;p20"/>
          <p:cNvCxnSpPr/>
          <p:nvPr/>
        </p:nvCxnSpPr>
        <p:spPr>
          <a:xfrm>
            <a:off x="320850" y="1438175"/>
            <a:ext cx="7130700" cy="0"/>
          </a:xfrm>
          <a:prstGeom prst="straightConnector1">
            <a:avLst/>
          </a:prstGeom>
          <a:noFill/>
          <a:ln cap="flat" cmpd="sng" w="28575">
            <a:solidFill>
              <a:srgbClr val="0069FF"/>
            </a:solidFill>
            <a:prstDash val="solid"/>
            <a:round/>
            <a:headEnd len="med" w="med" type="none"/>
            <a:tailEnd len="med" w="med" type="none"/>
          </a:ln>
        </p:spPr>
      </p:cxnSp>
      <p:pic>
        <p:nvPicPr>
          <p:cNvPr id="126" name="Google Shape;126;p20"/>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127" name="Google Shape;127;p20"/>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p:nvPr/>
        </p:nvSpPr>
        <p:spPr>
          <a:xfrm>
            <a:off x="264900" y="5399100"/>
            <a:ext cx="7242600" cy="1435800"/>
          </a:xfrm>
          <a:prstGeom prst="roundRect">
            <a:avLst>
              <a:gd fmla="val 4055" name="adj"/>
            </a:avLst>
          </a:prstGeom>
          <a:solidFill>
            <a:srgbClr val="ECF3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1"/>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MS-2000: Microsoft Office Series I</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p:txBody>
      </p:sp>
      <p:sp>
        <p:nvSpPr>
          <p:cNvPr id="135" name="Google Shape;135;p21"/>
          <p:cNvSpPr txBox="1"/>
          <p:nvPr>
            <p:ph idx="1" type="body"/>
          </p:nvPr>
        </p:nvSpPr>
        <p:spPr>
          <a:xfrm>
            <a:off x="208950" y="1412725"/>
            <a:ext cx="7242600" cy="53079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 sz="1100">
                <a:latin typeface="Montserrat"/>
                <a:ea typeface="Montserrat"/>
                <a:cs typeface="Montserrat"/>
                <a:sym typeface="Montserrat"/>
              </a:rPr>
              <a:t>This set of courses will provide the range of skills needed to create professional-quality documents within an office environment. The content covered includes how to create, edit, and enhance documents in Microsoft Word, and how to organize, calculate, and analyze information in Microsoft Excel.</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Course Objectives:</a:t>
            </a:r>
            <a:endParaRPr b="1" sz="1200">
              <a:latin typeface="Montserrat"/>
              <a:ea typeface="Montserrat"/>
              <a:cs typeface="Montserrat"/>
              <a:sym typeface="Montserrat"/>
            </a:endParaRPr>
          </a:p>
          <a:p>
            <a:pPr indent="-298450" lvl="0" marL="457200" rtl="0" algn="l">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Learn the fundamentals of Microsoft Word and Excel</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how to create, edit and enhance documents in Microsoft Word</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how to organize, calculate, and analyze information in Microsoft Excel</a:t>
            </a:r>
            <a:endParaRPr sz="1100">
              <a:latin typeface="Montserrat"/>
              <a:ea typeface="Montserrat"/>
              <a:cs typeface="Montserrat"/>
              <a:sym typeface="Montserrat"/>
            </a:endParaRPr>
          </a:p>
        </p:txBody>
      </p:sp>
      <p:cxnSp>
        <p:nvCxnSpPr>
          <p:cNvPr id="136" name="Google Shape;136;p21"/>
          <p:cNvCxnSpPr/>
          <p:nvPr/>
        </p:nvCxnSpPr>
        <p:spPr>
          <a:xfrm>
            <a:off x="320850" y="1412725"/>
            <a:ext cx="7130700" cy="0"/>
          </a:xfrm>
          <a:prstGeom prst="straightConnector1">
            <a:avLst/>
          </a:prstGeom>
          <a:noFill/>
          <a:ln cap="flat" cmpd="sng" w="28575">
            <a:solidFill>
              <a:srgbClr val="0069FF"/>
            </a:solidFill>
            <a:prstDash val="solid"/>
            <a:round/>
            <a:headEnd len="med" w="med" type="none"/>
            <a:tailEnd len="med" w="med" type="none"/>
          </a:ln>
        </p:spPr>
      </p:cxnSp>
      <p:pic>
        <p:nvPicPr>
          <p:cNvPr id="137" name="Google Shape;137;p21"/>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138" name="Google Shape;138;p21"/>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1"/>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Props1.xml><?xml version="1.0" encoding="utf-8"?>
<ds:datastoreItem xmlns:ds="http://schemas.openxmlformats.org/officeDocument/2006/customXml" ds:itemID="{6A666F29-BBBC-40E1-B6D0-874CBD751E53}"/>
</file>

<file path=customXml/itemProps2.xml><?xml version="1.0" encoding="utf-8"?>
<ds:datastoreItem xmlns:ds="http://schemas.openxmlformats.org/officeDocument/2006/customXml" ds:itemID="{EEEF1AA1-D578-408F-A110-02DFB8785AE9}"/>
</file>

<file path=customXml/itemProps3.xml><?xml version="1.0" encoding="utf-8"?>
<ds:datastoreItem xmlns:ds="http://schemas.openxmlformats.org/officeDocument/2006/customXml" ds:itemID="{8245D6F8-1BB7-40BE-9F28-2DB3E8A8A34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