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3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7772400" cy="10058400"/>
  <p:notesSz cx="6858000" cy="9144000"/>
  <p:embeddedFontLst>
    <p:embeddedFont>
      <p:font typeface="Montserrat" panose="000005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01EA62-20F2-853D-5D36-E643827EE831}" v="56" dt="2022-06-24T17:52:53.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2982" y="7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ge Thungon" userId="S::sthungon@medcerts.com::dac29ab1-0309-4309-9d13-ef1fc85358e3" providerId="AD" clId="Web-{D501EA62-20F2-853D-5D36-E643827EE831}"/>
    <pc:docChg chg="modSld">
      <pc:chgData name="Sange Thungon" userId="S::sthungon@medcerts.com::dac29ab1-0309-4309-9d13-ef1fc85358e3" providerId="AD" clId="Web-{D501EA62-20F2-853D-5D36-E643827EE831}" dt="2022-06-24T17:52:53.349" v="55" actId="14100"/>
      <pc:docMkLst>
        <pc:docMk/>
      </pc:docMkLst>
      <pc:sldChg chg="addSp delSp modSp">
        <pc:chgData name="Sange Thungon" userId="S::sthungon@medcerts.com::dac29ab1-0309-4309-9d13-ef1fc85358e3" providerId="AD" clId="Web-{D501EA62-20F2-853D-5D36-E643827EE831}" dt="2022-06-24T17:52:53.349" v="55" actId="14100"/>
        <pc:sldMkLst>
          <pc:docMk/>
          <pc:sldMk cId="0" sldId="256"/>
        </pc:sldMkLst>
        <pc:picChg chg="add del mod">
          <ac:chgData name="Sange Thungon" userId="S::sthungon@medcerts.com::dac29ab1-0309-4309-9d13-ef1fc85358e3" providerId="AD" clId="Web-{D501EA62-20F2-853D-5D36-E643827EE831}" dt="2022-06-24T17:51:09.798" v="2"/>
          <ac:picMkLst>
            <pc:docMk/>
            <pc:sldMk cId="0" sldId="256"/>
            <ac:picMk id="2" creationId="{1B627BB0-BD02-E0EB-39E3-5DD4553DA4C1}"/>
          </ac:picMkLst>
        </pc:picChg>
        <pc:picChg chg="add mod">
          <ac:chgData name="Sange Thungon" userId="S::sthungon@medcerts.com::dac29ab1-0309-4309-9d13-ef1fc85358e3" providerId="AD" clId="Web-{D501EA62-20F2-853D-5D36-E643827EE831}" dt="2022-06-24T17:52:53.349" v="55" actId="14100"/>
          <ac:picMkLst>
            <pc:docMk/>
            <pc:sldMk cId="0" sldId="256"/>
            <ac:picMk id="4" creationId="{EC4959E3-E91A-07D7-5130-A6CFE7CA7B32}"/>
          </ac:picMkLst>
        </pc:picChg>
        <pc:picChg chg="del">
          <ac:chgData name="Sange Thungon" userId="S::sthungon@medcerts.com::dac29ab1-0309-4309-9d13-ef1fc85358e3" providerId="AD" clId="Web-{D501EA62-20F2-853D-5D36-E643827EE831}" dt="2022-06-24T17:51:07.048" v="0"/>
          <ac:picMkLst>
            <pc:docMk/>
            <pc:sldMk cId="0" sldId="256"/>
            <ac:picMk id="59" creationId="{00000000-0000-0000-0000-000000000000}"/>
          </ac:picMkLst>
        </pc:picChg>
      </pc:sldChg>
      <pc:sldChg chg="addSp delSp">
        <pc:chgData name="Sange Thungon" userId="S::sthungon@medcerts.com::dac29ab1-0309-4309-9d13-ef1fc85358e3" providerId="AD" clId="Web-{D501EA62-20F2-853D-5D36-E643827EE831}" dt="2022-06-24T17:52:46.739" v="52"/>
        <pc:sldMkLst>
          <pc:docMk/>
          <pc:sldMk cId="0" sldId="257"/>
        </pc:sldMkLst>
        <pc:picChg chg="add">
          <ac:chgData name="Sange Thungon" userId="S::sthungon@medcerts.com::dac29ab1-0309-4309-9d13-ef1fc85358e3" providerId="AD" clId="Web-{D501EA62-20F2-853D-5D36-E643827EE831}" dt="2022-06-24T17:52:46.739" v="52"/>
          <ac:picMkLst>
            <pc:docMk/>
            <pc:sldMk cId="0" sldId="257"/>
            <ac:picMk id="3" creationId="{80FF3E0B-A668-EEB9-50AF-6FA9D0362EF8}"/>
          </ac:picMkLst>
        </pc:picChg>
        <pc:picChg chg="del">
          <ac:chgData name="Sange Thungon" userId="S::sthungon@medcerts.com::dac29ab1-0309-4309-9d13-ef1fc85358e3" providerId="AD" clId="Web-{D501EA62-20F2-853D-5D36-E643827EE831}" dt="2022-06-24T17:52:46.380" v="51"/>
          <ac:picMkLst>
            <pc:docMk/>
            <pc:sldMk cId="0" sldId="257"/>
            <ac:picMk id="67" creationId="{00000000-0000-0000-0000-000000000000}"/>
          </ac:picMkLst>
        </pc:picChg>
      </pc:sldChg>
      <pc:sldChg chg="addSp delSp modSp">
        <pc:chgData name="Sange Thungon" userId="S::sthungon@medcerts.com::dac29ab1-0309-4309-9d13-ef1fc85358e3" providerId="AD" clId="Web-{D501EA62-20F2-853D-5D36-E643827EE831}" dt="2022-06-24T17:51:14.048" v="5" actId="1076"/>
        <pc:sldMkLst>
          <pc:docMk/>
          <pc:sldMk cId="0" sldId="258"/>
        </pc:sldMkLst>
        <pc:picChg chg="add mod">
          <ac:chgData name="Sange Thungon" userId="S::sthungon@medcerts.com::dac29ab1-0309-4309-9d13-ef1fc85358e3" providerId="AD" clId="Web-{D501EA62-20F2-853D-5D36-E643827EE831}" dt="2022-06-24T17:51:14.048" v="5" actId="1076"/>
          <ac:picMkLst>
            <pc:docMk/>
            <pc:sldMk cId="0" sldId="258"/>
            <ac:picMk id="2" creationId="{D3B9FE9A-585A-D795-A327-733587E9A4EA}"/>
          </ac:picMkLst>
        </pc:picChg>
        <pc:picChg chg="del">
          <ac:chgData name="Sange Thungon" userId="S::sthungon@medcerts.com::dac29ab1-0309-4309-9d13-ef1fc85358e3" providerId="AD" clId="Web-{D501EA62-20F2-853D-5D36-E643827EE831}" dt="2022-06-24T17:51:11.361" v="3"/>
          <ac:picMkLst>
            <pc:docMk/>
            <pc:sldMk cId="0" sldId="258"/>
            <ac:picMk id="75" creationId="{00000000-0000-0000-0000-000000000000}"/>
          </ac:picMkLst>
        </pc:picChg>
      </pc:sldChg>
      <pc:sldChg chg="addSp delSp">
        <pc:chgData name="Sange Thungon" userId="S::sthungon@medcerts.com::dac29ab1-0309-4309-9d13-ef1fc85358e3" providerId="AD" clId="Web-{D501EA62-20F2-853D-5D36-E643827EE831}" dt="2022-06-24T17:51:17.095" v="7"/>
        <pc:sldMkLst>
          <pc:docMk/>
          <pc:sldMk cId="0" sldId="259"/>
        </pc:sldMkLst>
        <pc:picChg chg="add">
          <ac:chgData name="Sange Thungon" userId="S::sthungon@medcerts.com::dac29ab1-0309-4309-9d13-ef1fc85358e3" providerId="AD" clId="Web-{D501EA62-20F2-853D-5D36-E643827EE831}" dt="2022-06-24T17:51:17.095" v="7"/>
          <ac:picMkLst>
            <pc:docMk/>
            <pc:sldMk cId="0" sldId="259"/>
            <ac:picMk id="3" creationId="{781B8BE9-721D-ABB8-5416-C11D0B92281D}"/>
          </ac:picMkLst>
        </pc:picChg>
        <pc:picChg chg="del">
          <ac:chgData name="Sange Thungon" userId="S::sthungon@medcerts.com::dac29ab1-0309-4309-9d13-ef1fc85358e3" providerId="AD" clId="Web-{D501EA62-20F2-853D-5D36-E643827EE831}" dt="2022-06-24T17:51:16.970" v="6"/>
          <ac:picMkLst>
            <pc:docMk/>
            <pc:sldMk cId="0" sldId="259"/>
            <ac:picMk id="85" creationId="{00000000-0000-0000-0000-000000000000}"/>
          </ac:picMkLst>
        </pc:picChg>
      </pc:sldChg>
      <pc:sldChg chg="addSp delSp">
        <pc:chgData name="Sange Thungon" userId="S::sthungon@medcerts.com::dac29ab1-0309-4309-9d13-ef1fc85358e3" providerId="AD" clId="Web-{D501EA62-20F2-853D-5D36-E643827EE831}" dt="2022-06-24T17:51:20.049" v="9"/>
        <pc:sldMkLst>
          <pc:docMk/>
          <pc:sldMk cId="0" sldId="260"/>
        </pc:sldMkLst>
        <pc:picChg chg="add">
          <ac:chgData name="Sange Thungon" userId="S::sthungon@medcerts.com::dac29ab1-0309-4309-9d13-ef1fc85358e3" providerId="AD" clId="Web-{D501EA62-20F2-853D-5D36-E643827EE831}" dt="2022-06-24T17:51:20.049" v="9"/>
          <ac:picMkLst>
            <pc:docMk/>
            <pc:sldMk cId="0" sldId="260"/>
            <ac:picMk id="3" creationId="{F47674FF-9E05-5ECD-7F89-8F40FAE5D33E}"/>
          </ac:picMkLst>
        </pc:picChg>
        <pc:picChg chg="del">
          <ac:chgData name="Sange Thungon" userId="S::sthungon@medcerts.com::dac29ab1-0309-4309-9d13-ef1fc85358e3" providerId="AD" clId="Web-{D501EA62-20F2-853D-5D36-E643827EE831}" dt="2022-06-24T17:51:19.861" v="8"/>
          <ac:picMkLst>
            <pc:docMk/>
            <pc:sldMk cId="0" sldId="260"/>
            <ac:picMk id="95" creationId="{00000000-0000-0000-0000-000000000000}"/>
          </ac:picMkLst>
        </pc:picChg>
      </pc:sldChg>
      <pc:sldChg chg="addSp delSp">
        <pc:chgData name="Sange Thungon" userId="S::sthungon@medcerts.com::dac29ab1-0309-4309-9d13-ef1fc85358e3" providerId="AD" clId="Web-{D501EA62-20F2-853D-5D36-E643827EE831}" dt="2022-06-24T17:51:22.642" v="11"/>
        <pc:sldMkLst>
          <pc:docMk/>
          <pc:sldMk cId="0" sldId="261"/>
        </pc:sldMkLst>
        <pc:picChg chg="add">
          <ac:chgData name="Sange Thungon" userId="S::sthungon@medcerts.com::dac29ab1-0309-4309-9d13-ef1fc85358e3" providerId="AD" clId="Web-{D501EA62-20F2-853D-5D36-E643827EE831}" dt="2022-06-24T17:51:22.642" v="11"/>
          <ac:picMkLst>
            <pc:docMk/>
            <pc:sldMk cId="0" sldId="261"/>
            <ac:picMk id="3" creationId="{BE20BC70-E329-2DAC-D677-ABD0A0F1FABF}"/>
          </ac:picMkLst>
        </pc:picChg>
        <pc:picChg chg="del">
          <ac:chgData name="Sange Thungon" userId="S::sthungon@medcerts.com::dac29ab1-0309-4309-9d13-ef1fc85358e3" providerId="AD" clId="Web-{D501EA62-20F2-853D-5D36-E643827EE831}" dt="2022-06-24T17:51:22.424" v="10"/>
          <ac:picMkLst>
            <pc:docMk/>
            <pc:sldMk cId="0" sldId="261"/>
            <ac:picMk id="105" creationId="{00000000-0000-0000-0000-000000000000}"/>
          </ac:picMkLst>
        </pc:picChg>
      </pc:sldChg>
      <pc:sldChg chg="addSp delSp">
        <pc:chgData name="Sange Thungon" userId="S::sthungon@medcerts.com::dac29ab1-0309-4309-9d13-ef1fc85358e3" providerId="AD" clId="Web-{D501EA62-20F2-853D-5D36-E643827EE831}" dt="2022-06-24T17:51:25.252" v="13"/>
        <pc:sldMkLst>
          <pc:docMk/>
          <pc:sldMk cId="0" sldId="262"/>
        </pc:sldMkLst>
        <pc:picChg chg="add">
          <ac:chgData name="Sange Thungon" userId="S::sthungon@medcerts.com::dac29ab1-0309-4309-9d13-ef1fc85358e3" providerId="AD" clId="Web-{D501EA62-20F2-853D-5D36-E643827EE831}" dt="2022-06-24T17:51:25.252" v="13"/>
          <ac:picMkLst>
            <pc:docMk/>
            <pc:sldMk cId="0" sldId="262"/>
            <ac:picMk id="3" creationId="{E3BBAC25-2B8A-D47E-4FA2-2A510F2FE6A8}"/>
          </ac:picMkLst>
        </pc:picChg>
        <pc:picChg chg="del">
          <ac:chgData name="Sange Thungon" userId="S::sthungon@medcerts.com::dac29ab1-0309-4309-9d13-ef1fc85358e3" providerId="AD" clId="Web-{D501EA62-20F2-853D-5D36-E643827EE831}" dt="2022-06-24T17:51:25.080" v="12"/>
          <ac:picMkLst>
            <pc:docMk/>
            <pc:sldMk cId="0" sldId="262"/>
            <ac:picMk id="115" creationId="{00000000-0000-0000-0000-000000000000}"/>
          </ac:picMkLst>
        </pc:picChg>
      </pc:sldChg>
      <pc:sldChg chg="addSp delSp">
        <pc:chgData name="Sange Thungon" userId="S::sthungon@medcerts.com::dac29ab1-0309-4309-9d13-ef1fc85358e3" providerId="AD" clId="Web-{D501EA62-20F2-853D-5D36-E643827EE831}" dt="2022-06-24T17:51:30.018" v="15"/>
        <pc:sldMkLst>
          <pc:docMk/>
          <pc:sldMk cId="0" sldId="263"/>
        </pc:sldMkLst>
        <pc:picChg chg="add">
          <ac:chgData name="Sange Thungon" userId="S::sthungon@medcerts.com::dac29ab1-0309-4309-9d13-ef1fc85358e3" providerId="AD" clId="Web-{D501EA62-20F2-853D-5D36-E643827EE831}" dt="2022-06-24T17:51:30.018" v="15"/>
          <ac:picMkLst>
            <pc:docMk/>
            <pc:sldMk cId="0" sldId="263"/>
            <ac:picMk id="3" creationId="{D67213C6-D737-4234-01A3-E782454F304A}"/>
          </ac:picMkLst>
        </pc:picChg>
        <pc:picChg chg="del">
          <ac:chgData name="Sange Thungon" userId="S::sthungon@medcerts.com::dac29ab1-0309-4309-9d13-ef1fc85358e3" providerId="AD" clId="Web-{D501EA62-20F2-853D-5D36-E643827EE831}" dt="2022-06-24T17:51:29.783" v="14"/>
          <ac:picMkLst>
            <pc:docMk/>
            <pc:sldMk cId="0" sldId="263"/>
            <ac:picMk id="126" creationId="{00000000-0000-0000-0000-000000000000}"/>
          </ac:picMkLst>
        </pc:picChg>
      </pc:sldChg>
      <pc:sldChg chg="addSp delSp">
        <pc:chgData name="Sange Thungon" userId="S::sthungon@medcerts.com::dac29ab1-0309-4309-9d13-ef1fc85358e3" providerId="AD" clId="Web-{D501EA62-20F2-853D-5D36-E643827EE831}" dt="2022-06-24T17:51:32.690" v="17"/>
        <pc:sldMkLst>
          <pc:docMk/>
          <pc:sldMk cId="0" sldId="264"/>
        </pc:sldMkLst>
        <pc:picChg chg="add">
          <ac:chgData name="Sange Thungon" userId="S::sthungon@medcerts.com::dac29ab1-0309-4309-9d13-ef1fc85358e3" providerId="AD" clId="Web-{D501EA62-20F2-853D-5D36-E643827EE831}" dt="2022-06-24T17:51:32.690" v="17"/>
          <ac:picMkLst>
            <pc:docMk/>
            <pc:sldMk cId="0" sldId="264"/>
            <ac:picMk id="3" creationId="{006DEE9A-773E-6938-907C-96955648F86F}"/>
          </ac:picMkLst>
        </pc:picChg>
        <pc:picChg chg="del">
          <ac:chgData name="Sange Thungon" userId="S::sthungon@medcerts.com::dac29ab1-0309-4309-9d13-ef1fc85358e3" providerId="AD" clId="Web-{D501EA62-20F2-853D-5D36-E643827EE831}" dt="2022-06-24T17:51:32.487" v="16"/>
          <ac:picMkLst>
            <pc:docMk/>
            <pc:sldMk cId="0" sldId="264"/>
            <ac:picMk id="136" creationId="{00000000-0000-0000-0000-000000000000}"/>
          </ac:picMkLst>
        </pc:picChg>
      </pc:sldChg>
      <pc:sldChg chg="addSp delSp">
        <pc:chgData name="Sange Thungon" userId="S::sthungon@medcerts.com::dac29ab1-0309-4309-9d13-ef1fc85358e3" providerId="AD" clId="Web-{D501EA62-20F2-853D-5D36-E643827EE831}" dt="2022-06-24T17:51:36.049" v="19"/>
        <pc:sldMkLst>
          <pc:docMk/>
          <pc:sldMk cId="0" sldId="265"/>
        </pc:sldMkLst>
        <pc:picChg chg="add">
          <ac:chgData name="Sange Thungon" userId="S::sthungon@medcerts.com::dac29ab1-0309-4309-9d13-ef1fc85358e3" providerId="AD" clId="Web-{D501EA62-20F2-853D-5D36-E643827EE831}" dt="2022-06-24T17:51:36.049" v="19"/>
          <ac:picMkLst>
            <pc:docMk/>
            <pc:sldMk cId="0" sldId="265"/>
            <ac:picMk id="3" creationId="{73916EC8-96A7-E338-4A79-720E0A6BD6DA}"/>
          </ac:picMkLst>
        </pc:picChg>
        <pc:picChg chg="del">
          <ac:chgData name="Sange Thungon" userId="S::sthungon@medcerts.com::dac29ab1-0309-4309-9d13-ef1fc85358e3" providerId="AD" clId="Web-{D501EA62-20F2-853D-5D36-E643827EE831}" dt="2022-06-24T17:51:35.893" v="18"/>
          <ac:picMkLst>
            <pc:docMk/>
            <pc:sldMk cId="0" sldId="265"/>
            <ac:picMk id="146" creationId="{00000000-0000-0000-0000-000000000000}"/>
          </ac:picMkLst>
        </pc:picChg>
      </pc:sldChg>
      <pc:sldChg chg="addSp delSp">
        <pc:chgData name="Sange Thungon" userId="S::sthungon@medcerts.com::dac29ab1-0309-4309-9d13-ef1fc85358e3" providerId="AD" clId="Web-{D501EA62-20F2-853D-5D36-E643827EE831}" dt="2022-06-24T17:51:39.190" v="21"/>
        <pc:sldMkLst>
          <pc:docMk/>
          <pc:sldMk cId="0" sldId="266"/>
        </pc:sldMkLst>
        <pc:picChg chg="add">
          <ac:chgData name="Sange Thungon" userId="S::sthungon@medcerts.com::dac29ab1-0309-4309-9d13-ef1fc85358e3" providerId="AD" clId="Web-{D501EA62-20F2-853D-5D36-E643827EE831}" dt="2022-06-24T17:51:39.190" v="21"/>
          <ac:picMkLst>
            <pc:docMk/>
            <pc:sldMk cId="0" sldId="266"/>
            <ac:picMk id="3" creationId="{81BC18DC-25D7-3ED5-37A6-6CD7C84B0B3F}"/>
          </ac:picMkLst>
        </pc:picChg>
        <pc:picChg chg="del">
          <ac:chgData name="Sange Thungon" userId="S::sthungon@medcerts.com::dac29ab1-0309-4309-9d13-ef1fc85358e3" providerId="AD" clId="Web-{D501EA62-20F2-853D-5D36-E643827EE831}" dt="2022-06-24T17:51:38.627" v="20"/>
          <ac:picMkLst>
            <pc:docMk/>
            <pc:sldMk cId="0" sldId="266"/>
            <ac:picMk id="156" creationId="{00000000-0000-0000-0000-000000000000}"/>
          </ac:picMkLst>
        </pc:picChg>
      </pc:sldChg>
      <pc:sldChg chg="addSp delSp">
        <pc:chgData name="Sange Thungon" userId="S::sthungon@medcerts.com::dac29ab1-0309-4309-9d13-ef1fc85358e3" providerId="AD" clId="Web-{D501EA62-20F2-853D-5D36-E643827EE831}" dt="2022-06-24T17:52:40.567" v="50"/>
        <pc:sldMkLst>
          <pc:docMk/>
          <pc:sldMk cId="0" sldId="267"/>
        </pc:sldMkLst>
        <pc:picChg chg="add">
          <ac:chgData name="Sange Thungon" userId="S::sthungon@medcerts.com::dac29ab1-0309-4309-9d13-ef1fc85358e3" providerId="AD" clId="Web-{D501EA62-20F2-853D-5D36-E643827EE831}" dt="2022-06-24T17:52:40.567" v="50"/>
          <ac:picMkLst>
            <pc:docMk/>
            <pc:sldMk cId="0" sldId="267"/>
            <ac:picMk id="3" creationId="{844BD3FE-2B93-A7AA-96D4-D4F77FE6ACEA}"/>
          </ac:picMkLst>
        </pc:picChg>
        <pc:picChg chg="del">
          <ac:chgData name="Sange Thungon" userId="S::sthungon@medcerts.com::dac29ab1-0309-4309-9d13-ef1fc85358e3" providerId="AD" clId="Web-{D501EA62-20F2-853D-5D36-E643827EE831}" dt="2022-06-24T17:52:40.083" v="49"/>
          <ac:picMkLst>
            <pc:docMk/>
            <pc:sldMk cId="0" sldId="267"/>
            <ac:picMk id="166" creationId="{00000000-0000-0000-0000-000000000000}"/>
          </ac:picMkLst>
        </pc:picChg>
      </pc:sldChg>
      <pc:sldChg chg="addSp delSp modSp">
        <pc:chgData name="Sange Thungon" userId="S::sthungon@medcerts.com::dac29ab1-0309-4309-9d13-ef1fc85358e3" providerId="AD" clId="Web-{D501EA62-20F2-853D-5D36-E643827EE831}" dt="2022-06-24T17:51:44.315" v="24" actId="1076"/>
        <pc:sldMkLst>
          <pc:docMk/>
          <pc:sldMk cId="0" sldId="268"/>
        </pc:sldMkLst>
        <pc:picChg chg="add mod">
          <ac:chgData name="Sange Thungon" userId="S::sthungon@medcerts.com::dac29ab1-0309-4309-9d13-ef1fc85358e3" providerId="AD" clId="Web-{D501EA62-20F2-853D-5D36-E643827EE831}" dt="2022-06-24T17:51:44.315" v="24" actId="1076"/>
          <ac:picMkLst>
            <pc:docMk/>
            <pc:sldMk cId="0" sldId="268"/>
            <ac:picMk id="3" creationId="{6D0E7318-C217-B5BA-C7F8-3079FB97B6E5}"/>
          </ac:picMkLst>
        </pc:picChg>
        <pc:picChg chg="del">
          <ac:chgData name="Sange Thungon" userId="S::sthungon@medcerts.com::dac29ab1-0309-4309-9d13-ef1fc85358e3" providerId="AD" clId="Web-{D501EA62-20F2-853D-5D36-E643827EE831}" dt="2022-06-24T17:51:41.924" v="22"/>
          <ac:picMkLst>
            <pc:docMk/>
            <pc:sldMk cId="0" sldId="268"/>
            <ac:picMk id="175" creationId="{00000000-0000-0000-0000-000000000000}"/>
          </ac:picMkLst>
        </pc:picChg>
      </pc:sldChg>
      <pc:sldChg chg="addSp delSp">
        <pc:chgData name="Sange Thungon" userId="S::sthungon@medcerts.com::dac29ab1-0309-4309-9d13-ef1fc85358e3" providerId="AD" clId="Web-{D501EA62-20F2-853D-5D36-E643827EE831}" dt="2022-06-24T17:51:47.175" v="26"/>
        <pc:sldMkLst>
          <pc:docMk/>
          <pc:sldMk cId="0" sldId="269"/>
        </pc:sldMkLst>
        <pc:picChg chg="add">
          <ac:chgData name="Sange Thungon" userId="S::sthungon@medcerts.com::dac29ab1-0309-4309-9d13-ef1fc85358e3" providerId="AD" clId="Web-{D501EA62-20F2-853D-5D36-E643827EE831}" dt="2022-06-24T17:51:47.175" v="26"/>
          <ac:picMkLst>
            <pc:docMk/>
            <pc:sldMk cId="0" sldId="269"/>
            <ac:picMk id="3" creationId="{A8772AD1-FF0F-3EE8-16AE-A279D294C7D8}"/>
          </ac:picMkLst>
        </pc:picChg>
        <pc:picChg chg="del">
          <ac:chgData name="Sange Thungon" userId="S::sthungon@medcerts.com::dac29ab1-0309-4309-9d13-ef1fc85358e3" providerId="AD" clId="Web-{D501EA62-20F2-853D-5D36-E643827EE831}" dt="2022-06-24T17:51:46.878" v="25"/>
          <ac:picMkLst>
            <pc:docMk/>
            <pc:sldMk cId="0" sldId="269"/>
            <ac:picMk id="186" creationId="{00000000-0000-0000-0000-000000000000}"/>
          </ac:picMkLst>
        </pc:picChg>
      </pc:sldChg>
      <pc:sldChg chg="addSp delSp">
        <pc:chgData name="Sange Thungon" userId="S::sthungon@medcerts.com::dac29ab1-0309-4309-9d13-ef1fc85358e3" providerId="AD" clId="Web-{D501EA62-20F2-853D-5D36-E643827EE831}" dt="2022-06-24T17:51:50.300" v="28"/>
        <pc:sldMkLst>
          <pc:docMk/>
          <pc:sldMk cId="0" sldId="270"/>
        </pc:sldMkLst>
        <pc:picChg chg="add">
          <ac:chgData name="Sange Thungon" userId="S::sthungon@medcerts.com::dac29ab1-0309-4309-9d13-ef1fc85358e3" providerId="AD" clId="Web-{D501EA62-20F2-853D-5D36-E643827EE831}" dt="2022-06-24T17:51:50.300" v="28"/>
          <ac:picMkLst>
            <pc:docMk/>
            <pc:sldMk cId="0" sldId="270"/>
            <ac:picMk id="3" creationId="{EBC1FF74-B8F5-480E-F78B-27C71104354E}"/>
          </ac:picMkLst>
        </pc:picChg>
        <pc:picChg chg="del">
          <ac:chgData name="Sange Thungon" userId="S::sthungon@medcerts.com::dac29ab1-0309-4309-9d13-ef1fc85358e3" providerId="AD" clId="Web-{D501EA62-20F2-853D-5D36-E643827EE831}" dt="2022-06-24T17:51:50.034" v="27"/>
          <ac:picMkLst>
            <pc:docMk/>
            <pc:sldMk cId="0" sldId="270"/>
            <ac:picMk id="197" creationId="{00000000-0000-0000-0000-000000000000}"/>
          </ac:picMkLst>
        </pc:picChg>
      </pc:sldChg>
      <pc:sldChg chg="addSp delSp">
        <pc:chgData name="Sange Thungon" userId="S::sthungon@medcerts.com::dac29ab1-0309-4309-9d13-ef1fc85358e3" providerId="AD" clId="Web-{D501EA62-20F2-853D-5D36-E643827EE831}" dt="2022-06-24T17:51:53.690" v="30"/>
        <pc:sldMkLst>
          <pc:docMk/>
          <pc:sldMk cId="0" sldId="271"/>
        </pc:sldMkLst>
        <pc:picChg chg="add">
          <ac:chgData name="Sange Thungon" userId="S::sthungon@medcerts.com::dac29ab1-0309-4309-9d13-ef1fc85358e3" providerId="AD" clId="Web-{D501EA62-20F2-853D-5D36-E643827EE831}" dt="2022-06-24T17:51:53.690" v="30"/>
          <ac:picMkLst>
            <pc:docMk/>
            <pc:sldMk cId="0" sldId="271"/>
            <ac:picMk id="3" creationId="{1206F485-C95C-D878-27EB-93F7AAB9A32B}"/>
          </ac:picMkLst>
        </pc:picChg>
        <pc:picChg chg="del">
          <ac:chgData name="Sange Thungon" userId="S::sthungon@medcerts.com::dac29ab1-0309-4309-9d13-ef1fc85358e3" providerId="AD" clId="Web-{D501EA62-20F2-853D-5D36-E643827EE831}" dt="2022-06-24T17:51:53.503" v="29"/>
          <ac:picMkLst>
            <pc:docMk/>
            <pc:sldMk cId="0" sldId="271"/>
            <ac:picMk id="208" creationId="{00000000-0000-0000-0000-000000000000}"/>
          </ac:picMkLst>
        </pc:picChg>
      </pc:sldChg>
      <pc:sldChg chg="addSp delSp">
        <pc:chgData name="Sange Thungon" userId="S::sthungon@medcerts.com::dac29ab1-0309-4309-9d13-ef1fc85358e3" providerId="AD" clId="Web-{D501EA62-20F2-853D-5D36-E643827EE831}" dt="2022-06-24T17:52:36.770" v="48"/>
        <pc:sldMkLst>
          <pc:docMk/>
          <pc:sldMk cId="0" sldId="272"/>
        </pc:sldMkLst>
        <pc:picChg chg="add">
          <ac:chgData name="Sange Thungon" userId="S::sthungon@medcerts.com::dac29ab1-0309-4309-9d13-ef1fc85358e3" providerId="AD" clId="Web-{D501EA62-20F2-853D-5D36-E643827EE831}" dt="2022-06-24T17:52:36.770" v="48"/>
          <ac:picMkLst>
            <pc:docMk/>
            <pc:sldMk cId="0" sldId="272"/>
            <ac:picMk id="3" creationId="{EE012525-857D-1C5A-0E4B-52A2B314FE08}"/>
          </ac:picMkLst>
        </pc:picChg>
        <pc:picChg chg="del">
          <ac:chgData name="Sange Thungon" userId="S::sthungon@medcerts.com::dac29ab1-0309-4309-9d13-ef1fc85358e3" providerId="AD" clId="Web-{D501EA62-20F2-853D-5D36-E643827EE831}" dt="2022-06-24T17:52:36.270" v="47"/>
          <ac:picMkLst>
            <pc:docMk/>
            <pc:sldMk cId="0" sldId="272"/>
            <ac:picMk id="218" creationId="{00000000-0000-0000-0000-000000000000}"/>
          </ac:picMkLst>
        </pc:picChg>
      </pc:sldChg>
      <pc:sldChg chg="delSp">
        <pc:chgData name="Sange Thungon" userId="S::sthungon@medcerts.com::dac29ab1-0309-4309-9d13-ef1fc85358e3" providerId="AD" clId="Web-{D501EA62-20F2-853D-5D36-E643827EE831}" dt="2022-06-24T17:51:58.628" v="31"/>
        <pc:sldMkLst>
          <pc:docMk/>
          <pc:sldMk cId="0" sldId="273"/>
        </pc:sldMkLst>
        <pc:picChg chg="del">
          <ac:chgData name="Sange Thungon" userId="S::sthungon@medcerts.com::dac29ab1-0309-4309-9d13-ef1fc85358e3" providerId="AD" clId="Web-{D501EA62-20F2-853D-5D36-E643827EE831}" dt="2022-06-24T17:51:58.628" v="31"/>
          <ac:picMkLst>
            <pc:docMk/>
            <pc:sldMk cId="0" sldId="273"/>
            <ac:picMk id="226" creationId="{00000000-0000-0000-0000-000000000000}"/>
          </ac:picMkLst>
        </pc:picChg>
      </pc:sldChg>
      <pc:sldChg chg="addSp delSp">
        <pc:chgData name="Sange Thungon" userId="S::sthungon@medcerts.com::dac29ab1-0309-4309-9d13-ef1fc85358e3" providerId="AD" clId="Web-{D501EA62-20F2-853D-5D36-E643827EE831}" dt="2022-06-24T17:52:01.331" v="33"/>
        <pc:sldMkLst>
          <pc:docMk/>
          <pc:sldMk cId="0" sldId="274"/>
        </pc:sldMkLst>
        <pc:picChg chg="add">
          <ac:chgData name="Sange Thungon" userId="S::sthungon@medcerts.com::dac29ab1-0309-4309-9d13-ef1fc85358e3" providerId="AD" clId="Web-{D501EA62-20F2-853D-5D36-E643827EE831}" dt="2022-06-24T17:52:01.331" v="33"/>
          <ac:picMkLst>
            <pc:docMk/>
            <pc:sldMk cId="0" sldId="274"/>
            <ac:picMk id="3" creationId="{EA9B253D-BF15-BACC-B4AC-68ADAE4DC05C}"/>
          </ac:picMkLst>
        </pc:picChg>
        <pc:picChg chg="del">
          <ac:chgData name="Sange Thungon" userId="S::sthungon@medcerts.com::dac29ab1-0309-4309-9d13-ef1fc85358e3" providerId="AD" clId="Web-{D501EA62-20F2-853D-5D36-E643827EE831}" dt="2022-06-24T17:52:01.159" v="32"/>
          <ac:picMkLst>
            <pc:docMk/>
            <pc:sldMk cId="0" sldId="274"/>
            <ac:picMk id="236" creationId="{00000000-0000-0000-0000-000000000000}"/>
          </ac:picMkLst>
        </pc:picChg>
      </pc:sldChg>
      <pc:sldChg chg="addSp delSp modSp">
        <pc:chgData name="Sange Thungon" userId="S::sthungon@medcerts.com::dac29ab1-0309-4309-9d13-ef1fc85358e3" providerId="AD" clId="Web-{D501EA62-20F2-853D-5D36-E643827EE831}" dt="2022-06-24T17:52:31.192" v="46" actId="1076"/>
        <pc:sldMkLst>
          <pc:docMk/>
          <pc:sldMk cId="0" sldId="275"/>
        </pc:sldMkLst>
        <pc:picChg chg="add mod">
          <ac:chgData name="Sange Thungon" userId="S::sthungon@medcerts.com::dac29ab1-0309-4309-9d13-ef1fc85358e3" providerId="AD" clId="Web-{D501EA62-20F2-853D-5D36-E643827EE831}" dt="2022-06-24T17:52:31.192" v="46" actId="1076"/>
          <ac:picMkLst>
            <pc:docMk/>
            <pc:sldMk cId="0" sldId="275"/>
            <ac:picMk id="2" creationId="{19F1AE7D-400D-7C08-E9BF-9DA83F14CFE5}"/>
          </ac:picMkLst>
        </pc:picChg>
        <pc:picChg chg="del">
          <ac:chgData name="Sange Thungon" userId="S::sthungon@medcerts.com::dac29ab1-0309-4309-9d13-ef1fc85358e3" providerId="AD" clId="Web-{D501EA62-20F2-853D-5D36-E643827EE831}" dt="2022-06-24T17:52:27.863" v="44"/>
          <ac:picMkLst>
            <pc:docMk/>
            <pc:sldMk cId="0" sldId="275"/>
            <ac:picMk id="246" creationId="{00000000-0000-0000-0000-000000000000}"/>
          </ac:picMkLst>
        </pc:picChg>
      </pc:sldChg>
      <pc:sldChg chg="addSp delSp">
        <pc:chgData name="Sange Thungon" userId="S::sthungon@medcerts.com::dac29ab1-0309-4309-9d13-ef1fc85358e3" providerId="AD" clId="Web-{D501EA62-20F2-853D-5D36-E643827EE831}" dt="2022-06-24T17:52:04.972" v="35"/>
        <pc:sldMkLst>
          <pc:docMk/>
          <pc:sldMk cId="0" sldId="276"/>
        </pc:sldMkLst>
        <pc:picChg chg="add">
          <ac:chgData name="Sange Thungon" userId="S::sthungon@medcerts.com::dac29ab1-0309-4309-9d13-ef1fc85358e3" providerId="AD" clId="Web-{D501EA62-20F2-853D-5D36-E643827EE831}" dt="2022-06-24T17:52:04.972" v="35"/>
          <ac:picMkLst>
            <pc:docMk/>
            <pc:sldMk cId="0" sldId="276"/>
            <ac:picMk id="3" creationId="{69AFCAA8-2B0E-69CD-E8BC-20C03C178B42}"/>
          </ac:picMkLst>
        </pc:picChg>
        <pc:picChg chg="del">
          <ac:chgData name="Sange Thungon" userId="S::sthungon@medcerts.com::dac29ab1-0309-4309-9d13-ef1fc85358e3" providerId="AD" clId="Web-{D501EA62-20F2-853D-5D36-E643827EE831}" dt="2022-06-24T17:52:04.800" v="34"/>
          <ac:picMkLst>
            <pc:docMk/>
            <pc:sldMk cId="0" sldId="276"/>
            <ac:picMk id="256" creationId="{00000000-0000-0000-0000-000000000000}"/>
          </ac:picMkLst>
        </pc:picChg>
      </pc:sldChg>
      <pc:sldChg chg="addSp delSp">
        <pc:chgData name="Sange Thungon" userId="S::sthungon@medcerts.com::dac29ab1-0309-4309-9d13-ef1fc85358e3" providerId="AD" clId="Web-{D501EA62-20F2-853D-5D36-E643827EE831}" dt="2022-06-24T17:52:07.972" v="37"/>
        <pc:sldMkLst>
          <pc:docMk/>
          <pc:sldMk cId="0" sldId="277"/>
        </pc:sldMkLst>
        <pc:picChg chg="add">
          <ac:chgData name="Sange Thungon" userId="S::sthungon@medcerts.com::dac29ab1-0309-4309-9d13-ef1fc85358e3" providerId="AD" clId="Web-{D501EA62-20F2-853D-5D36-E643827EE831}" dt="2022-06-24T17:52:07.972" v="37"/>
          <ac:picMkLst>
            <pc:docMk/>
            <pc:sldMk cId="0" sldId="277"/>
            <ac:picMk id="3" creationId="{DCB174D4-7958-9581-3145-6E67E7343D00}"/>
          </ac:picMkLst>
        </pc:picChg>
        <pc:picChg chg="del">
          <ac:chgData name="Sange Thungon" userId="S::sthungon@medcerts.com::dac29ab1-0309-4309-9d13-ef1fc85358e3" providerId="AD" clId="Web-{D501EA62-20F2-853D-5D36-E643827EE831}" dt="2022-06-24T17:52:07.785" v="36"/>
          <ac:picMkLst>
            <pc:docMk/>
            <pc:sldMk cId="0" sldId="277"/>
            <ac:picMk id="266" creationId="{00000000-0000-0000-0000-000000000000}"/>
          </ac:picMkLst>
        </pc:picChg>
      </pc:sldChg>
      <pc:sldChg chg="addSp delSp">
        <pc:chgData name="Sange Thungon" userId="S::sthungon@medcerts.com::dac29ab1-0309-4309-9d13-ef1fc85358e3" providerId="AD" clId="Web-{D501EA62-20F2-853D-5D36-E643827EE831}" dt="2022-06-24T17:52:11.597" v="39"/>
        <pc:sldMkLst>
          <pc:docMk/>
          <pc:sldMk cId="0" sldId="278"/>
        </pc:sldMkLst>
        <pc:picChg chg="add">
          <ac:chgData name="Sange Thungon" userId="S::sthungon@medcerts.com::dac29ab1-0309-4309-9d13-ef1fc85358e3" providerId="AD" clId="Web-{D501EA62-20F2-853D-5D36-E643827EE831}" dt="2022-06-24T17:52:11.597" v="39"/>
          <ac:picMkLst>
            <pc:docMk/>
            <pc:sldMk cId="0" sldId="278"/>
            <ac:picMk id="3" creationId="{DF78BD53-485F-6881-304E-D6A23BF6F8EF}"/>
          </ac:picMkLst>
        </pc:picChg>
        <pc:picChg chg="del">
          <ac:chgData name="Sange Thungon" userId="S::sthungon@medcerts.com::dac29ab1-0309-4309-9d13-ef1fc85358e3" providerId="AD" clId="Web-{D501EA62-20F2-853D-5D36-E643827EE831}" dt="2022-06-24T17:52:11.363" v="38"/>
          <ac:picMkLst>
            <pc:docMk/>
            <pc:sldMk cId="0" sldId="278"/>
            <ac:picMk id="276" creationId="{00000000-0000-0000-0000-000000000000}"/>
          </ac:picMkLst>
        </pc:picChg>
      </pc:sldChg>
      <pc:sldChg chg="addSp delSp">
        <pc:chgData name="Sange Thungon" userId="S::sthungon@medcerts.com::dac29ab1-0309-4309-9d13-ef1fc85358e3" providerId="AD" clId="Web-{D501EA62-20F2-853D-5D36-E643827EE831}" dt="2022-06-24T17:52:14.675" v="41"/>
        <pc:sldMkLst>
          <pc:docMk/>
          <pc:sldMk cId="0" sldId="279"/>
        </pc:sldMkLst>
        <pc:picChg chg="add">
          <ac:chgData name="Sange Thungon" userId="S::sthungon@medcerts.com::dac29ab1-0309-4309-9d13-ef1fc85358e3" providerId="AD" clId="Web-{D501EA62-20F2-853D-5D36-E643827EE831}" dt="2022-06-24T17:52:14.675" v="41"/>
          <ac:picMkLst>
            <pc:docMk/>
            <pc:sldMk cId="0" sldId="279"/>
            <ac:picMk id="3" creationId="{086B383B-96A0-86E5-0648-23C1776E292A}"/>
          </ac:picMkLst>
        </pc:picChg>
        <pc:picChg chg="del">
          <ac:chgData name="Sange Thungon" userId="S::sthungon@medcerts.com::dac29ab1-0309-4309-9d13-ef1fc85358e3" providerId="AD" clId="Web-{D501EA62-20F2-853D-5D36-E643827EE831}" dt="2022-06-24T17:52:14.457" v="40"/>
          <ac:picMkLst>
            <pc:docMk/>
            <pc:sldMk cId="0" sldId="279"/>
            <ac:picMk id="286" creationId="{00000000-0000-0000-0000-000000000000}"/>
          </ac:picMkLst>
        </pc:picChg>
      </pc:sldChg>
      <pc:sldChg chg="addSp delSp">
        <pc:chgData name="Sange Thungon" userId="S::sthungon@medcerts.com::dac29ab1-0309-4309-9d13-ef1fc85358e3" providerId="AD" clId="Web-{D501EA62-20F2-853D-5D36-E643827EE831}" dt="2022-06-24T17:52:17.769" v="43"/>
        <pc:sldMkLst>
          <pc:docMk/>
          <pc:sldMk cId="0" sldId="280"/>
        </pc:sldMkLst>
        <pc:picChg chg="add">
          <ac:chgData name="Sange Thungon" userId="S::sthungon@medcerts.com::dac29ab1-0309-4309-9d13-ef1fc85358e3" providerId="AD" clId="Web-{D501EA62-20F2-853D-5D36-E643827EE831}" dt="2022-06-24T17:52:17.769" v="43"/>
          <ac:picMkLst>
            <pc:docMk/>
            <pc:sldMk cId="0" sldId="280"/>
            <ac:picMk id="3" creationId="{9640969D-7C92-FBD3-FBBB-D39B55931CB6}"/>
          </ac:picMkLst>
        </pc:picChg>
        <pc:picChg chg="del">
          <ac:chgData name="Sange Thungon" userId="S::sthungon@medcerts.com::dac29ab1-0309-4309-9d13-ef1fc85358e3" providerId="AD" clId="Web-{D501EA62-20F2-853D-5D36-E643827EE831}" dt="2022-06-24T17:52:17.381" v="42"/>
          <ac:picMkLst>
            <pc:docMk/>
            <pc:sldMk cId="0" sldId="280"/>
            <ac:picMk id="29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c68133dd6_0_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ec68133dd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3ffe2fbd9_0_2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3ffe2fbd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ec68133dd6_0_8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ec68133dd6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8b0d73f5c_0_1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08b0d73f5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c68133dd6_0_9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ec68133dd6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3ffe2fbd9_0_17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73ffe2fbd9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08b0d73f5c_0_2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08b0d73f5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3ffe2fbd9_0_2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3ffe2fb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8b0d73f5c_0_2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8b0d73f5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08b0d73f5c_0_3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08b0d73f5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099a4754ea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099a4754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099a4754ea_0_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099a4754e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ec68133dd6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ec68133d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084a127357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084a1273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8b0d73f5c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08b0d73f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589e9130d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c68133dd6_0_3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ec68133dd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3ffe2fbd9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a:stretch/>
        </p:blipFill>
        <p:spPr>
          <a:xfrm>
            <a:off x="0" y="0"/>
            <a:ext cx="7772400" cy="8178053"/>
          </a:xfrm>
          <a:prstGeom prst="rect">
            <a:avLst/>
          </a:prstGeom>
          <a:noFill/>
          <a:ln>
            <a:noFill/>
          </a:ln>
        </p:spPr>
      </p:pic>
      <p:sp>
        <p:nvSpPr>
          <p:cNvPr id="55" name="Google Shape;55;p13"/>
          <p:cNvSpPr/>
          <p:nvPr/>
        </p:nvSpPr>
        <p:spPr>
          <a:xfrm>
            <a:off x="-91200" y="-35950"/>
            <a:ext cx="7863600" cy="82140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219300" y="1836577"/>
            <a:ext cx="7242600" cy="256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Montserrat"/>
                <a:ea typeface="Montserrat"/>
                <a:cs typeface="Montserrat"/>
                <a:sym typeface="Montserrat"/>
              </a:rPr>
              <a:t>Medical Scribe and Administrative Professional</a:t>
            </a:r>
            <a:endParaRPr b="1">
              <a:solidFill>
                <a:srgbClr val="FFFFFF"/>
              </a:solidFill>
              <a:latin typeface="Montserrat"/>
              <a:ea typeface="Montserrat"/>
              <a:cs typeface="Montserrat"/>
              <a:sym typeface="Montserrat"/>
            </a:endParaRPr>
          </a:p>
        </p:txBody>
      </p:sp>
      <p:sp>
        <p:nvSpPr>
          <p:cNvPr id="57" name="Google Shape;57;p13"/>
          <p:cNvSpPr txBox="1">
            <a:spLocks noGrp="1"/>
          </p:cNvSpPr>
          <p:nvPr>
            <p:ph type="subTitle" idx="1"/>
          </p:nvPr>
        </p:nvSpPr>
        <p:spPr>
          <a:xfrm>
            <a:off x="264950" y="4169944"/>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lt1"/>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Prepared For: [Insert StudentName]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Estimated Start Date: [Insert Date]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Cost: $4000.00</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Code: HI-6500</a:t>
            </a:r>
            <a:endParaRPr sz="1800">
              <a:solidFill>
                <a:schemeClr val="dk1"/>
              </a:solidFill>
              <a:latin typeface="Montserrat"/>
              <a:ea typeface="Montserrat"/>
              <a:cs typeface="Montserrat"/>
              <a:sym typeface="Montserrat"/>
            </a:endParaRPr>
          </a:p>
        </p:txBody>
      </p:sp>
      <p:pic>
        <p:nvPicPr>
          <p:cNvPr id="4" name="Picture 2">
            <a:extLst>
              <a:ext uri="{FF2B5EF4-FFF2-40B4-BE49-F238E27FC236}">
                <a16:creationId xmlns:a16="http://schemas.microsoft.com/office/drawing/2014/main" id="{EC4959E3-E91A-07D7-5130-A6CFE7CA7B32}"/>
              </a:ext>
            </a:extLst>
          </p:cNvPr>
          <p:cNvPicPr>
            <a:picLocks noChangeAspect="1"/>
          </p:cNvPicPr>
          <p:nvPr/>
        </p:nvPicPr>
        <p:blipFill>
          <a:blip r:embed="rId4"/>
          <a:stretch>
            <a:fillRect/>
          </a:stretch>
        </p:blipFill>
        <p:spPr>
          <a:xfrm>
            <a:off x="240284" y="234950"/>
            <a:ext cx="4234700" cy="11423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 </a:t>
            </a:r>
            <a:r>
              <a:rPr lang="en" sz="1100" b="1">
                <a:latin typeface="Montserrat"/>
                <a:ea typeface="Montserrat"/>
                <a:cs typeface="Montserrat"/>
                <a:sym typeface="Montserrat"/>
              </a:rPr>
              <a:t>(cont.)</a:t>
            </a:r>
            <a:endParaRPr sz="1100" b="1">
              <a:latin typeface="Montserrat"/>
              <a:ea typeface="Montserrat"/>
              <a:cs typeface="Montserrat"/>
              <a:sym typeface="Montserrat"/>
            </a:endParaRPr>
          </a:p>
        </p:txBody>
      </p:sp>
      <p:sp>
        <p:nvSpPr>
          <p:cNvPr id="144" name="Google Shape;144;p22"/>
          <p:cNvSpPr txBox="1">
            <a:spLocks noGrp="1"/>
          </p:cNvSpPr>
          <p:nvPr>
            <p:ph type="body" idx="1"/>
          </p:nvPr>
        </p:nvSpPr>
        <p:spPr>
          <a:xfrm>
            <a:off x="208950" y="1116104"/>
            <a:ext cx="7242600" cy="6736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u="sng">
                <a:latin typeface="Montserrat"/>
                <a:ea typeface="Montserrat"/>
                <a:cs typeface="Montserrat"/>
                <a:sym typeface="Montserrat"/>
              </a:rPr>
              <a:t>Medical Scribe Essentials Interactive Skill Activities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Skill Presentations and Knowledge Checks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u="sng">
                <a:latin typeface="Montserrat"/>
                <a:ea typeface="Montserrat"/>
                <a:cs typeface="Montserrat"/>
                <a:sym typeface="Montserrat"/>
              </a:rPr>
              <a:t>Medical Scribe Essentials Immersive 3D Environment</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Critical Thinking Interactivity</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u="sng">
                <a:latin typeface="Montserrat"/>
                <a:ea typeface="Montserrat"/>
                <a:cs typeface="Montserrat"/>
                <a:sym typeface="Montserrat"/>
              </a:rPr>
              <a:t>Medical Scribe Simulation Training</a:t>
            </a:r>
            <a:r>
              <a:rPr lang="en" sz="1100">
                <a:latin typeface="Montserrat"/>
                <a:ea typeface="Montserrat"/>
                <a:cs typeface="Montserrat"/>
                <a:sym typeface="Montserrat"/>
              </a:rPr>
              <a:t> (MedTrak Systems)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Practice Management and Electronic Health Records</a:t>
            </a:r>
            <a:endParaRPr b="1">
              <a:solidFill>
                <a:srgbClr val="0069FF"/>
              </a:solidFill>
              <a:latin typeface="Montserrat"/>
              <a:ea typeface="Montserrat"/>
              <a:cs typeface="Montserrat"/>
              <a:sym typeface="Montserrat"/>
            </a:endParaRPr>
          </a:p>
          <a:p>
            <a:pPr marL="0" lvl="0" indent="0" algn="l" rtl="0">
              <a:lnSpc>
                <a:spcPct val="150000"/>
              </a:lnSpc>
              <a:spcBef>
                <a:spcPts val="0"/>
              </a:spcBef>
              <a:spcAft>
                <a:spcPts val="0"/>
              </a:spcAft>
              <a:buNone/>
            </a:pPr>
            <a:endParaRPr b="1">
              <a:solidFill>
                <a:srgbClr val="0069FF"/>
              </a:solidFill>
              <a:latin typeface="Montserrat"/>
              <a:ea typeface="Montserrat"/>
              <a:cs typeface="Montserrat"/>
              <a:sym typeface="Montserrat"/>
            </a:endParaRPr>
          </a:p>
          <a:p>
            <a:pPr marL="0" lvl="0" indent="0" algn="l" rtl="0">
              <a:lnSpc>
                <a:spcPct val="150000"/>
              </a:lnSpc>
              <a:spcBef>
                <a:spcPts val="0"/>
              </a:spcBef>
              <a:spcAft>
                <a:spcPts val="0"/>
              </a:spcAft>
              <a:buNone/>
            </a:pPr>
            <a:r>
              <a:rPr lang="en" b="1">
                <a:solidFill>
                  <a:srgbClr val="0069FF"/>
                </a:solidFill>
                <a:latin typeface="Montserrat"/>
                <a:ea typeface="Montserrat"/>
                <a:cs typeface="Montserrat"/>
                <a:sym typeface="Montserrat"/>
              </a:rPr>
              <a:t>Equipment to be Provided by the Student:</a:t>
            </a:r>
            <a:r>
              <a:rPr lang="en" sz="1100">
                <a:latin typeface="Montserrat"/>
                <a:ea typeface="Montserrat"/>
                <a:cs typeface="Montserrat"/>
                <a:sym typeface="Montserrat"/>
              </a:rPr>
              <a:t> </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MedCerts programs are comprised of a variety of eLearning elements and format types, all of which are accessible from within the MedCerts Learning Portal with a standard high-speed internet connection. There are no downloads, installations, or other software required within any MedCerts program. All MedCerts students are required to have a functioning email address and be able to send and receive emails throughout the term of his/her enrollment.</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500" b="1">
                <a:latin typeface="Montserrat"/>
                <a:ea typeface="Montserrat"/>
                <a:cs typeface="Montserrat"/>
                <a:sym typeface="Montserrat"/>
              </a:rPr>
              <a:t>Minimum System/Device Requirements:</a:t>
            </a:r>
            <a:endParaRPr sz="1500" b="1">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Supported Devices:</a:t>
            </a:r>
            <a:endParaRPr sz="1100">
              <a:latin typeface="Montserrat"/>
              <a:ea typeface="Montserrat"/>
              <a:cs typeface="Montserrat"/>
              <a:sym typeface="Montserrat"/>
            </a:endParaRPr>
          </a:p>
          <a:p>
            <a:pPr marL="914400" lvl="1"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Laptops and Desktop PCs</a:t>
            </a:r>
            <a:endParaRPr sz="1100">
              <a:latin typeface="Montserrat"/>
              <a:ea typeface="Montserrat"/>
              <a:cs typeface="Montserrat"/>
              <a:sym typeface="Montserrat"/>
            </a:endParaRPr>
          </a:p>
          <a:p>
            <a:pPr marL="914400" lvl="1"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Mac</a:t>
            </a:r>
            <a:endParaRPr sz="1100">
              <a:latin typeface="Montserrat"/>
              <a:ea typeface="Montserrat"/>
              <a:cs typeface="Montserrat"/>
              <a:sym typeface="Montserrat"/>
            </a:endParaRPr>
          </a:p>
          <a:p>
            <a:pPr marL="914400" lvl="1"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Chromebooks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500" b="1">
                <a:latin typeface="Montserrat"/>
                <a:ea typeface="Montserrat"/>
                <a:cs typeface="Montserrat"/>
                <a:sym typeface="Montserrat"/>
              </a:rPr>
              <a:t>Minimum Device Specifications:</a:t>
            </a:r>
            <a:endParaRPr sz="1500" b="1">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Processor - Intel Core i3/i5/i7 or above, AMD A series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Minimum Ram - 4GB (8GB recommended)</a:t>
            </a:r>
            <a:endParaRPr sz="1100">
              <a:latin typeface="Montserrat"/>
              <a:ea typeface="Montserrat"/>
              <a:cs typeface="Montserrat"/>
              <a:sym typeface="Montserrat"/>
            </a:endParaRPr>
          </a:p>
          <a:p>
            <a:pPr marL="914400" lvl="1"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Required Browser(s) - Either Google Chrome or Mozilla Firefox</a:t>
            </a:r>
            <a:endParaRPr sz="1100">
              <a:latin typeface="Montserrat"/>
              <a:ea typeface="Montserrat"/>
              <a:cs typeface="Montserrat"/>
              <a:sym typeface="Montserrat"/>
            </a:endParaRPr>
          </a:p>
          <a:p>
            <a:pPr marL="914400" lvl="1"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Recommended Minimum Internet Speed - 20mbps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500" b="1">
                <a:latin typeface="Montserrat"/>
                <a:ea typeface="Montserrat"/>
                <a:cs typeface="Montserrat"/>
                <a:sym typeface="Montserrat"/>
              </a:rPr>
              <a:t>Note Regarding Mobile Devices:</a:t>
            </a:r>
            <a:endParaRPr sz="1500" b="1">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Android tablets, iPads, mobile phones are supported for the majority of elements within MedCerts programs, however, a PC/Mac/Chromebook is required.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145" name="Google Shape;145;p22"/>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47" name="Google Shape;147;p2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10</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73916EC8-96A7-E338-4A79-720E0A6BD6DA}"/>
              </a:ext>
            </a:extLst>
          </p:cNvPr>
          <p:cNvPicPr>
            <a:picLocks noChangeAspect="1"/>
          </p:cNvPicPr>
          <p:nvPr/>
        </p:nvPicPr>
        <p:blipFill>
          <a:blip r:embed="rId3"/>
          <a:stretch>
            <a:fillRect/>
          </a:stretch>
        </p:blipFill>
        <p:spPr>
          <a:xfrm>
            <a:off x="322696" y="9413173"/>
            <a:ext cx="1686829" cy="4476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54" name="Google Shape;154;p23"/>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a:latin typeface="Montserrat"/>
                <a:ea typeface="Montserrat"/>
                <a:cs typeface="Montserrat"/>
                <a:sym typeface="Montserrat"/>
              </a:rPr>
              <a:t>Applicants must be 18 years of age or older and have a High School diploma or GED. Many employers will require that you have a suitable vision and hearing (normal or corrected), suitable psychomotor skills, hand-eye coordination and finger agility and be able to stand for an extended period.</a:t>
            </a:r>
            <a:endParaRPr sz="1100">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155" name="Google Shape;155;p23"/>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57" name="Google Shape;157;p2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23"/>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11</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81BC18DC-25D7-3ED5-37A6-6CD7C84B0B3F}"/>
              </a:ext>
            </a:extLst>
          </p:cNvPr>
          <p:cNvPicPr>
            <a:picLocks noChangeAspect="1"/>
          </p:cNvPicPr>
          <p:nvPr/>
        </p:nvPicPr>
        <p:blipFill>
          <a:blip r:embed="rId3"/>
          <a:stretch>
            <a:fillRect/>
          </a:stretch>
        </p:blipFill>
        <p:spPr>
          <a:xfrm>
            <a:off x="322696" y="9413173"/>
            <a:ext cx="1686829" cy="4476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64" name="Google Shape;164;p24"/>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4"/>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Medical Scribe and Administrative Professional Courses</a:t>
            </a:r>
            <a:endParaRPr sz="4800" b="1">
              <a:solidFill>
                <a:srgbClr val="FFFFFF"/>
              </a:solidFill>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844BD3FE-2B93-A7AA-96D4-D4F77FE6ACEA}"/>
              </a:ext>
            </a:extLst>
          </p:cNvPr>
          <p:cNvPicPr>
            <a:picLocks noChangeAspect="1"/>
          </p:cNvPicPr>
          <p:nvPr/>
        </p:nvPicPr>
        <p:blipFill>
          <a:blip r:embed="rId4"/>
          <a:stretch>
            <a:fillRect/>
          </a:stretch>
        </p:blipFill>
        <p:spPr>
          <a:xfrm>
            <a:off x="176125" y="9212393"/>
            <a:ext cx="2401587" cy="6477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p:nvPr/>
        </p:nvSpPr>
        <p:spPr>
          <a:xfrm>
            <a:off x="264950" y="7369650"/>
            <a:ext cx="7242600" cy="2340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PS-1011:  Professionalism in Allied Health</a:t>
            </a:r>
            <a:endParaRPr b="1">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p:txBody>
      </p:sp>
      <p:sp>
        <p:nvSpPr>
          <p:cNvPr id="173" name="Google Shape;173;p25"/>
          <p:cNvSpPr txBox="1">
            <a:spLocks noGrp="1"/>
          </p:cNvSpPr>
          <p:nvPr>
            <p:ph type="body" idx="1"/>
          </p:nvPr>
        </p:nvSpPr>
        <p:spPr>
          <a:xfrm>
            <a:off x="236850" y="1139250"/>
            <a:ext cx="7298700" cy="81621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which reflects many different skills and abilities. For an individual to exhibit professionalism, he/she must be armed with specific skills and abilities that do not always show up within certification requirements, or even within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purpose of this course is to provide students with soft skills training that will provide the tools needed to demonstrated a higher level of professionalism on the job. Keyw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and animations keep students engaged and entertained throughout their learning journey.</a:t>
            </a:r>
            <a:endParaRPr sz="1100">
              <a:latin typeface="Montserrat"/>
              <a:ea typeface="Montserrat"/>
              <a:cs typeface="Montserrat"/>
              <a:sym typeface="Montserrat"/>
            </a:endParaRPr>
          </a:p>
          <a:p>
            <a:pPr marL="0" lvl="0" indent="0" algn="l" rtl="0">
              <a:lnSpc>
                <a:spcPct val="113000"/>
              </a:lnSpc>
              <a:spcBef>
                <a:spcPts val="1200"/>
              </a:spcBef>
              <a:spcAft>
                <a:spcPts val="0"/>
              </a:spcAft>
              <a:buClr>
                <a:schemeClr val="dk1"/>
              </a:buClr>
              <a:buSzPts val="1100"/>
              <a:buFont typeface="Arial"/>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Gain an understanding of the expectations of an allied healthcare professional in the workplace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Develop and exercise emotional intelligence, self-management and interpersonal skills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Build and improve internal and external communication skills with all exchanges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Enhance the patient care experience with successful interactions and patient satisfaction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Maintain solution-oriented conversations, manage conflict and build self confidence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174" name="Google Shape;174;p25"/>
          <p:cNvCxnSpPr/>
          <p:nvPr/>
        </p:nvCxnSpPr>
        <p:spPr>
          <a:xfrm>
            <a:off x="320850" y="1285388"/>
            <a:ext cx="7130700" cy="0"/>
          </a:xfrm>
          <a:prstGeom prst="straightConnector1">
            <a:avLst/>
          </a:prstGeom>
          <a:noFill/>
          <a:ln w="28575" cap="flat" cmpd="sng">
            <a:solidFill>
              <a:srgbClr val="0069FF"/>
            </a:solidFill>
            <a:prstDash val="solid"/>
            <a:round/>
            <a:headEnd type="none" w="med" len="med"/>
            <a:tailEnd type="none" w="med" len="med"/>
          </a:ln>
        </p:spPr>
      </p:cxnSp>
      <p:sp>
        <p:nvSpPr>
          <p:cNvPr id="176" name="Google Shape;176;p2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2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13</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6D0E7318-C217-B5BA-C7F8-3079FB97B6E5}"/>
              </a:ext>
            </a:extLst>
          </p:cNvPr>
          <p:cNvPicPr>
            <a:picLocks noChangeAspect="1"/>
          </p:cNvPicPr>
          <p:nvPr/>
        </p:nvPicPr>
        <p:blipFill>
          <a:blip r:embed="rId3"/>
          <a:stretch>
            <a:fillRect/>
          </a:stretch>
        </p:blipFill>
        <p:spPr>
          <a:xfrm>
            <a:off x="322696" y="9578065"/>
            <a:ext cx="1686829" cy="4476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p:nvPr/>
        </p:nvSpPr>
        <p:spPr>
          <a:xfrm>
            <a:off x="208950" y="6645025"/>
            <a:ext cx="7298700" cy="19218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84" name="Google Shape;184;p26"/>
          <p:cNvSpPr txBox="1">
            <a:spLocks noGrp="1"/>
          </p:cNvSpPr>
          <p:nvPr>
            <p:ph type="body" idx="1"/>
          </p:nvPr>
        </p:nvSpPr>
        <p:spPr>
          <a:xfrm>
            <a:off x="208950" y="1412725"/>
            <a:ext cx="7242600" cy="56913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and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module will provide you with a better understanding and working knowledge of medicine that is required in dictation and translation of medical records used with multiple purposes and job duties in the medical field. Modules include: Introduction to Medical Terminology; Introduction to Anatomy, Physiology, and Pathology; Cells - The Foundation of Live;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p:txBody>
      </p:sp>
      <p:cxnSp>
        <p:nvCxnSpPr>
          <p:cNvPr id="185" name="Google Shape;185;p26"/>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87" name="Google Shape;187;p2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2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14</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A8772AD1-FF0F-3EE8-16AE-A279D294C7D8}"/>
              </a:ext>
            </a:extLst>
          </p:cNvPr>
          <p:cNvPicPr>
            <a:picLocks noChangeAspect="1"/>
          </p:cNvPicPr>
          <p:nvPr/>
        </p:nvPicPr>
        <p:blipFill>
          <a:blip r:embed="rId3"/>
          <a:stretch>
            <a:fillRect/>
          </a:stretch>
        </p:blipFill>
        <p:spPr>
          <a:xfrm>
            <a:off x="322696" y="9413173"/>
            <a:ext cx="1686829" cy="4476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p:nvPr/>
        </p:nvSpPr>
        <p:spPr>
          <a:xfrm>
            <a:off x="236850" y="7104025"/>
            <a:ext cx="7298700" cy="19218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HI-1011: Medical Office Procedures and Administration</a:t>
            </a:r>
            <a:endParaRPr b="1">
              <a:latin typeface="Montserrat"/>
              <a:ea typeface="Montserrat"/>
              <a:cs typeface="Montserrat"/>
              <a:sym typeface="Montserrat"/>
            </a:endParaRPr>
          </a:p>
        </p:txBody>
      </p:sp>
      <p:sp>
        <p:nvSpPr>
          <p:cNvPr id="195" name="Google Shape;195;p27"/>
          <p:cNvSpPr txBox="1">
            <a:spLocks noGrp="1"/>
          </p:cNvSpPr>
          <p:nvPr>
            <p:ph type="body" idx="1"/>
          </p:nvPr>
        </p:nvSpPr>
        <p:spPr>
          <a:xfrm>
            <a:off x="208950" y="1412725"/>
            <a:ext cx="7242600" cy="56913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will introduce the students to the healthcare industry, its environment along with the day to day skill sets and knowledge required to fulfill a position as a Medical Administrative Assistant. Video-based lessons include Professional Behavior, Medicine, and the Law, HIPAA and HITECH Regulations, Ethics, Communication and Interpersonal Skills, Patient Education, Written Communication and Correspondence, Telephone Techniques and Etiquette, Appointment Scheduling, Daily Operations, Patient Intake and Processing, Technology in the Medical Office, Managing Medical Records, Health Information Management, Health Insurance Basics, Basics of Coding, Medical Reimbursement Basics, Patient Accounts and Collections, Accounting and Bookkeeping, and Banking Services and Procedures.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course, students are exposed to a variety of eLearning modules that allow for hands-on interaction with the screen for an engaging introduction to the Medical Front Office. With the use of a 3D virtual environment, students experience various interactions and conversations between patients and the Medical Administrative Assistant. Each scenario represents a real-life interaction that will teach valuable skills for engaging with patients. Additional scenarios provide a unique look at performing specific office functions in a healthcare environment. In addition to video-based instruction and simulation, a variety of other learning methods are utilized to keep the student engaged, entertained, and inspired throughout their training.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importance of HIPAA and HITECH compliance laws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different types of insurance and plans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your role in medical front office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knowledge of patient scheduling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Recognize the importance of providing patient education</a:t>
            </a:r>
            <a:endParaRPr sz="1100">
              <a:latin typeface="Montserrat"/>
              <a:ea typeface="Montserrat"/>
              <a:cs typeface="Montserrat"/>
              <a:sym typeface="Montserrat"/>
            </a:endParaRPr>
          </a:p>
        </p:txBody>
      </p:sp>
      <p:cxnSp>
        <p:nvCxnSpPr>
          <p:cNvPr id="196" name="Google Shape;196;p27"/>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98" name="Google Shape;198;p2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2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15</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EBC1FF74-B8F5-480E-F78B-27C71104354E}"/>
              </a:ext>
            </a:extLst>
          </p:cNvPr>
          <p:cNvPicPr>
            <a:picLocks noChangeAspect="1"/>
          </p:cNvPicPr>
          <p:nvPr/>
        </p:nvPicPr>
        <p:blipFill>
          <a:blip r:embed="rId3"/>
          <a:stretch>
            <a:fillRect/>
          </a:stretch>
        </p:blipFill>
        <p:spPr>
          <a:xfrm>
            <a:off x="322696" y="9413173"/>
            <a:ext cx="1686829" cy="4476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p:nvPr/>
        </p:nvSpPr>
        <p:spPr>
          <a:xfrm>
            <a:off x="208950" y="6645025"/>
            <a:ext cx="7298700" cy="21639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HI-6015: Medical Scribe Essentials</a:t>
            </a:r>
            <a:endParaRPr b="1">
              <a:latin typeface="Montserrat"/>
              <a:ea typeface="Montserrat"/>
              <a:cs typeface="Montserrat"/>
              <a:sym typeface="Montserrat"/>
            </a:endParaRPr>
          </a:p>
        </p:txBody>
      </p:sp>
      <p:sp>
        <p:nvSpPr>
          <p:cNvPr id="206" name="Google Shape;206;p28"/>
          <p:cNvSpPr txBox="1">
            <a:spLocks noGrp="1"/>
          </p:cNvSpPr>
          <p:nvPr>
            <p:ph type="body" idx="1"/>
          </p:nvPr>
        </p:nvSpPr>
        <p:spPr>
          <a:xfrm>
            <a:off x="208950" y="1412725"/>
            <a:ext cx="7242600" cy="56913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Medical Scribe Essentials is a comprehensive course with insight and focus on the role of the Medical Scribe. The course provides foundational knowledge required of an administrative allied healthcare professional. Emphasis is placed on the medical clinic workflow and electronic health record entries. This course included topics related to HIPAA, HITCH, Meaningful Use, and Release of Information laws and regulations as applicable to technology used with electronic health records, capture of data, and methodology. It also addresses utilization and function of the software and fundamentals of the patient’s visit to included patient registration, patient intake, clinical notes, and working with the physician and other healthcare providers.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course, students are exposed to a variety of eLearning elements that allow hands-on interaction with the screen for an engaging education. In addition to video-based instruction that provides foundational knowledge, a variety of other learning methods are utilized for engagement, entertainment, and inspiration throughout training. These include interactive skill activities, game-based learning, an immersive environment for critical thinking skills, and hands-on interaction providing the student opportunities to enter data into the electronic health record, a key skill required of the successful Medical Scribe.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Discuss the role, responsibilities, and certification of a Medical Scribe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Comply the relevant law and ethics, the Omnibus Rule, HIPAA, and HITECH</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the clinic workflow and components of documentation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Demonstrate knowledge of laboratory testing and pharmacology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Explain how medical coding plays a role and impact the clinic workflow</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Display strong attention to detail with use of the electronic health record</a:t>
            </a:r>
            <a:endParaRPr sz="1100">
              <a:latin typeface="Montserrat"/>
              <a:ea typeface="Montserrat"/>
              <a:cs typeface="Montserrat"/>
              <a:sym typeface="Montserrat"/>
            </a:endParaRPr>
          </a:p>
        </p:txBody>
      </p:sp>
      <p:cxnSp>
        <p:nvCxnSpPr>
          <p:cNvPr id="207" name="Google Shape;207;p28"/>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09" name="Google Shape;209;p2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2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16</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1206F485-C95C-D878-27EB-93F7AAB9A32B}"/>
              </a:ext>
            </a:extLst>
          </p:cNvPr>
          <p:cNvPicPr>
            <a:picLocks noChangeAspect="1"/>
          </p:cNvPicPr>
          <p:nvPr/>
        </p:nvPicPr>
        <p:blipFill>
          <a:blip r:embed="rId3"/>
          <a:stretch>
            <a:fillRect/>
          </a:stretch>
        </p:blipFill>
        <p:spPr>
          <a:xfrm>
            <a:off x="322696" y="9413173"/>
            <a:ext cx="1686829" cy="4476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9"/>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216" name="Google Shape;216;p29"/>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9"/>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Eligible Program Certifications</a:t>
            </a:r>
            <a:endParaRPr sz="4800" b="1">
              <a:solidFill>
                <a:srgbClr val="FFFFFF"/>
              </a:solidFill>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EE012525-857D-1C5A-0E4B-52A2B314FE08}"/>
              </a:ext>
            </a:extLst>
          </p:cNvPr>
          <p:cNvPicPr>
            <a:picLocks noChangeAspect="1"/>
          </p:cNvPicPr>
          <p:nvPr/>
        </p:nvPicPr>
        <p:blipFill>
          <a:blip r:embed="rId4"/>
          <a:stretch>
            <a:fillRect/>
          </a:stretch>
        </p:blipFill>
        <p:spPr>
          <a:xfrm>
            <a:off x="176125" y="9212393"/>
            <a:ext cx="2401587" cy="6477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0"/>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PRIMARY: Apprentice Medical Scribe Professional (AMSP)</a:t>
            </a:r>
            <a:endParaRPr sz="2500" b="1">
              <a:latin typeface="Montserrat"/>
              <a:ea typeface="Montserrat"/>
              <a:cs typeface="Montserrat"/>
              <a:sym typeface="Montserrat"/>
            </a:endParaRPr>
          </a:p>
        </p:txBody>
      </p:sp>
      <p:sp>
        <p:nvSpPr>
          <p:cNvPr id="224" name="Google Shape;224;p30"/>
          <p:cNvSpPr txBox="1">
            <a:spLocks noGrp="1"/>
          </p:cNvSpPr>
          <p:nvPr>
            <p:ph type="body" idx="1"/>
          </p:nvPr>
        </p:nvSpPr>
        <p:spPr>
          <a:xfrm>
            <a:off x="264900" y="1218937"/>
            <a:ext cx="7242600" cy="8371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The Apprentice Medical Scribe Professional (AMSP) credential is awarded to a candidate who successfully passes the Medical Scribe Certification and possesses less than 200 hours of documented front-line, on-the-job medical scribe experience.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1 hour 15 minute exam consists of 100 multiple choice and fill-in-the-blank questions and requires a minimum passing score of 80 or above. The practical exam questions are designed to test a candidate’s knowledge, skill, and ability to work as a medical scribe effectively in today’s healthcare environment. The emphasis in the practical portion of the exam is more on critical thinking skills rather than keyboarding, research, or other technical skills.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AMSP credentialing exam is administered by the American Healthcare Documentation Professionals Group (AHDPG). The American Healthcare Documentation Professionals Group launched the industry’s first online medical scribe training program in 2011.</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400" b="1">
                <a:latin typeface="Montserrat"/>
                <a:ea typeface="Montserrat"/>
                <a:cs typeface="Montserrat"/>
                <a:sym typeface="Montserrat"/>
              </a:rPr>
              <a:t>AMSP Exam Details</a:t>
            </a:r>
            <a:endParaRPr sz="1400" b="1">
              <a:latin typeface="Montserrat"/>
              <a:ea typeface="Montserrat"/>
              <a:cs typeface="Montserrat"/>
              <a:sym typeface="Montserrat"/>
            </a:endParaRPr>
          </a:p>
          <a:p>
            <a:pPr marL="0" lvl="0" indent="0" algn="l" rtl="0">
              <a:lnSpc>
                <a:spcPct val="150000"/>
              </a:lnSpc>
              <a:spcBef>
                <a:spcPts val="0"/>
              </a:spcBef>
              <a:spcAft>
                <a:spcPts val="0"/>
              </a:spcAft>
              <a:buNone/>
            </a:pPr>
            <a:r>
              <a:rPr lang="en" sz="1400" b="1">
                <a:latin typeface="Montserrat"/>
                <a:ea typeface="Montserrat"/>
                <a:cs typeface="Montserrat"/>
                <a:sym typeface="Montserrat"/>
              </a:rPr>
              <a:t>	</a:t>
            </a:r>
            <a:r>
              <a:rPr lang="en" sz="1100" b="1">
                <a:latin typeface="Montserrat"/>
                <a:ea typeface="Montserrat"/>
                <a:cs typeface="Montserrat"/>
                <a:sym typeface="Montserrat"/>
              </a:rPr>
              <a:t>Issuing Authority: </a:t>
            </a:r>
            <a:r>
              <a:rPr lang="en" sz="1100">
                <a:latin typeface="Montserrat"/>
                <a:ea typeface="Montserrat"/>
                <a:cs typeface="Montserrat"/>
                <a:sym typeface="Montserrat"/>
              </a:rPr>
              <a:t>AHDPG</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	Number of Questions: </a:t>
            </a:r>
            <a:r>
              <a:rPr lang="en" sz="1100">
                <a:latin typeface="Montserrat"/>
                <a:ea typeface="Montserrat"/>
                <a:cs typeface="Montserrat"/>
                <a:sym typeface="Montserrat"/>
              </a:rPr>
              <a:t>100 Questions</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Minimum </a:t>
            </a:r>
            <a:r>
              <a:rPr lang="en" sz="1100">
                <a:latin typeface="Montserrat"/>
                <a:ea typeface="Montserrat"/>
                <a:cs typeface="Montserrat"/>
                <a:sym typeface="Montserrat"/>
              </a:rPr>
              <a:t>Passing Score: 80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	Exam Time: </a:t>
            </a:r>
            <a:r>
              <a:rPr lang="en" sz="1100">
                <a:latin typeface="Montserrat"/>
                <a:ea typeface="Montserrat"/>
                <a:cs typeface="Montserrat"/>
                <a:sym typeface="Montserrat"/>
              </a:rPr>
              <a:t>1 Hour 15 minutes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	Exam Cost: </a:t>
            </a:r>
            <a:r>
              <a:rPr lang="en" sz="1100">
                <a:latin typeface="Montserrat"/>
                <a:ea typeface="Montserrat"/>
                <a:cs typeface="Montserrat"/>
                <a:sym typeface="Montserrat"/>
              </a:rPr>
              <a:t>$165</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Exam Type: </a:t>
            </a:r>
            <a:r>
              <a:rPr lang="en" sz="1100">
                <a:latin typeface="Montserrat"/>
                <a:ea typeface="Montserrat"/>
                <a:cs typeface="Montserrat"/>
                <a:sym typeface="Montserrat"/>
              </a:rPr>
              <a:t>Computer Based</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Testing Site: </a:t>
            </a:r>
            <a:r>
              <a:rPr lang="en" sz="1100">
                <a:latin typeface="Montserrat"/>
                <a:ea typeface="Montserrat"/>
                <a:cs typeface="Montserrat"/>
                <a:sym typeface="Montserrat"/>
              </a:rPr>
              <a:t>None (remote/home)</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Renewal Due: </a:t>
            </a:r>
            <a:r>
              <a:rPr lang="en" sz="1100">
                <a:latin typeface="Montserrat"/>
                <a:ea typeface="Montserrat"/>
                <a:cs typeface="Montserrat"/>
                <a:sym typeface="Montserrat"/>
              </a:rPr>
              <a:t>2 Years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MSCE credentialing exam is designed to assess competency in medical scribing by verifying a medical scribe’s breadth of knowledge with respect to medical terminology, technical spedlling, the Patient Privacy Rule and HIPAA, the scribe’s role in medico-legal risk mitigation, understanding elements of documenting a physician-patient encounter, evaluation and management level, the Centers for Medicare and Medicaid Services Physician Quality Reporting System (PQRS), the Joint Commission’s Accountability Measures, and general knowledge of the roels and responsibilities of general medical personal.</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NOTES: Once the Medical Scribe possesses 200 hours of documenting front-line, on the job medical scribe experience he/she is eligible to be recognized as a Certified Medical Scribe Professional (CMSP).</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225" name="Google Shape;225;p30"/>
          <p:cNvCxnSpPr/>
          <p:nvPr/>
        </p:nvCxnSpPr>
        <p:spPr>
          <a:xfrm>
            <a:off x="320850" y="1174200"/>
            <a:ext cx="7130700" cy="0"/>
          </a:xfrm>
          <a:prstGeom prst="straightConnector1">
            <a:avLst/>
          </a:prstGeom>
          <a:noFill/>
          <a:ln w="28575" cap="flat" cmpd="sng">
            <a:solidFill>
              <a:srgbClr val="0069FF"/>
            </a:solidFill>
            <a:prstDash val="solid"/>
            <a:round/>
            <a:headEnd type="none" w="med" len="med"/>
            <a:tailEnd type="none" w="med" len="med"/>
          </a:ln>
        </p:spPr>
      </p:cxnSp>
      <p:sp>
        <p:nvSpPr>
          <p:cNvPr id="227" name="Google Shape;227;p3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3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18</a:t>
            </a:fld>
            <a:endParaRPr b="1">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SECONDARY: Certified Medical Administrative Assistant (CMAA)</a:t>
            </a:r>
            <a:endParaRPr sz="2500" b="1">
              <a:latin typeface="Montserrat"/>
              <a:ea typeface="Montserrat"/>
              <a:cs typeface="Montserrat"/>
              <a:sym typeface="Montserrat"/>
            </a:endParaRPr>
          </a:p>
        </p:txBody>
      </p:sp>
      <p:sp>
        <p:nvSpPr>
          <p:cNvPr id="234" name="Google Shape;234;p31"/>
          <p:cNvSpPr txBox="1">
            <a:spLocks noGrp="1"/>
          </p:cNvSpPr>
          <p:nvPr>
            <p:ph type="body" idx="1"/>
          </p:nvPr>
        </p:nvSpPr>
        <p:spPr>
          <a:xfrm>
            <a:off x="264900" y="1218937"/>
            <a:ext cx="7242600" cy="8371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Also referred to as Medical Office Secretary or Medical Office Assistant, the Certified Medical Administrative Assistant (CMAA) will perform routine administrative tasks to help keep the physicians’ offices and clinics running efficiently. As a CMAA, you may perform some or all of the following tasks: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Review and answer practice correspondence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Operate computer systems or other types of technology to accomplish office tasks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Answer calls, schedule appointments, greet patients, and maintain files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Update and maintain patient and other practice-specific information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Coordinate collection and preparation of operating reports such as time and attendance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Benefits to obtaining a Certified Medical Administrative Assistant may include: more job opportunities, an increased pay scale, and increased subject matter expertise.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400" b="1">
                <a:latin typeface="Montserrat"/>
                <a:ea typeface="Montserrat"/>
                <a:cs typeface="Montserrat"/>
                <a:sym typeface="Montserrat"/>
              </a:rPr>
              <a:t>CMAA Certification Exam Details</a:t>
            </a:r>
            <a:endParaRPr sz="1400" b="1">
              <a:latin typeface="Montserrat"/>
              <a:ea typeface="Montserrat"/>
              <a:cs typeface="Montserrat"/>
              <a:sym typeface="Montserrat"/>
            </a:endParaRPr>
          </a:p>
          <a:p>
            <a:pPr marL="0" lvl="0" indent="0" algn="l" rtl="0">
              <a:lnSpc>
                <a:spcPct val="150000"/>
              </a:lnSpc>
              <a:spcBef>
                <a:spcPts val="0"/>
              </a:spcBef>
              <a:spcAft>
                <a:spcPts val="0"/>
              </a:spcAft>
              <a:buNone/>
            </a:pPr>
            <a:r>
              <a:rPr lang="en" sz="1400" b="1">
                <a:latin typeface="Montserrat"/>
                <a:ea typeface="Montserrat"/>
                <a:cs typeface="Montserrat"/>
                <a:sym typeface="Montserrat"/>
              </a:rPr>
              <a:t>	</a:t>
            </a:r>
            <a:r>
              <a:rPr lang="en" sz="1100" b="1">
                <a:latin typeface="Montserrat"/>
                <a:ea typeface="Montserrat"/>
                <a:cs typeface="Montserrat"/>
                <a:sym typeface="Montserrat"/>
              </a:rPr>
              <a:t>Issuing Authority: </a:t>
            </a:r>
            <a:r>
              <a:rPr lang="en" sz="1100">
                <a:latin typeface="Montserrat"/>
                <a:ea typeface="Montserrat"/>
                <a:cs typeface="Montserrat"/>
                <a:sym typeface="Montserrat"/>
              </a:rPr>
              <a:t>NHA</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	Number of Questions: </a:t>
            </a:r>
            <a:r>
              <a:rPr lang="en" sz="1100">
                <a:latin typeface="Montserrat"/>
                <a:ea typeface="Montserrat"/>
                <a:cs typeface="Montserrat"/>
                <a:sym typeface="Montserrat"/>
              </a:rPr>
              <a:t>110 questions, 20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	</a:t>
            </a:r>
            <a:r>
              <a:rPr lang="en" sz="1100" b="1">
                <a:latin typeface="Montserrat"/>
                <a:ea typeface="Montserrat"/>
                <a:cs typeface="Montserrat"/>
                <a:sym typeface="Montserrat"/>
              </a:rPr>
              <a:t>Exam Time: </a:t>
            </a:r>
            <a:r>
              <a:rPr lang="en" sz="1100">
                <a:latin typeface="Montserrat"/>
                <a:ea typeface="Montserrat"/>
                <a:cs typeface="Montserrat"/>
                <a:sym typeface="Montserrat"/>
              </a:rPr>
              <a:t> 2 hours, 10 minutes</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	Exam Cost: </a:t>
            </a:r>
            <a:r>
              <a:rPr lang="en" sz="1100">
                <a:latin typeface="Montserrat"/>
                <a:ea typeface="Montserrat"/>
                <a:cs typeface="Montserrat"/>
                <a:sym typeface="Montserrat"/>
              </a:rPr>
              <a:t>$115</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Exam Type: </a:t>
            </a:r>
            <a:r>
              <a:rPr lang="en" sz="1100">
                <a:latin typeface="Montserrat"/>
                <a:ea typeface="Montserrat"/>
                <a:cs typeface="Montserrat"/>
                <a:sym typeface="Montserrat"/>
              </a:rPr>
              <a:t>Computer Based</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Testing Site: </a:t>
            </a:r>
            <a:r>
              <a:rPr lang="en" sz="1100">
                <a:latin typeface="Montserrat"/>
                <a:ea typeface="Montserrat"/>
                <a:cs typeface="Montserrat"/>
                <a:sym typeface="Montserrat"/>
              </a:rPr>
              <a:t>PSI Testing Centers</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Renewal Due: </a:t>
            </a:r>
            <a:r>
              <a:rPr lang="en" sz="1100">
                <a:latin typeface="Montserrat"/>
                <a:ea typeface="Montserrat"/>
                <a:cs typeface="Montserrat"/>
                <a:sym typeface="Montserrat"/>
              </a:rPr>
              <a:t>2 years, with 10 CEs due every 2 years</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NHA National Pass Rate: </a:t>
            </a:r>
            <a:r>
              <a:rPr lang="en" sz="1100">
                <a:latin typeface="Montserrat"/>
                <a:ea typeface="Montserrat"/>
                <a:cs typeface="Montserrat"/>
                <a:sym typeface="Montserrat"/>
              </a:rPr>
              <a:t>76%</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NHA Total Certified in 2018: </a:t>
            </a:r>
            <a:r>
              <a:rPr lang="en" sz="1100">
                <a:latin typeface="Montserrat"/>
                <a:ea typeface="Montserrat"/>
                <a:cs typeface="Montserrat"/>
                <a:sym typeface="Montserrat"/>
              </a:rPr>
              <a:t>11,292</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Total Currently Certified: </a:t>
            </a:r>
            <a:r>
              <a:rPr lang="en" sz="1100">
                <a:latin typeface="Montserrat"/>
                <a:ea typeface="Montserrat"/>
                <a:cs typeface="Montserrat"/>
                <a:sym typeface="Montserrat"/>
              </a:rPr>
              <a:t>18,622</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235" name="Google Shape;235;p31"/>
          <p:cNvCxnSpPr/>
          <p:nvPr/>
        </p:nvCxnSpPr>
        <p:spPr>
          <a:xfrm>
            <a:off x="320850" y="1174200"/>
            <a:ext cx="7130700" cy="0"/>
          </a:xfrm>
          <a:prstGeom prst="straightConnector1">
            <a:avLst/>
          </a:prstGeom>
          <a:noFill/>
          <a:ln w="28575" cap="flat" cmpd="sng">
            <a:solidFill>
              <a:srgbClr val="0069FF"/>
            </a:solidFill>
            <a:prstDash val="solid"/>
            <a:round/>
            <a:headEnd type="none" w="med" len="med"/>
            <a:tailEnd type="none" w="med" len="med"/>
          </a:ln>
        </p:spPr>
      </p:cxnSp>
      <p:sp>
        <p:nvSpPr>
          <p:cNvPr id="237" name="Google Shape;237;p3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3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19</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EA9B253D-BF15-BACC-B4AC-68ADAE4DC05C}"/>
              </a:ext>
            </a:extLst>
          </p:cNvPr>
          <p:cNvPicPr>
            <a:picLocks noChangeAspect="1"/>
          </p:cNvPicPr>
          <p:nvPr/>
        </p:nvPicPr>
        <p:blipFill>
          <a:blip r:embed="rId3"/>
          <a:stretch>
            <a:fillRect/>
          </a:stretch>
        </p:blipFill>
        <p:spPr>
          <a:xfrm>
            <a:off x="322696" y="9413173"/>
            <a:ext cx="1686829" cy="4476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Montserrat"/>
                <a:ea typeface="Montserrat"/>
                <a:cs typeface="Montserrat"/>
                <a:sym typeface="Montserrat"/>
              </a:rPr>
              <a:t>Medical Scribe and Administrative Professional </a:t>
            </a:r>
            <a:r>
              <a:rPr lang="en" sz="4800" b="1">
                <a:solidFill>
                  <a:srgbClr val="FFFFFF"/>
                </a:solidFill>
                <a:latin typeface="Montserrat"/>
                <a:ea typeface="Montserrat"/>
                <a:cs typeface="Montserrat"/>
                <a:sym typeface="Montserrat"/>
              </a:rPr>
              <a:t>Details</a:t>
            </a:r>
            <a:endParaRPr sz="4800" b="1">
              <a:solidFill>
                <a:srgbClr val="FFFFFF"/>
              </a:solidFill>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80FF3E0B-A668-EEB9-50AF-6FA9D0362EF8}"/>
              </a:ext>
            </a:extLst>
          </p:cNvPr>
          <p:cNvPicPr>
            <a:picLocks noChangeAspect="1"/>
          </p:cNvPicPr>
          <p:nvPr/>
        </p:nvPicPr>
        <p:blipFill>
          <a:blip r:embed="rId4"/>
          <a:stretch>
            <a:fillRect/>
          </a:stretch>
        </p:blipFill>
        <p:spPr>
          <a:xfrm>
            <a:off x="176125" y="9212393"/>
            <a:ext cx="2401587" cy="6477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32"/>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244" name="Google Shape;244;p32"/>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2"/>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Potential Careers &amp; Job Outlook</a:t>
            </a:r>
            <a:endParaRPr sz="4800" b="1">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19F1AE7D-400D-7C08-E9BF-9DA83F14CFE5}"/>
              </a:ext>
            </a:extLst>
          </p:cNvPr>
          <p:cNvPicPr>
            <a:picLocks noChangeAspect="1"/>
          </p:cNvPicPr>
          <p:nvPr/>
        </p:nvPicPr>
        <p:blipFill>
          <a:blip r:embed="rId4"/>
          <a:stretch>
            <a:fillRect/>
          </a:stretch>
        </p:blipFill>
        <p:spPr>
          <a:xfrm>
            <a:off x="176125" y="9212393"/>
            <a:ext cx="2401587" cy="6477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3"/>
          <p:cNvSpPr txBox="1">
            <a:spLocks noGrp="1"/>
          </p:cNvSpPr>
          <p:nvPr>
            <p:ph type="body" idx="1"/>
          </p:nvPr>
        </p:nvSpPr>
        <p:spPr>
          <a:xfrm>
            <a:off x="264900" y="1121525"/>
            <a:ext cx="7242600" cy="884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The Medical Scribe and Administrative Professional program prepares students for a career as a medical scribe - while also performing the duties of an Administrative Medical Office Assistant.</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the United States alone, there were about 20,000 scribes in 2016 - but now there are over 100,000. According to Salary.com, the average hourly wage for a Medical Scribe in the United States is $17 as of September 27, 2021, but the range typically falls between $14 and $19. Hourly rate can vary widely depending on many different factors, including education, certifications, additional skills, the number of years you have spent in your profession. Employment data shows that Medical Scribes that serve in parallel role as a Medical Administrative Assistant have higher earning power and set themselves apart in a competitive job market.</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Gender Breakdown: </a:t>
            </a:r>
            <a:r>
              <a:rPr lang="en" sz="1100">
                <a:latin typeface="Montserrat"/>
                <a:ea typeface="Montserrat"/>
                <a:cs typeface="Montserrat"/>
                <a:sym typeface="Montserrat"/>
              </a:rPr>
              <a:t>81.7% Female/17.7% Male/0.6% Undisclosed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500"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PRIMARY O*NET CODE: </a:t>
            </a:r>
            <a:r>
              <a:rPr lang="en" sz="1100">
                <a:latin typeface="Montserrat"/>
                <a:ea typeface="Montserrat"/>
                <a:cs typeface="Montserrat"/>
                <a:sym typeface="Montserrat"/>
              </a:rPr>
              <a:t>29-2072.00 - Medical Records Specialists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500"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2021 Median Wages:</a:t>
            </a:r>
            <a:endParaRPr sz="1100" b="1">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$32,506 Annually (Glassdoor.com)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$28,673 Annually (ZipRecruiter.com)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$32,709 Annually (Indeed.com)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$13.00 - $17.00/hour</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5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b="1">
                <a:latin typeface="Montserrat"/>
                <a:ea typeface="Montserrat"/>
                <a:cs typeface="Montserrat"/>
                <a:sym typeface="Montserrat"/>
              </a:rPr>
              <a:t>PRIMARY O*NET CODE: </a:t>
            </a:r>
            <a:r>
              <a:rPr lang="en" sz="1100">
                <a:latin typeface="Montserrat"/>
                <a:ea typeface="Montserrat"/>
                <a:cs typeface="Montserrat"/>
                <a:sym typeface="Montserrat"/>
              </a:rPr>
              <a:t>43-6013 - Medical Secretaries and Administrative Assistants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500" b="1">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b="1">
                <a:latin typeface="Montserrat"/>
                <a:ea typeface="Montserrat"/>
                <a:cs typeface="Montserrat"/>
                <a:sym typeface="Montserrat"/>
              </a:rPr>
              <a:t>2020 Median Wages:</a:t>
            </a:r>
            <a:endParaRPr sz="1100" b="1">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$39,000 Annually (bls.gov)</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$37,350 Annually (careeronestop.org)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$18.75/hour (bls.gov)</a:t>
            </a:r>
            <a:endParaRPr sz="15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sp>
        <p:nvSpPr>
          <p:cNvPr id="252" name="Google Shape;252;p33"/>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Careers and Job Outlook</a:t>
            </a:r>
            <a:endParaRPr sz="1400" b="1">
              <a:latin typeface="Montserrat"/>
              <a:ea typeface="Montserrat"/>
              <a:cs typeface="Montserrat"/>
              <a:sym typeface="Montserrat"/>
            </a:endParaRPr>
          </a:p>
        </p:txBody>
      </p:sp>
      <p:cxnSp>
        <p:nvCxnSpPr>
          <p:cNvPr id="253" name="Google Shape;253;p33"/>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54" name="Google Shape;254;p3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33"/>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21</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69AFCAA8-2B0E-69CD-E8BC-20C03C178B42}"/>
              </a:ext>
            </a:extLst>
          </p:cNvPr>
          <p:cNvPicPr>
            <a:picLocks noChangeAspect="1"/>
          </p:cNvPicPr>
          <p:nvPr/>
        </p:nvPicPr>
        <p:blipFill>
          <a:blip r:embed="rId3"/>
          <a:stretch>
            <a:fillRect/>
          </a:stretch>
        </p:blipFill>
        <p:spPr>
          <a:xfrm>
            <a:off x="322696" y="9413173"/>
            <a:ext cx="1686829" cy="4476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4"/>
          <p:cNvSpPr txBox="1">
            <a:spLocks noGrp="1"/>
          </p:cNvSpPr>
          <p:nvPr>
            <p:ph type="body" idx="1"/>
          </p:nvPr>
        </p:nvSpPr>
        <p:spPr>
          <a:xfrm>
            <a:off x="264900" y="1121525"/>
            <a:ext cx="7242600" cy="884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Scribe jobs formally originated in emergency rooms, but since then they are have begun rapidly spreading far beyond the emergency room. In addition to being found throughout hospitals, scribes can be used in places such as rehabilitation centers and clinics of a variety of specialties. Scribes assist providers in urgent care facilities and various outpatient specialities such as Orthopedics, Dermatology, Oncology, and more.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sp>
        <p:nvSpPr>
          <p:cNvPr id="262" name="Google Shape;262;p34"/>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Where do Medical Scribes Work?</a:t>
            </a:r>
            <a:endParaRPr sz="1400" b="1">
              <a:latin typeface="Montserrat"/>
              <a:ea typeface="Montserrat"/>
              <a:cs typeface="Montserrat"/>
              <a:sym typeface="Montserrat"/>
            </a:endParaRPr>
          </a:p>
        </p:txBody>
      </p:sp>
      <p:cxnSp>
        <p:nvCxnSpPr>
          <p:cNvPr id="263" name="Google Shape;263;p34"/>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64" name="Google Shape;264;p3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34"/>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22</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DCB174D4-7958-9581-3145-6E67E7343D00}"/>
              </a:ext>
            </a:extLst>
          </p:cNvPr>
          <p:cNvPicPr>
            <a:picLocks noChangeAspect="1"/>
          </p:cNvPicPr>
          <p:nvPr/>
        </p:nvPicPr>
        <p:blipFill>
          <a:blip r:embed="rId3"/>
          <a:stretch>
            <a:fillRect/>
          </a:stretch>
        </p:blipFill>
        <p:spPr>
          <a:xfrm>
            <a:off x="322696" y="9413173"/>
            <a:ext cx="1686829" cy="4476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5"/>
          <p:cNvSpPr txBox="1">
            <a:spLocks noGrp="1"/>
          </p:cNvSpPr>
          <p:nvPr>
            <p:ph type="body" idx="1"/>
          </p:nvPr>
        </p:nvSpPr>
        <p:spPr>
          <a:xfrm>
            <a:off x="264900" y="1440225"/>
            <a:ext cx="7242600" cy="884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A Medical Administrative Assistant typically works in a hospital, clinic, or private practice setting. Duties as a Medical Administrative Assistant will also vary depending on the location and the size of the facility.</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500" b="1">
                <a:latin typeface="Montserrat"/>
                <a:ea typeface="Montserrat"/>
                <a:cs typeface="Montserrat"/>
                <a:sym typeface="Montserrat"/>
              </a:rPr>
              <a:t>Hospitals</a:t>
            </a:r>
            <a:endParaRPr sz="1500" b="1">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hospitals, the roles may be more specialized and clearly defined due to the magnitude of the facility. Here, you find yourself working on a larger team that coordinates with other teams throughout the hospital system. As a result, there is often more than one medical administrative assistant on a team. Hospital settings provide a greater advantage because there are more opportunities for career advancement.</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500" b="1">
                <a:latin typeface="Montserrat"/>
                <a:ea typeface="Montserrat"/>
                <a:cs typeface="Montserrat"/>
                <a:sym typeface="Montserrat"/>
              </a:rPr>
              <a:t>Clinics</a:t>
            </a:r>
            <a:endParaRPr sz="1500" b="1">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Clinics are typically smaller and limited to a few specialities such as primary care and pediatrics, which allows you to focus on one area of expertise and specialize in it. Since clinic hours are typically done by dinnertime, you have the opportunity to develop a better life-work balance. In a clinical setting, customer skills are of great importance, and you will most likely not encounter life or death situations, as in a hospital.</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500" b="1">
                <a:latin typeface="Montserrat"/>
                <a:ea typeface="Montserrat"/>
                <a:cs typeface="Montserrat"/>
                <a:sym typeface="Montserrat"/>
              </a:rPr>
              <a:t>Private Practices</a:t>
            </a:r>
            <a:endParaRPr sz="1500" b="1">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a private practice, the roles are less clearly defined so as a medical administrative assistant you may find that your responsibilities go beyond, the standard responsibilities are listed above. You may find yourself expected to answer questions a patient may have when no one else is available. This “all hands on deck” approach is practiced widely in private practice and builds your knowledge of the healthcare field.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sp>
        <p:nvSpPr>
          <p:cNvPr id="272" name="Google Shape;272;p3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Where do Medical Administrative Assistants Work?</a:t>
            </a:r>
            <a:endParaRPr sz="1400" b="1">
              <a:latin typeface="Montserrat"/>
              <a:ea typeface="Montserrat"/>
              <a:cs typeface="Montserrat"/>
              <a:sym typeface="Montserrat"/>
            </a:endParaRPr>
          </a:p>
        </p:txBody>
      </p:sp>
      <p:cxnSp>
        <p:nvCxnSpPr>
          <p:cNvPr id="273" name="Google Shape;273;p35"/>
          <p:cNvCxnSpPr/>
          <p:nvPr/>
        </p:nvCxnSpPr>
        <p:spPr>
          <a:xfrm>
            <a:off x="320850" y="1350563"/>
            <a:ext cx="7130700" cy="0"/>
          </a:xfrm>
          <a:prstGeom prst="straightConnector1">
            <a:avLst/>
          </a:prstGeom>
          <a:noFill/>
          <a:ln w="28575" cap="flat" cmpd="sng">
            <a:solidFill>
              <a:srgbClr val="0069FF"/>
            </a:solidFill>
            <a:prstDash val="solid"/>
            <a:round/>
            <a:headEnd type="none" w="med" len="med"/>
            <a:tailEnd type="none" w="med" len="med"/>
          </a:ln>
        </p:spPr>
      </p:cxnSp>
      <p:sp>
        <p:nvSpPr>
          <p:cNvPr id="274" name="Google Shape;274;p3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3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23</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DF78BD53-485F-6881-304E-D6A23BF6F8EF}"/>
              </a:ext>
            </a:extLst>
          </p:cNvPr>
          <p:cNvPicPr>
            <a:picLocks noChangeAspect="1"/>
          </p:cNvPicPr>
          <p:nvPr/>
        </p:nvPicPr>
        <p:blipFill>
          <a:blip r:embed="rId3"/>
          <a:stretch>
            <a:fillRect/>
          </a:stretch>
        </p:blipFill>
        <p:spPr>
          <a:xfrm>
            <a:off x="322696" y="9413173"/>
            <a:ext cx="1686829" cy="4476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6"/>
          <p:cNvSpPr txBox="1">
            <a:spLocks noGrp="1"/>
          </p:cNvSpPr>
          <p:nvPr>
            <p:ph type="body" idx="1"/>
          </p:nvPr>
        </p:nvSpPr>
        <p:spPr>
          <a:xfrm>
            <a:off x="264900" y="1440225"/>
            <a:ext cx="7242600" cy="8843700"/>
          </a:xfrm>
          <a:prstGeom prst="rect">
            <a:avLst/>
          </a:prstGeom>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Accompany the physician into the exam room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Document the history of the patient’s present illness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Document the Review-of-Systems (ROS) and physical examination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Enter vital signs and keep track of lab values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Look up pertinent past medical records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Keep track of and enter the results of imaging studies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Prioritize the physician’s time by bringing critical lab results to his/her attention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Type progress and update notes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Document the patient’s discharge plan and any prescriptions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sp>
        <p:nvSpPr>
          <p:cNvPr id="282" name="Google Shape;282;p3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What is a typical patient interaction like for a Medical Scribe?</a:t>
            </a:r>
            <a:endParaRPr sz="1400" b="1">
              <a:latin typeface="Montserrat"/>
              <a:ea typeface="Montserrat"/>
              <a:cs typeface="Montserrat"/>
              <a:sym typeface="Montserrat"/>
            </a:endParaRPr>
          </a:p>
        </p:txBody>
      </p:sp>
      <p:cxnSp>
        <p:nvCxnSpPr>
          <p:cNvPr id="283" name="Google Shape;283;p36"/>
          <p:cNvCxnSpPr/>
          <p:nvPr/>
        </p:nvCxnSpPr>
        <p:spPr>
          <a:xfrm>
            <a:off x="320850" y="1350563"/>
            <a:ext cx="7130700" cy="0"/>
          </a:xfrm>
          <a:prstGeom prst="straightConnector1">
            <a:avLst/>
          </a:prstGeom>
          <a:noFill/>
          <a:ln w="28575" cap="flat" cmpd="sng">
            <a:solidFill>
              <a:srgbClr val="0069FF"/>
            </a:solidFill>
            <a:prstDash val="solid"/>
            <a:round/>
            <a:headEnd type="none" w="med" len="med"/>
            <a:tailEnd type="none" w="med" len="med"/>
          </a:ln>
        </p:spPr>
      </p:cxnSp>
      <p:sp>
        <p:nvSpPr>
          <p:cNvPr id="284" name="Google Shape;284;p3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3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24</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086B383B-96A0-86E5-0648-23C1776E292A}"/>
              </a:ext>
            </a:extLst>
          </p:cNvPr>
          <p:cNvPicPr>
            <a:picLocks noChangeAspect="1"/>
          </p:cNvPicPr>
          <p:nvPr/>
        </p:nvPicPr>
        <p:blipFill>
          <a:blip r:embed="rId3"/>
          <a:stretch>
            <a:fillRect/>
          </a:stretch>
        </p:blipFill>
        <p:spPr>
          <a:xfrm>
            <a:off x="322696" y="9413173"/>
            <a:ext cx="1686829" cy="4476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7"/>
          <p:cNvSpPr txBox="1">
            <a:spLocks noGrp="1"/>
          </p:cNvSpPr>
          <p:nvPr>
            <p:ph type="body" idx="1"/>
          </p:nvPr>
        </p:nvSpPr>
        <p:spPr>
          <a:xfrm>
            <a:off x="264900" y="1440225"/>
            <a:ext cx="7242600" cy="884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Scribes and transcriptionists document patients’ medical records, but they both carry out different essential tasks. The most fundamental difference is that transcriptionists are told what to document via dictation, whereas scribes see and hear what happens in real time and document it accordingly.</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sp>
        <p:nvSpPr>
          <p:cNvPr id="292" name="Google Shape;292;p3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What is the difference between a Transcriptionist and Scribe?</a:t>
            </a:r>
            <a:endParaRPr sz="1400" b="1">
              <a:latin typeface="Montserrat"/>
              <a:ea typeface="Montserrat"/>
              <a:cs typeface="Montserrat"/>
              <a:sym typeface="Montserrat"/>
            </a:endParaRPr>
          </a:p>
        </p:txBody>
      </p:sp>
      <p:cxnSp>
        <p:nvCxnSpPr>
          <p:cNvPr id="293" name="Google Shape;293;p37"/>
          <p:cNvCxnSpPr/>
          <p:nvPr/>
        </p:nvCxnSpPr>
        <p:spPr>
          <a:xfrm>
            <a:off x="320850" y="1350563"/>
            <a:ext cx="7130700" cy="0"/>
          </a:xfrm>
          <a:prstGeom prst="straightConnector1">
            <a:avLst/>
          </a:prstGeom>
          <a:noFill/>
          <a:ln w="28575" cap="flat" cmpd="sng">
            <a:solidFill>
              <a:srgbClr val="0069FF"/>
            </a:solidFill>
            <a:prstDash val="solid"/>
            <a:round/>
            <a:headEnd type="none" w="med" len="med"/>
            <a:tailEnd type="none" w="med" len="med"/>
          </a:ln>
        </p:spPr>
      </p:cxnSp>
      <p:sp>
        <p:nvSpPr>
          <p:cNvPr id="294" name="Google Shape;294;p3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3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25</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9640969D-7C92-FBD3-FBBB-D39B55931CB6}"/>
              </a:ext>
            </a:extLst>
          </p:cNvPr>
          <p:cNvPicPr>
            <a:picLocks noChangeAspect="1"/>
          </p:cNvPicPr>
          <p:nvPr/>
        </p:nvPicPr>
        <p:blipFill>
          <a:blip r:embed="rId3"/>
          <a:stretch>
            <a:fillRect/>
          </a:stretch>
        </p:blipFill>
        <p:spPr>
          <a:xfrm>
            <a:off x="322696" y="9413173"/>
            <a:ext cx="1686829" cy="4476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What is a Medical Scribe?</a:t>
            </a:r>
            <a:endParaRPr b="1">
              <a:latin typeface="Montserrat"/>
              <a:ea typeface="Montserrat"/>
              <a:cs typeface="Montserrat"/>
              <a:sym typeface="Montserrat"/>
            </a:endParaRPr>
          </a:p>
        </p:txBody>
      </p:sp>
      <p:sp>
        <p:nvSpPr>
          <p:cNvPr id="73" name="Google Shape;73;p15"/>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A medical scribe is a physician collaborator who fulfills the primary clerical and non-medical functions of the busy physician or practitioner. The primary function of a Medical Scribe professional is the creation and maintenance of the patient’s medical record, which is created under the supervision of the attending physician. The scribe will document the patient’s story, the physician interaction with the patient, the procedures performed, the results of laboratory studies and other pertinent information. Additional functions of a scribe may include ordering laboratory/radiology studies, assisting with the patient’s disposition, documenting consultations and notifying the physician when important studies are completed. Medical scribes can also expect to assist providers with administrative tasks such as handling phone calls, retrieving lab reports and other duties as needed to improve efficiency and productivity.</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Scribes can be found in an extensive variety of health/medical environments including traditional physician practices and hospitals or inpatient settings. However they are also in demand in outpatient practices of neurosurgery, pediatric, internal medicine, ophthalmology, dermatology, cardiography, podiatry, behavioral care and many other practice types.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D3B9FE9A-585A-D795-A327-733587E9A4EA}"/>
              </a:ext>
            </a:extLst>
          </p:cNvPr>
          <p:cNvPicPr>
            <a:picLocks noChangeAspect="1"/>
          </p:cNvPicPr>
          <p:nvPr/>
        </p:nvPicPr>
        <p:blipFill>
          <a:blip r:embed="rId3"/>
          <a:stretch>
            <a:fillRect/>
          </a:stretch>
        </p:blipFill>
        <p:spPr>
          <a:xfrm>
            <a:off x="322696" y="9413173"/>
            <a:ext cx="1686829" cy="4476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Why are Medical Scribes important?</a:t>
            </a:r>
            <a:endParaRPr b="1">
              <a:latin typeface="Montserrat"/>
              <a:ea typeface="Montserrat"/>
              <a:cs typeface="Montserrat"/>
              <a:sym typeface="Montserrat"/>
            </a:endParaRPr>
          </a:p>
        </p:txBody>
      </p:sp>
      <p:sp>
        <p:nvSpPr>
          <p:cNvPr id="83" name="Google Shape;83;p16"/>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With Medical Scribes focused on data collection and its documentation to establish a rapid and smooth workflow, the physician is relieved from having to make time-consuming electronic health record entries and can instead concentrate on patient care. During a typical day in the ambulatory setting, 49% of physician time is spend on EHR and administrative work, whereas only 27% is spent face-to-face with patients. The advent of Electronic Health Records (EHR) and their administrative demands on doctors has given rise to a critical need for qualified Medical Scribes. Physicians have recognized the value of scribes, and the efficiencies they provide - which allow for more time spent with patients. Currently, medical scribes are one of the fastest growing jobs in healthcare, with 1 out of 9 doctors employing a scribe in the US alone.</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84" name="Google Shape;84;p16"/>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86" name="Google Shape;86;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781B8BE9-721D-ABB8-5416-C11D0B92281D}"/>
              </a:ext>
            </a:extLst>
          </p:cNvPr>
          <p:cNvPicPr>
            <a:picLocks noChangeAspect="1"/>
          </p:cNvPicPr>
          <p:nvPr/>
        </p:nvPicPr>
        <p:blipFill>
          <a:blip r:embed="rId3"/>
          <a:stretch>
            <a:fillRect/>
          </a:stretch>
        </p:blipFill>
        <p:spPr>
          <a:xfrm>
            <a:off x="322696" y="9413173"/>
            <a:ext cx="1686829" cy="4476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Who is this program recommended for?</a:t>
            </a:r>
            <a:endParaRPr b="1">
              <a:latin typeface="Montserrat"/>
              <a:ea typeface="Montserrat"/>
              <a:cs typeface="Montserrat"/>
              <a:sym typeface="Montserrat"/>
            </a:endParaRPr>
          </a:p>
        </p:txBody>
      </p:sp>
      <p:sp>
        <p:nvSpPr>
          <p:cNvPr id="93" name="Google Shape;93;p17"/>
          <p:cNvSpPr txBox="1">
            <a:spLocks noGrp="1"/>
          </p:cNvSpPr>
          <p:nvPr>
            <p:ph type="body" idx="1"/>
          </p:nvPr>
        </p:nvSpPr>
        <p:spPr>
          <a:xfrm>
            <a:off x="264950" y="1399276"/>
            <a:ext cx="7242600" cy="90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MedCerts recommends this program for those with little to no experience in healthcare searching for an entry-level career - as well as those that may already be working in the field of allied health looking to upskill in such roles as Medical Assistant, Phlebotomy Technician, Nurse Aide/Assistant. Medical Coder, or EHR Technician. It is common for a Medical Scribe to perform scribing and other administrative duties while also performing clinical duties of a Medical Assistant. In fact, Medical Assistants that are also performing scribing duties are in great demand and have increased earning power. A Medical Scribe learns a great deal about clinical medicine simply by witnessing and documenting the provider’s interaction with patients. For this reason, being a scribe is ideal for pre-med students or those on undergraduate pathways towards health/medical-related majors.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This program is recommended for an individual with strong English grammar skills, an interest in working in a clinical and administrative healthcare setting, and who has strong computer and keyboarding skills. Successful scribes have keen listening skills, are analytical, and have a strong attention to detail.</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94" name="Google Shape;94;p17"/>
          <p:cNvCxnSpPr/>
          <p:nvPr/>
        </p:nvCxnSpPr>
        <p:spPr>
          <a:xfrm>
            <a:off x="320900" y="1297563"/>
            <a:ext cx="7130700" cy="0"/>
          </a:xfrm>
          <a:prstGeom prst="straightConnector1">
            <a:avLst/>
          </a:prstGeom>
          <a:noFill/>
          <a:ln w="28575" cap="flat" cmpd="sng">
            <a:solidFill>
              <a:srgbClr val="0069FF"/>
            </a:solidFill>
            <a:prstDash val="solid"/>
            <a:round/>
            <a:headEnd type="none" w="med" len="med"/>
            <a:tailEnd type="none" w="med" len="med"/>
          </a:ln>
        </p:spPr>
      </p:cxnSp>
      <p:sp>
        <p:nvSpPr>
          <p:cNvPr id="96" name="Google Shape;96;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F47674FF-9E05-5ECD-7F89-8F40FAE5D33E}"/>
              </a:ext>
            </a:extLst>
          </p:cNvPr>
          <p:cNvPicPr>
            <a:picLocks noChangeAspect="1"/>
          </p:cNvPicPr>
          <p:nvPr/>
        </p:nvPicPr>
        <p:blipFill>
          <a:blip r:embed="rId3"/>
          <a:stretch>
            <a:fillRect/>
          </a:stretch>
        </p:blipFill>
        <p:spPr>
          <a:xfrm>
            <a:off x="322696" y="9413173"/>
            <a:ext cx="1686829" cy="4476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a:t>
            </a:r>
            <a:endParaRPr b="1">
              <a:latin typeface="Montserrat"/>
              <a:ea typeface="Montserrat"/>
              <a:cs typeface="Montserrat"/>
              <a:sym typeface="Montserrat"/>
            </a:endParaRPr>
          </a:p>
        </p:txBody>
      </p:sp>
      <p:sp>
        <p:nvSpPr>
          <p:cNvPr id="103" name="Google Shape;103;p18"/>
          <p:cNvSpPr txBox="1">
            <a:spLocks noGrp="1"/>
          </p:cNvSpPr>
          <p:nvPr>
            <p:ph type="body" idx="1"/>
          </p:nvPr>
        </p:nvSpPr>
        <p:spPr>
          <a:xfrm>
            <a:off x="264900" y="863851"/>
            <a:ext cx="7242600" cy="90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demand for Medical Scribes in the United States continues to grow, as more and more physicians and health care providers realize the benefits scribes bring to their practice. Traditionally, for every hour that physicians provide direct face time to patients - 2 more hours are spent on Electronic Health Records and other clerical work. A growing strategy to decrease this clerical burden is to use Medical Scribes trained to document patient encounters in real-time.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Since the EHR is at the core of a Medical Scribe’s daily job functions, students will gain knowledge of medical clinic workflow systems by engaging and interacting with a Simulated Software Application. The book and software activities included in this program use a building block approach to learning the medical clinic workflow processes. This approach ensures students are prepared to synthesize and organize medical data into a coherent entry, so that it complies with office protocols, federal regulations, and insurance requirements.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Additionally, the role of a Scribe will include clerical and administrative functions, graduates are also prepared to sit for the Certified Medical Administrative Assistant (CMAA) exam sponsored by the National Healthcareer Association (NHA). By obtaining certification as a CMAA, students demonstrate to employers that they can keep the medical office running efficiently and effectively. This combination of certifications provides graduates with a significant advantage in a competitive market, and the cost of both exams is covered by MedCertsI</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104" name="Google Shape;104;p18"/>
          <p:cNvCxnSpPr/>
          <p:nvPr/>
        </p:nvCxnSpPr>
        <p:spPr>
          <a:xfrm>
            <a:off x="320850" y="863838"/>
            <a:ext cx="7130700" cy="0"/>
          </a:xfrm>
          <a:prstGeom prst="straightConnector1">
            <a:avLst/>
          </a:prstGeom>
          <a:noFill/>
          <a:ln w="28575" cap="flat" cmpd="sng">
            <a:solidFill>
              <a:srgbClr val="0069FF"/>
            </a:solidFill>
            <a:prstDash val="solid"/>
            <a:round/>
            <a:headEnd type="none" w="med" len="med"/>
            <a:tailEnd type="none" w="med" len="med"/>
          </a:ln>
        </p:spPr>
      </p:cxnSp>
      <p:sp>
        <p:nvSpPr>
          <p:cNvPr id="106" name="Google Shape;106;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BE20BC70-E329-2DAC-D677-ABD0A0F1FABF}"/>
              </a:ext>
            </a:extLst>
          </p:cNvPr>
          <p:cNvPicPr>
            <a:picLocks noChangeAspect="1"/>
          </p:cNvPicPr>
          <p:nvPr/>
        </p:nvPicPr>
        <p:blipFill>
          <a:blip r:embed="rId3"/>
          <a:stretch>
            <a:fillRect/>
          </a:stretch>
        </p:blipFill>
        <p:spPr>
          <a:xfrm>
            <a:off x="322696" y="9413173"/>
            <a:ext cx="1686829" cy="4476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a:t>
            </a:r>
            <a:endParaRPr sz="1400" b="1">
              <a:latin typeface="Montserrat"/>
              <a:ea typeface="Montserrat"/>
              <a:cs typeface="Montserrat"/>
              <a:sym typeface="Montserrat"/>
            </a:endParaRPr>
          </a:p>
        </p:txBody>
      </p:sp>
      <p:sp>
        <p:nvSpPr>
          <p:cNvPr id="113" name="Google Shape;113;p19"/>
          <p:cNvSpPr txBox="1">
            <a:spLocks noGrp="1"/>
          </p:cNvSpPr>
          <p:nvPr>
            <p:ph type="body" idx="1"/>
          </p:nvPr>
        </p:nvSpPr>
        <p:spPr>
          <a:xfrm>
            <a:off x="208950" y="1045324"/>
            <a:ext cx="7242600" cy="7312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Objectives</a:t>
            </a:r>
            <a:endParaRPr sz="120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Gain knowledge and skills in preparation for the AMSP and the CMAA credentialing exams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Demonstrate an understanding of the soft skill expectations of an allied healthcare professional</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Discuss the role and responsibilities of a Medical Scribe as part of the healthcare team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Comply with relevant law and ethics, the Omnibus Rule, HIPAA, and HITECH</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Display strong attention to detail and accuracy with use of the electronic health record</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Demonstrate electronic health record documentation as applicable to the clinic workflow</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Explain how medical coding plays a role and impacts the clinic workflow and revenue cycle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laboratory testing and pharmacology as applicable to the EHR</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anatomy, physiology and medical terminology knowledge where applicable to patient and provider interactions and administrative tasks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Discuss patient scheduling and related tasks for provider scheduling, intake procedures including demographics, insurance verification, and preparation of records and forms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Ensure HIPAA, OSHA, and CMS compliance as applicable to protected health information, safety, claim submission, and prevention of fraud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200000"/>
              </a:lnSpc>
              <a:spcBef>
                <a:spcPts val="0"/>
              </a:spcBef>
              <a:spcAft>
                <a:spcPts val="0"/>
              </a:spcAft>
              <a:buNone/>
            </a:pPr>
            <a:endParaRPr sz="1100">
              <a:latin typeface="Montserrat"/>
              <a:ea typeface="Montserrat"/>
              <a:cs typeface="Montserrat"/>
              <a:sym typeface="Montserrat"/>
            </a:endParaRPr>
          </a:p>
        </p:txBody>
      </p:sp>
      <p:cxnSp>
        <p:nvCxnSpPr>
          <p:cNvPr id="114" name="Google Shape;114;p19"/>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16" name="Google Shape;116;p1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1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7</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E3BBAC25-2B8A-D47E-4FA2-2A510F2FE6A8}"/>
              </a:ext>
            </a:extLst>
          </p:cNvPr>
          <p:cNvPicPr>
            <a:picLocks noChangeAspect="1"/>
          </p:cNvPicPr>
          <p:nvPr/>
        </p:nvPicPr>
        <p:blipFill>
          <a:blip r:embed="rId3"/>
          <a:stretch>
            <a:fillRect/>
          </a:stretch>
        </p:blipFill>
        <p:spPr>
          <a:xfrm>
            <a:off x="322696" y="9413173"/>
            <a:ext cx="1686829" cy="4476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p:nvPr/>
        </p:nvSpPr>
        <p:spPr>
          <a:xfrm>
            <a:off x="180900" y="1207275"/>
            <a:ext cx="7298700" cy="3192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Features</a:t>
            </a:r>
            <a:endParaRPr sz="1400" b="1">
              <a:latin typeface="Montserrat"/>
              <a:ea typeface="Montserrat"/>
              <a:cs typeface="Montserrat"/>
              <a:sym typeface="Montserrat"/>
            </a:endParaRPr>
          </a:p>
        </p:txBody>
      </p:sp>
      <p:sp>
        <p:nvSpPr>
          <p:cNvPr id="124" name="Google Shape;124;p20"/>
          <p:cNvSpPr txBox="1">
            <a:spLocks noGrp="1"/>
          </p:cNvSpPr>
          <p:nvPr>
            <p:ph type="body" idx="1"/>
          </p:nvPr>
        </p:nvSpPr>
        <p:spPr>
          <a:xfrm>
            <a:off x="208950" y="1045325"/>
            <a:ext cx="7242600" cy="59892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Features</a:t>
            </a:r>
            <a:endParaRPr b="1">
              <a:solidFill>
                <a:srgbClr val="0069FF"/>
              </a:solidFill>
              <a:latin typeface="Montserrat"/>
              <a:ea typeface="Montserrat"/>
              <a:cs typeface="Montserrat"/>
              <a:sym typeface="Montserrat"/>
            </a:endParaRPr>
          </a:p>
          <a:p>
            <a:pPr marL="457200" lvl="0" indent="-298450" algn="l" rtl="0">
              <a:lnSpc>
                <a:spcPct val="200000"/>
              </a:lnSpc>
              <a:spcBef>
                <a:spcPts val="1200"/>
              </a:spcBef>
              <a:spcAft>
                <a:spcPts val="0"/>
              </a:spcAft>
              <a:buSzPts val="1100"/>
              <a:buFont typeface="Montserrat"/>
              <a:buChar char="●"/>
            </a:pPr>
            <a:r>
              <a:rPr lang="en" sz="1100">
                <a:latin typeface="Montserrat"/>
                <a:ea typeface="Montserrat"/>
                <a:cs typeface="Montserrat"/>
                <a:sym typeface="Montserrat"/>
              </a:rPr>
              <a:t>Comprehensive New Student Orientation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An  assigned Student Support Specialist who provides 1:1 support from start to finish.</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Professional support offered through on-demand subject matter experts</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12-Month Access to Online Training</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Flexible scheduling that allows you to learn at your own pace</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Certification Exam Payment and Registration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Exam Preparation Support</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Career Services and Experiential Learning Support</a:t>
            </a:r>
            <a:endParaRPr sz="1100">
              <a:latin typeface="Montserrat"/>
              <a:ea typeface="Montserrat"/>
              <a:cs typeface="Montserrat"/>
              <a:sym typeface="Montserrat"/>
            </a:endParaRPr>
          </a:p>
        </p:txBody>
      </p:sp>
      <p:cxnSp>
        <p:nvCxnSpPr>
          <p:cNvPr id="125" name="Google Shape;125;p20"/>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27" name="Google Shape;127;p2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2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8</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D67213C6-D737-4234-01A3-E782454F304A}"/>
              </a:ext>
            </a:extLst>
          </p:cNvPr>
          <p:cNvPicPr>
            <a:picLocks noChangeAspect="1"/>
          </p:cNvPicPr>
          <p:nvPr/>
        </p:nvPicPr>
        <p:blipFill>
          <a:blip r:embed="rId3"/>
          <a:stretch>
            <a:fillRect/>
          </a:stretch>
        </p:blipFill>
        <p:spPr>
          <a:xfrm>
            <a:off x="322696" y="9413173"/>
            <a:ext cx="1686829" cy="4476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a:t>
            </a:r>
            <a:endParaRPr sz="1400" b="1">
              <a:latin typeface="Montserrat"/>
              <a:ea typeface="Montserrat"/>
              <a:cs typeface="Montserrat"/>
              <a:sym typeface="Montserrat"/>
            </a:endParaRPr>
          </a:p>
        </p:txBody>
      </p:sp>
      <p:sp>
        <p:nvSpPr>
          <p:cNvPr id="134" name="Google Shape;134;p21"/>
          <p:cNvSpPr txBox="1">
            <a:spLocks noGrp="1"/>
          </p:cNvSpPr>
          <p:nvPr>
            <p:ph type="body" idx="1"/>
          </p:nvPr>
        </p:nvSpPr>
        <p:spPr>
          <a:xfrm>
            <a:off x="208950" y="1116105"/>
            <a:ext cx="7242600" cy="8772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MedCerts provides all required courseware and any other program supplements and resources. In addition to the online video content, students will be provided access to all relevant labs and online/offline resources as necessary to complete the program. Students must have (or have access to) a computer with high-speed internet (minimum 1.5Mbs).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b="1">
                <a:solidFill>
                  <a:srgbClr val="0069FF"/>
                </a:solidFill>
                <a:latin typeface="Montserrat"/>
                <a:ea typeface="Montserrat"/>
                <a:cs typeface="Montserrat"/>
                <a:sym typeface="Montserrat"/>
              </a:rPr>
              <a:t>Program Components Include:</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Professionalism for Allied Health</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Recorded Video-Based Lecture/Instruction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Professionalism for Allied Health </a:t>
            </a:r>
            <a:r>
              <a:rPr lang="en" sz="1100">
                <a:latin typeface="Montserrat"/>
                <a:ea typeface="Montserrat"/>
                <a:cs typeface="Montserrat"/>
                <a:sym typeface="Montserrat"/>
              </a:rPr>
              <a:t>(MedCerts)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Skill Presentations and Knowledge Checks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Professionalism for Allied Health Immersive 3D Environment</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Critical Thinking Interactivity</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Introduction to Human Anatomy &amp; Medical Terminology</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Recorded Video-Based Lecture/Instruction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Introduction to Human Anatomy &amp; Medical Terminology: A Course Companion </a:t>
            </a:r>
            <a:r>
              <a:rPr lang="en" sz="1100">
                <a:latin typeface="Montserrat"/>
                <a:ea typeface="Montserrat"/>
                <a:cs typeface="Montserrat"/>
                <a:sym typeface="Montserrat"/>
              </a:rPr>
              <a:t>(Reuter, Weiss)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1st Edition eText and Workbook</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A&amp;P with Medical Terms Flash Cards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Medical Office Procedures and Administration</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Recorded Video-Based Lecture/Instruction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Kinn’s The Administrative Medical Assistant</a:t>
            </a:r>
            <a:r>
              <a:rPr lang="en" sz="1100">
                <a:latin typeface="Montserrat"/>
                <a:ea typeface="Montserrat"/>
                <a:cs typeface="Montserrat"/>
                <a:sym typeface="Montserrat"/>
              </a:rPr>
              <a:t> (Niedzwiecki, Pepper and Weaver) Elsevier</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14th Edition eBook (on VitalSource)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Medical Assisting Procedure Videos</a:t>
            </a:r>
            <a:r>
              <a:rPr lang="en" sz="1100">
                <a:latin typeface="Montserrat"/>
                <a:ea typeface="Montserrat"/>
                <a:cs typeface="Montserrat"/>
                <a:sym typeface="Montserrat"/>
              </a:rPr>
              <a:t> (Elsevier Copyright 2017)</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Interactive Video</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Storyline Animations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Skill Presentations and Knowledge Checks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Medical Administrative Assistant 3D Virtual Scenarios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Medical Clinic Workflow</a:t>
            </a:r>
            <a:r>
              <a:rPr lang="en" sz="1100">
                <a:latin typeface="Montserrat"/>
                <a:ea typeface="Montserrat"/>
                <a:cs typeface="Montserrat"/>
                <a:sym typeface="Montserrat"/>
              </a:rPr>
              <a:t> (MedTrak Learning, Copyright 2021)</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By Rik Schanhals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Medical Scribe Essentials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Recorded Video-Based Lecture/Instruction</a:t>
            </a:r>
            <a:endParaRPr sz="1100">
              <a:latin typeface="Montserrat"/>
              <a:ea typeface="Montserrat"/>
              <a:cs typeface="Montserrat"/>
              <a:sym typeface="Montserrat"/>
            </a:endParaRPr>
          </a:p>
        </p:txBody>
      </p:sp>
      <p:cxnSp>
        <p:nvCxnSpPr>
          <p:cNvPr id="135" name="Google Shape;135;p21"/>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37" name="Google Shape;137;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9</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006DEE9A-773E-6938-907C-96955648F86F}"/>
              </a:ext>
            </a:extLst>
          </p:cNvPr>
          <p:cNvPicPr>
            <a:picLocks noChangeAspect="1"/>
          </p:cNvPicPr>
          <p:nvPr/>
        </p:nvPicPr>
        <p:blipFill>
          <a:blip r:embed="rId3"/>
          <a:stretch>
            <a:fillRect/>
          </a:stretch>
        </p:blipFill>
        <p:spPr>
          <a:xfrm>
            <a:off x="322696" y="9413173"/>
            <a:ext cx="1686829" cy="44767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9D4281-59AA-49C3-8E50-FE77D54212D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A2DC06B-F066-4D74-80FD-388AB636D026}">
  <ds:schemaRefs>
    <ds:schemaRef ds:uri="http://schemas.microsoft.com/sharepoint/v3/contenttype/forms"/>
  </ds:schemaRefs>
</ds:datastoreItem>
</file>

<file path=customXml/itemProps3.xml><?xml version="1.0" encoding="utf-8"?>
<ds:datastoreItem xmlns:ds="http://schemas.openxmlformats.org/officeDocument/2006/customXml" ds:itemID="{E8556886-08A0-4689-AF78-F5960E93A785}"/>
</file>

<file path=docProps/app.xml><?xml version="1.0" encoding="utf-8"?>
<Properties xmlns="http://schemas.openxmlformats.org/officeDocument/2006/extended-properties" xmlns:vt="http://schemas.openxmlformats.org/officeDocument/2006/docPropsVTypes">
  <TotalTime>0</TotalTime>
  <Words>4240</Words>
  <Application>Microsoft Office PowerPoint</Application>
  <PresentationFormat>Custom</PresentationFormat>
  <Paragraphs>278</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Simple Light</vt:lpstr>
      <vt:lpstr>Medical Scribe and Administrative Professional</vt:lpstr>
      <vt:lpstr>Medical Scribe and Administrative Professional Details</vt:lpstr>
      <vt:lpstr>What is a Medical Scribe?</vt:lpstr>
      <vt:lpstr>Why are Medical Scribes important?</vt:lpstr>
      <vt:lpstr>Who is this program recommended for?</vt:lpstr>
      <vt:lpstr>Program Description</vt:lpstr>
      <vt:lpstr>Program Objectives</vt:lpstr>
      <vt:lpstr>Program Features</vt:lpstr>
      <vt:lpstr>Equipment &amp; Courseware/eBooks</vt:lpstr>
      <vt:lpstr>Equipment &amp; Courseware/eBooks (cont.)</vt:lpstr>
      <vt:lpstr>Enrollment Eligibility Requirements</vt:lpstr>
      <vt:lpstr>Medical Scribe and Administrative Professional Courses</vt:lpstr>
      <vt:lpstr>PS-1011:  Professionalism in Allied Health </vt:lpstr>
      <vt:lpstr>HI-1014: Introduction to Human Anatomy and Medical Terminology</vt:lpstr>
      <vt:lpstr>HI-1011: Medical Office Procedures and Administration</vt:lpstr>
      <vt:lpstr>HI-6015: Medical Scribe Essentials</vt:lpstr>
      <vt:lpstr>Eligible Program Certifications</vt:lpstr>
      <vt:lpstr>PRIMARY: Apprentice Medical Scribe Professional (AMSP)</vt:lpstr>
      <vt:lpstr>SECONDARY: Certified Medical Administrative Assistant (CMAA)</vt:lpstr>
      <vt:lpstr>Potential Careers &amp; Job Outlook</vt:lpstr>
      <vt:lpstr>Careers and Job Outlook</vt:lpstr>
      <vt:lpstr>Where do Medical Scribes Work?</vt:lpstr>
      <vt:lpstr>Where do Medical Administrative Assistants Work?</vt:lpstr>
      <vt:lpstr>What is a typical patient interaction like for a Medical Scribe?</vt:lpstr>
      <vt:lpstr>What is the difference between a Transcriptionist and Scribe?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Scribe and Administrative Professional</dc:title>
  <dc:creator>Melissa Casey</dc:creator>
  <cp:lastModifiedBy>Melissa Casey</cp:lastModifiedBy>
  <cp:revision>17</cp:revision>
  <dcterms:modified xsi:type="dcterms:W3CDTF">2022-06-24T17:52:56Z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ies>
</file>