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2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7772400" cy="10058400"/>
  <p:notesSz cx="6858000" cy="9144000"/>
  <p:embeddedFontLst>
    <p:embeddedFont>
      <p:font typeface="Montserrat" panose="000005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D12E07-DFB4-0FCF-F042-1B38F0CC6171}" v="41" dt="2022-06-24T17:54:38.6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8" d="100"/>
          <a:sy n="28" d="100"/>
        </p:scale>
        <p:origin x="1860" y="5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ge Thungon" userId="S::sthungon@medcerts.com::dac29ab1-0309-4309-9d13-ef1fc85358e3" providerId="AD" clId="Web-{72D12E07-DFB4-0FCF-F042-1B38F0CC6171}"/>
    <pc:docChg chg="modSld">
      <pc:chgData name="Sange Thungon" userId="S::sthungon@medcerts.com::dac29ab1-0309-4309-9d13-ef1fc85358e3" providerId="AD" clId="Web-{72D12E07-DFB4-0FCF-F042-1B38F0CC6171}" dt="2022-06-24T17:54:38.634" v="40"/>
      <pc:docMkLst>
        <pc:docMk/>
      </pc:docMkLst>
      <pc:sldChg chg="addSp delSp modSp">
        <pc:chgData name="Sange Thungon" userId="S::sthungon@medcerts.com::dac29ab1-0309-4309-9d13-ef1fc85358e3" providerId="AD" clId="Web-{72D12E07-DFB4-0FCF-F042-1B38F0CC6171}" dt="2022-06-24T17:53:17.488" v="3" actId="14100"/>
        <pc:sldMkLst>
          <pc:docMk/>
          <pc:sldMk cId="0" sldId="256"/>
        </pc:sldMkLst>
        <pc:picChg chg="add mod">
          <ac:chgData name="Sange Thungon" userId="S::sthungon@medcerts.com::dac29ab1-0309-4309-9d13-ef1fc85358e3" providerId="AD" clId="Web-{72D12E07-DFB4-0FCF-F042-1B38F0CC6171}" dt="2022-06-24T17:53:17.488" v="3" actId="14100"/>
          <ac:picMkLst>
            <pc:docMk/>
            <pc:sldMk cId="0" sldId="256"/>
            <ac:picMk id="2" creationId="{BF4EB34E-23DD-FEB4-1AA3-4DC12129FFEE}"/>
          </ac:picMkLst>
        </pc:picChg>
        <pc:picChg chg="del">
          <ac:chgData name="Sange Thungon" userId="S::sthungon@medcerts.com::dac29ab1-0309-4309-9d13-ef1fc85358e3" providerId="AD" clId="Web-{72D12E07-DFB4-0FCF-F042-1B38F0CC6171}" dt="2022-06-24T17:53:13.160" v="0"/>
          <ac:picMkLst>
            <pc:docMk/>
            <pc:sldMk cId="0" sldId="256"/>
            <ac:picMk id="59" creationId="{00000000-0000-0000-0000-000000000000}"/>
          </ac:picMkLst>
        </pc:picChg>
      </pc:sldChg>
      <pc:sldChg chg="addSp delSp modSp">
        <pc:chgData name="Sange Thungon" userId="S::sthungon@medcerts.com::dac29ab1-0309-4309-9d13-ef1fc85358e3" providerId="AD" clId="Web-{72D12E07-DFB4-0FCF-F042-1B38F0CC6171}" dt="2022-06-24T17:53:21.738" v="6" actId="1076"/>
        <pc:sldMkLst>
          <pc:docMk/>
          <pc:sldMk cId="0" sldId="257"/>
        </pc:sldMkLst>
        <pc:picChg chg="add mod">
          <ac:chgData name="Sange Thungon" userId="S::sthungon@medcerts.com::dac29ab1-0309-4309-9d13-ef1fc85358e3" providerId="AD" clId="Web-{72D12E07-DFB4-0FCF-F042-1B38F0CC6171}" dt="2022-06-24T17:53:21.738" v="6" actId="1076"/>
          <ac:picMkLst>
            <pc:docMk/>
            <pc:sldMk cId="0" sldId="257"/>
            <ac:picMk id="2" creationId="{BE187B24-3F73-13C7-4DC0-34F4DCF6F553}"/>
          </ac:picMkLst>
        </pc:picChg>
        <pc:picChg chg="del">
          <ac:chgData name="Sange Thungon" userId="S::sthungon@medcerts.com::dac29ab1-0309-4309-9d13-ef1fc85358e3" providerId="AD" clId="Web-{72D12E07-DFB4-0FCF-F042-1B38F0CC6171}" dt="2022-06-24T17:53:19.301" v="4"/>
          <ac:picMkLst>
            <pc:docMk/>
            <pc:sldMk cId="0" sldId="257"/>
            <ac:picMk id="67" creationId="{00000000-0000-0000-0000-000000000000}"/>
          </ac:picMkLst>
        </pc:picChg>
      </pc:sldChg>
      <pc:sldChg chg="addSp delSp">
        <pc:chgData name="Sange Thungon" userId="S::sthungon@medcerts.com::dac29ab1-0309-4309-9d13-ef1fc85358e3" providerId="AD" clId="Web-{72D12E07-DFB4-0FCF-F042-1B38F0CC6171}" dt="2022-06-24T17:54:38.634" v="40"/>
        <pc:sldMkLst>
          <pc:docMk/>
          <pc:sldMk cId="0" sldId="258"/>
        </pc:sldMkLst>
        <pc:picChg chg="add">
          <ac:chgData name="Sange Thungon" userId="S::sthungon@medcerts.com::dac29ab1-0309-4309-9d13-ef1fc85358e3" providerId="AD" clId="Web-{72D12E07-DFB4-0FCF-F042-1B38F0CC6171}" dt="2022-06-24T17:54:38.634" v="40"/>
          <ac:picMkLst>
            <pc:docMk/>
            <pc:sldMk cId="0" sldId="258"/>
            <ac:picMk id="3" creationId="{8DECA5A8-7B85-BCD8-2A70-C859B49EF917}"/>
          </ac:picMkLst>
        </pc:picChg>
        <pc:picChg chg="del">
          <ac:chgData name="Sange Thungon" userId="S::sthungon@medcerts.com::dac29ab1-0309-4309-9d13-ef1fc85358e3" providerId="AD" clId="Web-{72D12E07-DFB4-0FCF-F042-1B38F0CC6171}" dt="2022-06-24T17:54:38.447" v="39"/>
          <ac:picMkLst>
            <pc:docMk/>
            <pc:sldMk cId="0" sldId="258"/>
            <ac:picMk id="75" creationId="{00000000-0000-0000-0000-000000000000}"/>
          </ac:picMkLst>
        </pc:picChg>
      </pc:sldChg>
      <pc:sldChg chg="addSp delSp">
        <pc:chgData name="Sange Thungon" userId="S::sthungon@medcerts.com::dac29ab1-0309-4309-9d13-ef1fc85358e3" providerId="AD" clId="Web-{72D12E07-DFB4-0FCF-F042-1B38F0CC6171}" dt="2022-06-24T17:54:35.884" v="38"/>
        <pc:sldMkLst>
          <pc:docMk/>
          <pc:sldMk cId="0" sldId="259"/>
        </pc:sldMkLst>
        <pc:picChg chg="add">
          <ac:chgData name="Sange Thungon" userId="S::sthungon@medcerts.com::dac29ab1-0309-4309-9d13-ef1fc85358e3" providerId="AD" clId="Web-{72D12E07-DFB4-0FCF-F042-1B38F0CC6171}" dt="2022-06-24T17:54:35.884" v="38"/>
          <ac:picMkLst>
            <pc:docMk/>
            <pc:sldMk cId="0" sldId="259"/>
            <ac:picMk id="3" creationId="{B304A420-8E64-93AC-7A85-E515A34826EA}"/>
          </ac:picMkLst>
        </pc:picChg>
        <pc:picChg chg="del">
          <ac:chgData name="Sange Thungon" userId="S::sthungon@medcerts.com::dac29ab1-0309-4309-9d13-ef1fc85358e3" providerId="AD" clId="Web-{72D12E07-DFB4-0FCF-F042-1B38F0CC6171}" dt="2022-06-24T17:54:35.649" v="37"/>
          <ac:picMkLst>
            <pc:docMk/>
            <pc:sldMk cId="0" sldId="259"/>
            <ac:picMk id="85" creationId="{00000000-0000-0000-0000-000000000000}"/>
          </ac:picMkLst>
        </pc:picChg>
      </pc:sldChg>
      <pc:sldChg chg="addSp delSp">
        <pc:chgData name="Sange Thungon" userId="S::sthungon@medcerts.com::dac29ab1-0309-4309-9d13-ef1fc85358e3" providerId="AD" clId="Web-{72D12E07-DFB4-0FCF-F042-1B38F0CC6171}" dt="2022-06-24T17:54:33.243" v="36"/>
        <pc:sldMkLst>
          <pc:docMk/>
          <pc:sldMk cId="0" sldId="260"/>
        </pc:sldMkLst>
        <pc:picChg chg="add">
          <ac:chgData name="Sange Thungon" userId="S::sthungon@medcerts.com::dac29ab1-0309-4309-9d13-ef1fc85358e3" providerId="AD" clId="Web-{72D12E07-DFB4-0FCF-F042-1B38F0CC6171}" dt="2022-06-24T17:54:33.243" v="36"/>
          <ac:picMkLst>
            <pc:docMk/>
            <pc:sldMk cId="0" sldId="260"/>
            <ac:picMk id="3" creationId="{AD75F80E-56BE-6954-C6AD-D2A0904977D6}"/>
          </ac:picMkLst>
        </pc:picChg>
        <pc:picChg chg="del">
          <ac:chgData name="Sange Thungon" userId="S::sthungon@medcerts.com::dac29ab1-0309-4309-9d13-ef1fc85358e3" providerId="AD" clId="Web-{72D12E07-DFB4-0FCF-F042-1B38F0CC6171}" dt="2022-06-24T17:54:33.071" v="35"/>
          <ac:picMkLst>
            <pc:docMk/>
            <pc:sldMk cId="0" sldId="260"/>
            <ac:picMk id="95" creationId="{00000000-0000-0000-0000-000000000000}"/>
          </ac:picMkLst>
        </pc:picChg>
      </pc:sldChg>
      <pc:sldChg chg="addSp delSp">
        <pc:chgData name="Sange Thungon" userId="S::sthungon@medcerts.com::dac29ab1-0309-4309-9d13-ef1fc85358e3" providerId="AD" clId="Web-{72D12E07-DFB4-0FCF-F042-1B38F0CC6171}" dt="2022-06-24T17:54:30.321" v="34"/>
        <pc:sldMkLst>
          <pc:docMk/>
          <pc:sldMk cId="0" sldId="261"/>
        </pc:sldMkLst>
        <pc:picChg chg="add">
          <ac:chgData name="Sange Thungon" userId="S::sthungon@medcerts.com::dac29ab1-0309-4309-9d13-ef1fc85358e3" providerId="AD" clId="Web-{72D12E07-DFB4-0FCF-F042-1B38F0CC6171}" dt="2022-06-24T17:54:30.321" v="34"/>
          <ac:picMkLst>
            <pc:docMk/>
            <pc:sldMk cId="0" sldId="261"/>
            <ac:picMk id="3" creationId="{1B7E1D9F-7522-BD17-D615-06C0F186B8F2}"/>
          </ac:picMkLst>
        </pc:picChg>
        <pc:picChg chg="del">
          <ac:chgData name="Sange Thungon" userId="S::sthungon@medcerts.com::dac29ab1-0309-4309-9d13-ef1fc85358e3" providerId="AD" clId="Web-{72D12E07-DFB4-0FCF-F042-1B38F0CC6171}" dt="2022-06-24T17:54:30.149" v="33"/>
          <ac:picMkLst>
            <pc:docMk/>
            <pc:sldMk cId="0" sldId="261"/>
            <ac:picMk id="105" creationId="{00000000-0000-0000-0000-000000000000}"/>
          </ac:picMkLst>
        </pc:picChg>
      </pc:sldChg>
      <pc:sldChg chg="addSp delSp">
        <pc:chgData name="Sange Thungon" userId="S::sthungon@medcerts.com::dac29ab1-0309-4309-9d13-ef1fc85358e3" providerId="AD" clId="Web-{72D12E07-DFB4-0FCF-F042-1B38F0CC6171}" dt="2022-06-24T17:54:27.493" v="32"/>
        <pc:sldMkLst>
          <pc:docMk/>
          <pc:sldMk cId="0" sldId="262"/>
        </pc:sldMkLst>
        <pc:picChg chg="add">
          <ac:chgData name="Sange Thungon" userId="S::sthungon@medcerts.com::dac29ab1-0309-4309-9d13-ef1fc85358e3" providerId="AD" clId="Web-{72D12E07-DFB4-0FCF-F042-1B38F0CC6171}" dt="2022-06-24T17:54:27.493" v="32"/>
          <ac:picMkLst>
            <pc:docMk/>
            <pc:sldMk cId="0" sldId="262"/>
            <ac:picMk id="3" creationId="{CB490929-7BD0-C6EE-EFD9-CBB2C00008B7}"/>
          </ac:picMkLst>
        </pc:picChg>
        <pc:picChg chg="del">
          <ac:chgData name="Sange Thungon" userId="S::sthungon@medcerts.com::dac29ab1-0309-4309-9d13-ef1fc85358e3" providerId="AD" clId="Web-{72D12E07-DFB4-0FCF-F042-1B38F0CC6171}" dt="2022-06-24T17:54:27.321" v="31"/>
          <ac:picMkLst>
            <pc:docMk/>
            <pc:sldMk cId="0" sldId="262"/>
            <ac:picMk id="116" creationId="{00000000-0000-0000-0000-000000000000}"/>
          </ac:picMkLst>
        </pc:picChg>
      </pc:sldChg>
      <pc:sldChg chg="addSp delSp">
        <pc:chgData name="Sange Thungon" userId="S::sthungon@medcerts.com::dac29ab1-0309-4309-9d13-ef1fc85358e3" providerId="AD" clId="Web-{72D12E07-DFB4-0FCF-F042-1B38F0CC6171}" dt="2022-06-24T17:54:24.789" v="30"/>
        <pc:sldMkLst>
          <pc:docMk/>
          <pc:sldMk cId="0" sldId="263"/>
        </pc:sldMkLst>
        <pc:picChg chg="add">
          <ac:chgData name="Sange Thungon" userId="S::sthungon@medcerts.com::dac29ab1-0309-4309-9d13-ef1fc85358e3" providerId="AD" clId="Web-{72D12E07-DFB4-0FCF-F042-1B38F0CC6171}" dt="2022-06-24T17:54:24.789" v="30"/>
          <ac:picMkLst>
            <pc:docMk/>
            <pc:sldMk cId="0" sldId="263"/>
            <ac:picMk id="3" creationId="{EE98D16C-E174-381B-F97E-30FDC0D71717}"/>
          </ac:picMkLst>
        </pc:picChg>
        <pc:picChg chg="del">
          <ac:chgData name="Sange Thungon" userId="S::sthungon@medcerts.com::dac29ab1-0309-4309-9d13-ef1fc85358e3" providerId="AD" clId="Web-{72D12E07-DFB4-0FCF-F042-1B38F0CC6171}" dt="2022-06-24T17:54:24.539" v="29"/>
          <ac:picMkLst>
            <pc:docMk/>
            <pc:sldMk cId="0" sldId="263"/>
            <ac:picMk id="126" creationId="{00000000-0000-0000-0000-000000000000}"/>
          </ac:picMkLst>
        </pc:picChg>
      </pc:sldChg>
      <pc:sldChg chg="addSp delSp">
        <pc:chgData name="Sange Thungon" userId="S::sthungon@medcerts.com::dac29ab1-0309-4309-9d13-ef1fc85358e3" providerId="AD" clId="Web-{72D12E07-DFB4-0FCF-F042-1B38F0CC6171}" dt="2022-06-24T17:54:21.899" v="28"/>
        <pc:sldMkLst>
          <pc:docMk/>
          <pc:sldMk cId="0" sldId="264"/>
        </pc:sldMkLst>
        <pc:picChg chg="add">
          <ac:chgData name="Sange Thungon" userId="S::sthungon@medcerts.com::dac29ab1-0309-4309-9d13-ef1fc85358e3" providerId="AD" clId="Web-{72D12E07-DFB4-0FCF-F042-1B38F0CC6171}" dt="2022-06-24T17:54:21.899" v="28"/>
          <ac:picMkLst>
            <pc:docMk/>
            <pc:sldMk cId="0" sldId="264"/>
            <ac:picMk id="3" creationId="{C6D6F3E4-B1C1-E688-3A39-C2B35FE47BA9}"/>
          </ac:picMkLst>
        </pc:picChg>
        <pc:picChg chg="del">
          <ac:chgData name="Sange Thungon" userId="S::sthungon@medcerts.com::dac29ab1-0309-4309-9d13-ef1fc85358e3" providerId="AD" clId="Web-{72D12E07-DFB4-0FCF-F042-1B38F0CC6171}" dt="2022-06-24T17:54:21.711" v="27"/>
          <ac:picMkLst>
            <pc:docMk/>
            <pc:sldMk cId="0" sldId="264"/>
            <ac:picMk id="136" creationId="{00000000-0000-0000-0000-000000000000}"/>
          </ac:picMkLst>
        </pc:picChg>
      </pc:sldChg>
      <pc:sldChg chg="addSp delSp modSp">
        <pc:chgData name="Sange Thungon" userId="S::sthungon@medcerts.com::dac29ab1-0309-4309-9d13-ef1fc85358e3" providerId="AD" clId="Web-{72D12E07-DFB4-0FCF-F042-1B38F0CC6171}" dt="2022-06-24T17:54:18.211" v="26" actId="1076"/>
        <pc:sldMkLst>
          <pc:docMk/>
          <pc:sldMk cId="0" sldId="265"/>
        </pc:sldMkLst>
        <pc:picChg chg="add mod">
          <ac:chgData name="Sange Thungon" userId="S::sthungon@medcerts.com::dac29ab1-0309-4309-9d13-ef1fc85358e3" providerId="AD" clId="Web-{72D12E07-DFB4-0FCF-F042-1B38F0CC6171}" dt="2022-06-24T17:54:18.211" v="26" actId="1076"/>
          <ac:picMkLst>
            <pc:docMk/>
            <pc:sldMk cId="0" sldId="265"/>
            <ac:picMk id="2" creationId="{E6555743-73BA-6937-257A-6DF793E89C10}"/>
          </ac:picMkLst>
        </pc:picChg>
        <pc:picChg chg="del">
          <ac:chgData name="Sange Thungon" userId="S::sthungon@medcerts.com::dac29ab1-0309-4309-9d13-ef1fc85358e3" providerId="AD" clId="Web-{72D12E07-DFB4-0FCF-F042-1B38F0CC6171}" dt="2022-06-24T17:54:15.070" v="24"/>
          <ac:picMkLst>
            <pc:docMk/>
            <pc:sldMk cId="0" sldId="265"/>
            <ac:picMk id="146" creationId="{00000000-0000-0000-0000-000000000000}"/>
          </ac:picMkLst>
        </pc:picChg>
      </pc:sldChg>
      <pc:sldChg chg="addSp delSp">
        <pc:chgData name="Sange Thungon" userId="S::sthungon@medcerts.com::dac29ab1-0309-4309-9d13-ef1fc85358e3" providerId="AD" clId="Web-{72D12E07-DFB4-0FCF-F042-1B38F0CC6171}" dt="2022-06-24T17:53:29.942" v="8"/>
        <pc:sldMkLst>
          <pc:docMk/>
          <pc:sldMk cId="0" sldId="266"/>
        </pc:sldMkLst>
        <pc:picChg chg="add">
          <ac:chgData name="Sange Thungon" userId="S::sthungon@medcerts.com::dac29ab1-0309-4309-9d13-ef1fc85358e3" providerId="AD" clId="Web-{72D12E07-DFB4-0FCF-F042-1B38F0CC6171}" dt="2022-06-24T17:53:29.942" v="8"/>
          <ac:picMkLst>
            <pc:docMk/>
            <pc:sldMk cId="0" sldId="266"/>
            <ac:picMk id="3" creationId="{A0BBEA31-E1A3-B9A8-31ED-D879ADF6881C}"/>
          </ac:picMkLst>
        </pc:picChg>
        <pc:picChg chg="del">
          <ac:chgData name="Sange Thungon" userId="S::sthungon@medcerts.com::dac29ab1-0309-4309-9d13-ef1fc85358e3" providerId="AD" clId="Web-{72D12E07-DFB4-0FCF-F042-1B38F0CC6171}" dt="2022-06-24T17:53:29.583" v="7"/>
          <ac:picMkLst>
            <pc:docMk/>
            <pc:sldMk cId="0" sldId="266"/>
            <ac:picMk id="156" creationId="{00000000-0000-0000-0000-000000000000}"/>
          </ac:picMkLst>
        </pc:picChg>
      </pc:sldChg>
      <pc:sldChg chg="delSp">
        <pc:chgData name="Sange Thungon" userId="S::sthungon@medcerts.com::dac29ab1-0309-4309-9d13-ef1fc85358e3" providerId="AD" clId="Web-{72D12E07-DFB4-0FCF-F042-1B38F0CC6171}" dt="2022-06-24T17:54:12.054" v="23"/>
        <pc:sldMkLst>
          <pc:docMk/>
          <pc:sldMk cId="0" sldId="267"/>
        </pc:sldMkLst>
        <pc:picChg chg="del">
          <ac:chgData name="Sange Thungon" userId="S::sthungon@medcerts.com::dac29ab1-0309-4309-9d13-ef1fc85358e3" providerId="AD" clId="Web-{72D12E07-DFB4-0FCF-F042-1B38F0CC6171}" dt="2022-06-24T17:54:12.054" v="23"/>
          <ac:picMkLst>
            <pc:docMk/>
            <pc:sldMk cId="0" sldId="267"/>
            <ac:picMk id="165" creationId="{00000000-0000-0000-0000-000000000000}"/>
          </ac:picMkLst>
        </pc:picChg>
      </pc:sldChg>
      <pc:sldChg chg="addSp delSp modSp">
        <pc:chgData name="Sange Thungon" userId="S::sthungon@medcerts.com::dac29ab1-0309-4309-9d13-ef1fc85358e3" providerId="AD" clId="Web-{72D12E07-DFB4-0FCF-F042-1B38F0CC6171}" dt="2022-06-24T17:54:09.132" v="22" actId="1076"/>
        <pc:sldMkLst>
          <pc:docMk/>
          <pc:sldMk cId="0" sldId="268"/>
        </pc:sldMkLst>
        <pc:picChg chg="add mod">
          <ac:chgData name="Sange Thungon" userId="S::sthungon@medcerts.com::dac29ab1-0309-4309-9d13-ef1fc85358e3" providerId="AD" clId="Web-{72D12E07-DFB4-0FCF-F042-1B38F0CC6171}" dt="2022-06-24T17:54:09.132" v="22" actId="1076"/>
          <ac:picMkLst>
            <pc:docMk/>
            <pc:sldMk cId="0" sldId="268"/>
            <ac:picMk id="2" creationId="{BF708FD6-D308-BCE3-68AA-2002CD1DA8A4}"/>
          </ac:picMkLst>
        </pc:picChg>
        <pc:picChg chg="del">
          <ac:chgData name="Sange Thungon" userId="S::sthungon@medcerts.com::dac29ab1-0309-4309-9d13-ef1fc85358e3" providerId="AD" clId="Web-{72D12E07-DFB4-0FCF-F042-1B38F0CC6171}" dt="2022-06-24T17:54:06.007" v="20"/>
          <ac:picMkLst>
            <pc:docMk/>
            <pc:sldMk cId="0" sldId="268"/>
            <ac:picMk id="176" creationId="{00000000-0000-0000-0000-000000000000}"/>
          </ac:picMkLst>
        </pc:picChg>
      </pc:sldChg>
      <pc:sldChg chg="addSp delSp modSp">
        <pc:chgData name="Sange Thungon" userId="S::sthungon@medcerts.com::dac29ab1-0309-4309-9d13-ef1fc85358e3" providerId="AD" clId="Web-{72D12E07-DFB4-0FCF-F042-1B38F0CC6171}" dt="2022-06-24T17:54:03.116" v="19" actId="1076"/>
        <pc:sldMkLst>
          <pc:docMk/>
          <pc:sldMk cId="0" sldId="269"/>
        </pc:sldMkLst>
        <pc:picChg chg="add mod">
          <ac:chgData name="Sange Thungon" userId="S::sthungon@medcerts.com::dac29ab1-0309-4309-9d13-ef1fc85358e3" providerId="AD" clId="Web-{72D12E07-DFB4-0FCF-F042-1B38F0CC6171}" dt="2022-06-24T17:54:03.116" v="19" actId="1076"/>
          <ac:picMkLst>
            <pc:docMk/>
            <pc:sldMk cId="0" sldId="269"/>
            <ac:picMk id="2" creationId="{04310579-20FF-0778-26AC-9FE1D56844F0}"/>
          </ac:picMkLst>
        </pc:picChg>
        <pc:picChg chg="del">
          <ac:chgData name="Sange Thungon" userId="S::sthungon@medcerts.com::dac29ab1-0309-4309-9d13-ef1fc85358e3" providerId="AD" clId="Web-{72D12E07-DFB4-0FCF-F042-1B38F0CC6171}" dt="2022-06-24T17:53:59.210" v="17"/>
          <ac:picMkLst>
            <pc:docMk/>
            <pc:sldMk cId="0" sldId="269"/>
            <ac:picMk id="187" creationId="{00000000-0000-0000-0000-000000000000}"/>
          </ac:picMkLst>
        </pc:picChg>
      </pc:sldChg>
      <pc:sldChg chg="addSp delSp">
        <pc:chgData name="Sange Thungon" userId="S::sthungon@medcerts.com::dac29ab1-0309-4309-9d13-ef1fc85358e3" providerId="AD" clId="Web-{72D12E07-DFB4-0FCF-F042-1B38F0CC6171}" dt="2022-06-24T17:53:33.942" v="10"/>
        <pc:sldMkLst>
          <pc:docMk/>
          <pc:sldMk cId="0" sldId="270"/>
        </pc:sldMkLst>
        <pc:picChg chg="add">
          <ac:chgData name="Sange Thungon" userId="S::sthungon@medcerts.com::dac29ab1-0309-4309-9d13-ef1fc85358e3" providerId="AD" clId="Web-{72D12E07-DFB4-0FCF-F042-1B38F0CC6171}" dt="2022-06-24T17:53:33.942" v="10"/>
          <ac:picMkLst>
            <pc:docMk/>
            <pc:sldMk cId="0" sldId="270"/>
            <ac:picMk id="3" creationId="{87D4991C-8938-EA85-61AC-08F769503325}"/>
          </ac:picMkLst>
        </pc:picChg>
        <pc:picChg chg="del">
          <ac:chgData name="Sange Thungon" userId="S::sthungon@medcerts.com::dac29ab1-0309-4309-9d13-ef1fc85358e3" providerId="AD" clId="Web-{72D12E07-DFB4-0FCF-F042-1B38F0CC6171}" dt="2022-06-24T17:53:33.739" v="9"/>
          <ac:picMkLst>
            <pc:docMk/>
            <pc:sldMk cId="0" sldId="270"/>
            <ac:picMk id="197" creationId="{00000000-0000-0000-0000-000000000000}"/>
          </ac:picMkLst>
        </pc:picChg>
      </pc:sldChg>
      <pc:sldChg chg="delSp">
        <pc:chgData name="Sange Thungon" userId="S::sthungon@medcerts.com::dac29ab1-0309-4309-9d13-ef1fc85358e3" providerId="AD" clId="Web-{72D12E07-DFB4-0FCF-F042-1B38F0CC6171}" dt="2022-06-24T17:53:54.084" v="16"/>
        <pc:sldMkLst>
          <pc:docMk/>
          <pc:sldMk cId="0" sldId="271"/>
        </pc:sldMkLst>
        <pc:picChg chg="del">
          <ac:chgData name="Sange Thungon" userId="S::sthungon@medcerts.com::dac29ab1-0309-4309-9d13-ef1fc85358e3" providerId="AD" clId="Web-{72D12E07-DFB4-0FCF-F042-1B38F0CC6171}" dt="2022-06-24T17:53:54.084" v="16"/>
          <ac:picMkLst>
            <pc:docMk/>
            <pc:sldMk cId="0" sldId="271"/>
            <ac:picMk id="205" creationId="{00000000-0000-0000-0000-000000000000}"/>
          </ac:picMkLst>
        </pc:picChg>
      </pc:sldChg>
      <pc:sldChg chg="addSp delSp">
        <pc:chgData name="Sange Thungon" userId="S::sthungon@medcerts.com::dac29ab1-0309-4309-9d13-ef1fc85358e3" providerId="AD" clId="Web-{72D12E07-DFB4-0FCF-F042-1B38F0CC6171}" dt="2022-06-24T17:53:36.864" v="12"/>
        <pc:sldMkLst>
          <pc:docMk/>
          <pc:sldMk cId="0" sldId="272"/>
        </pc:sldMkLst>
        <pc:picChg chg="add">
          <ac:chgData name="Sange Thungon" userId="S::sthungon@medcerts.com::dac29ab1-0309-4309-9d13-ef1fc85358e3" providerId="AD" clId="Web-{72D12E07-DFB4-0FCF-F042-1B38F0CC6171}" dt="2022-06-24T17:53:36.864" v="12"/>
          <ac:picMkLst>
            <pc:docMk/>
            <pc:sldMk cId="0" sldId="272"/>
            <ac:picMk id="3" creationId="{F385CD51-B394-5D97-E6F4-A33C0FFE3DDA}"/>
          </ac:picMkLst>
        </pc:picChg>
        <pc:picChg chg="del">
          <ac:chgData name="Sange Thungon" userId="S::sthungon@medcerts.com::dac29ab1-0309-4309-9d13-ef1fc85358e3" providerId="AD" clId="Web-{72D12E07-DFB4-0FCF-F042-1B38F0CC6171}" dt="2022-06-24T17:53:36.693" v="11"/>
          <ac:picMkLst>
            <pc:docMk/>
            <pc:sldMk cId="0" sldId="272"/>
            <ac:picMk id="215" creationId="{00000000-0000-0000-0000-000000000000}"/>
          </ac:picMkLst>
        </pc:picChg>
      </pc:sldChg>
      <pc:sldChg chg="addSp delSp modSp">
        <pc:chgData name="Sange Thungon" userId="S::sthungon@medcerts.com::dac29ab1-0309-4309-9d13-ef1fc85358e3" providerId="AD" clId="Web-{72D12E07-DFB4-0FCF-F042-1B38F0CC6171}" dt="2022-06-24T17:53:50.365" v="15" actId="1076"/>
        <pc:sldMkLst>
          <pc:docMk/>
          <pc:sldMk cId="0" sldId="273"/>
        </pc:sldMkLst>
        <pc:picChg chg="add mod">
          <ac:chgData name="Sange Thungon" userId="S::sthungon@medcerts.com::dac29ab1-0309-4309-9d13-ef1fc85358e3" providerId="AD" clId="Web-{72D12E07-DFB4-0FCF-F042-1B38F0CC6171}" dt="2022-06-24T17:53:50.365" v="15" actId="1076"/>
          <ac:picMkLst>
            <pc:docMk/>
            <pc:sldMk cId="0" sldId="273"/>
            <ac:picMk id="2" creationId="{209E2CD6-3E77-5D9C-2890-998D91B5D759}"/>
          </ac:picMkLst>
        </pc:picChg>
        <pc:picChg chg="del">
          <ac:chgData name="Sange Thungon" userId="S::sthungon@medcerts.com::dac29ab1-0309-4309-9d13-ef1fc85358e3" providerId="AD" clId="Web-{72D12E07-DFB4-0FCF-F042-1B38F0CC6171}" dt="2022-06-24T17:53:47.568" v="13"/>
          <ac:picMkLst>
            <pc:docMk/>
            <pc:sldMk cId="0" sldId="273"/>
            <ac:picMk id="22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52ec42f3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52ec42f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3ffe2fbd9_0_9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73ffe2fbd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64a5c75120_1_6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64a5c75120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73ffe2fbd9_0_2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73ffe2fbd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ec68133dd6_0_8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ec68133dd6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ec68133dd6_0_9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ec68133dd6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3ffe2fbd9_0_15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3ffe2fbd9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73ffe2fbd9_0_17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73ffe2fbd9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73ffe2fbd9_0_2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73ffe2fbd9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3ffe2fbd9_0_21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3ffe2fbd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3ffe2fbd9_0_15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3ffe2fbd9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ec68133dd6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ec68133dd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084a127357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084a1273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6589e9130d_0_92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6589e9130d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3ffe2fbd9_0_5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73ffe2fbd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ec68133dd6_0_3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ec68133dd6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3ffe2fbd9_0_6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3ffe2fbd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ec68133dd6_0_5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ec68133dd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29854"/>
          <a:stretch/>
        </p:blipFill>
        <p:spPr>
          <a:xfrm>
            <a:off x="0" y="0"/>
            <a:ext cx="7772400" cy="8178053"/>
          </a:xfrm>
          <a:prstGeom prst="rect">
            <a:avLst/>
          </a:prstGeom>
          <a:noFill/>
          <a:ln>
            <a:noFill/>
          </a:ln>
        </p:spPr>
      </p:pic>
      <p:sp>
        <p:nvSpPr>
          <p:cNvPr id="55" name="Google Shape;55;p13"/>
          <p:cNvSpPr/>
          <p:nvPr/>
        </p:nvSpPr>
        <p:spPr>
          <a:xfrm>
            <a:off x="-91200" y="-35950"/>
            <a:ext cx="7863600" cy="82140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ctrTitle"/>
          </p:nvPr>
        </p:nvSpPr>
        <p:spPr>
          <a:xfrm>
            <a:off x="219300" y="2601496"/>
            <a:ext cx="7242600" cy="176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Montserrat"/>
                <a:ea typeface="Montserrat"/>
                <a:cs typeface="Montserrat"/>
                <a:sym typeface="Montserrat"/>
              </a:rPr>
              <a:t>Medical Scribe Professional</a:t>
            </a:r>
            <a:endParaRPr b="1">
              <a:solidFill>
                <a:srgbClr val="FFFFFF"/>
              </a:solidFill>
              <a:latin typeface="Montserrat"/>
              <a:ea typeface="Montserrat"/>
              <a:cs typeface="Montserrat"/>
              <a:sym typeface="Montserrat"/>
            </a:endParaRPr>
          </a:p>
        </p:txBody>
      </p:sp>
      <p:sp>
        <p:nvSpPr>
          <p:cNvPr id="57" name="Google Shape;57;p13"/>
          <p:cNvSpPr txBox="1">
            <a:spLocks noGrp="1"/>
          </p:cNvSpPr>
          <p:nvPr>
            <p:ph type="subTitle" idx="1"/>
          </p:nvPr>
        </p:nvSpPr>
        <p:spPr>
          <a:xfrm>
            <a:off x="264950" y="4169944"/>
            <a:ext cx="7242600" cy="70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chemeClr val="lt1"/>
                </a:solidFill>
                <a:latin typeface="Montserrat"/>
                <a:ea typeface="Montserrat"/>
                <a:cs typeface="Montserrat"/>
                <a:sym typeface="Montserrat"/>
              </a:rPr>
              <a:t>Program Guide</a:t>
            </a:r>
            <a:endParaRPr sz="2400">
              <a:solidFill>
                <a:srgbClr val="FFFFFF"/>
              </a:solidFill>
              <a:latin typeface="Montserrat"/>
              <a:ea typeface="Montserrat"/>
              <a:cs typeface="Montserrat"/>
              <a:sym typeface="Montserrat"/>
            </a:endParaRPr>
          </a:p>
        </p:txBody>
      </p:sp>
      <p:sp>
        <p:nvSpPr>
          <p:cNvPr id="58" name="Google Shape;58;p13"/>
          <p:cNvSpPr txBox="1">
            <a:spLocks noGrp="1"/>
          </p:cNvSpPr>
          <p:nvPr>
            <p:ph type="subTitle" idx="1"/>
          </p:nvPr>
        </p:nvSpPr>
        <p:spPr>
          <a:xfrm>
            <a:off x="264950" y="8437630"/>
            <a:ext cx="7242600" cy="13146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Prepared For: [Insert StudentName]</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Estimated Start Date: [Insert Date]</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Program Cost: $3200.00</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Program Code: HI-6400</a:t>
            </a:r>
            <a:endParaRPr sz="1800">
              <a:solidFill>
                <a:schemeClr val="dk1"/>
              </a:solidFill>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BF4EB34E-23DD-FEB4-1AA3-4DC12129FFEE}"/>
              </a:ext>
            </a:extLst>
          </p:cNvPr>
          <p:cNvPicPr>
            <a:picLocks noChangeAspect="1"/>
          </p:cNvPicPr>
          <p:nvPr/>
        </p:nvPicPr>
        <p:blipFill>
          <a:blip r:embed="rId4"/>
          <a:stretch>
            <a:fillRect/>
          </a:stretch>
        </p:blipFill>
        <p:spPr>
          <a:xfrm>
            <a:off x="345371" y="361950"/>
            <a:ext cx="3912618" cy="10507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Enrollment Eligibility Requirements</a:t>
            </a:r>
            <a:endParaRPr sz="1400" b="1">
              <a:latin typeface="Montserrat"/>
              <a:ea typeface="Montserrat"/>
              <a:cs typeface="Montserrat"/>
              <a:sym typeface="Montserrat"/>
            </a:endParaRPr>
          </a:p>
        </p:txBody>
      </p:sp>
      <p:sp>
        <p:nvSpPr>
          <p:cNvPr id="144" name="Google Shape;144;p22"/>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00">
                <a:latin typeface="Montserrat"/>
                <a:ea typeface="Montserrat"/>
                <a:cs typeface="Montserrat"/>
                <a:sym typeface="Montserrat"/>
              </a:rPr>
              <a:t>Applicants must be 18 years of age or older and have a High School diploma or GED. Many employers will require that you have a suitable vision and hearing (normal or corrected), suitable psychomotor skills, hand-eye coordination and finger agility and be able to stand for an extended period.</a:t>
            </a:r>
            <a:endParaRPr sz="1100">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cxnSp>
        <p:nvCxnSpPr>
          <p:cNvPr id="145" name="Google Shape;145;p22"/>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47" name="Google Shape;147;p22"/>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2"/>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10</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E6555743-73BA-6937-257A-6DF793E89C10}"/>
              </a:ext>
            </a:extLst>
          </p:cNvPr>
          <p:cNvPicPr>
            <a:picLocks noChangeAspect="1"/>
          </p:cNvPicPr>
          <p:nvPr/>
        </p:nvPicPr>
        <p:blipFill>
          <a:blip r:embed="rId3"/>
          <a:stretch>
            <a:fillRect/>
          </a:stretch>
        </p:blipFill>
        <p:spPr>
          <a:xfrm>
            <a:off x="258537" y="9413173"/>
            <a:ext cx="1686829" cy="4476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3"/>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154" name="Google Shape;154;p23"/>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3"/>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Medical Scribe Professional Courses</a:t>
            </a:r>
            <a:endParaRPr sz="4800" b="1">
              <a:solidFill>
                <a:srgbClr val="FFFFFF"/>
              </a:solidFill>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A0BBEA31-E1A3-B9A8-31ED-D879ADF6881C}"/>
              </a:ext>
            </a:extLst>
          </p:cNvPr>
          <p:cNvPicPr>
            <a:picLocks noChangeAspect="1"/>
          </p:cNvPicPr>
          <p:nvPr/>
        </p:nvPicPr>
        <p:blipFill>
          <a:blip r:embed="rId4"/>
          <a:stretch>
            <a:fillRect/>
          </a:stretch>
        </p:blipFill>
        <p:spPr>
          <a:xfrm>
            <a:off x="240284" y="9212393"/>
            <a:ext cx="2401587" cy="6477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4"/>
          <p:cNvSpPr/>
          <p:nvPr/>
        </p:nvSpPr>
        <p:spPr>
          <a:xfrm>
            <a:off x="264900" y="7624600"/>
            <a:ext cx="7242600" cy="2340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4"/>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PS-1011:  Professionalism in Allied Health</a:t>
            </a:r>
            <a:endParaRPr b="1">
              <a:latin typeface="Montserrat"/>
              <a:ea typeface="Montserrat"/>
              <a:cs typeface="Montserrat"/>
              <a:sym typeface="Montserrat"/>
            </a:endParaRPr>
          </a:p>
          <a:p>
            <a:pPr marL="0" lvl="0" indent="0" algn="l" rtl="0">
              <a:spcBef>
                <a:spcPts val="0"/>
              </a:spcBef>
              <a:spcAft>
                <a:spcPts val="0"/>
              </a:spcAft>
              <a:buNone/>
            </a:pPr>
            <a:endParaRPr b="1">
              <a:latin typeface="Montserrat"/>
              <a:ea typeface="Montserrat"/>
              <a:cs typeface="Montserrat"/>
              <a:sym typeface="Montserrat"/>
            </a:endParaRPr>
          </a:p>
        </p:txBody>
      </p:sp>
      <p:sp>
        <p:nvSpPr>
          <p:cNvPr id="163" name="Google Shape;163;p24"/>
          <p:cNvSpPr txBox="1">
            <a:spLocks noGrp="1"/>
          </p:cNvSpPr>
          <p:nvPr>
            <p:ph type="body" idx="1"/>
          </p:nvPr>
        </p:nvSpPr>
        <p:spPr>
          <a:xfrm>
            <a:off x="208950" y="1412725"/>
            <a:ext cx="7298700" cy="81621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This course will benefit anyone considering a career in allied health, as well as those already working in the field. Allied Health Professionals must be committed to the key attributes of professionalism and strive to reflect this within the delivery of patient-centered, safe, and effective care. “Professionalism” is a broad term which reflects many different skills and abilities. For an individual to exhibit professionalism, he/she must be armed with specific skills and abilities that do not always show up within certification requirements, or even within career training curriculum. Soft skills are hard to measure and are typically less well-defined than hard skills. However, soft skills are what set many job candidates apart. Professionalism is not just what one knows. It is how one does their job, how one behaves, and how one comes across as they interact with others.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The purpose of this course is to provide students with soft skills training that will provide the tools needed to demonstrated a higher level of professionalism on the job. Keyw components of the course focus on patient interaction, proper office behavior, medical ethics, diversity and cultural bias, emotional strength, professional appearance and communication. The course maintains a focus on the key attributes that are true markers of professionalism.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This course was created with input from healthcare professionals working in the field, healthcare employers that hire our graduates, professional educators  and even former MedCerts students. The end-result is a collection of modules that touch on the soft skills that are TRULY important in the real world of allied healthcare. In this course, students are engaged through scenario-based learning that allows for real interaction with virtual co-workers and patients. Additionally, game-based activities and animations keep students engaged and entertained throughout their learning journey.</a:t>
            </a:r>
            <a:endParaRPr sz="1100">
              <a:latin typeface="Montserrat"/>
              <a:ea typeface="Montserrat"/>
              <a:cs typeface="Montserrat"/>
              <a:sym typeface="Montserrat"/>
            </a:endParaRPr>
          </a:p>
          <a:p>
            <a:pPr marL="0" lvl="0" indent="0" algn="l" rtl="0">
              <a:lnSpc>
                <a:spcPct val="113000"/>
              </a:lnSpc>
              <a:spcBef>
                <a:spcPts val="1200"/>
              </a:spcBef>
              <a:spcAft>
                <a:spcPts val="0"/>
              </a:spcAft>
              <a:buClr>
                <a:schemeClr val="dk1"/>
              </a:buClr>
              <a:buSzPts val="1100"/>
              <a:buFont typeface="Arial"/>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Gain an understanding of the expectations of an allied healthcare professional in the workplace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Develop and exercise emotional intelligence, self-management and interpersonal skills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Build and improve internal and external communication skills with all exchanges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Enhance the patient care experience with successful interactions and patient satisfaction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Maintain solution-oriented conversations, manage conflict and build self confidence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cxnSp>
        <p:nvCxnSpPr>
          <p:cNvPr id="164" name="Google Shape;164;p24"/>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66" name="Google Shape;166;p24"/>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24"/>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12</a:t>
            </a:fld>
            <a:endParaRPr b="1">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5"/>
          <p:cNvSpPr/>
          <p:nvPr/>
        </p:nvSpPr>
        <p:spPr>
          <a:xfrm>
            <a:off x="208950" y="6645025"/>
            <a:ext cx="7298700" cy="19218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5"/>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HI-1014: Introduction to Human Anatomy and Medical Terminology</a:t>
            </a:r>
            <a:endParaRPr b="1">
              <a:latin typeface="Montserrat"/>
              <a:ea typeface="Montserrat"/>
              <a:cs typeface="Montserrat"/>
              <a:sym typeface="Montserrat"/>
            </a:endParaRPr>
          </a:p>
        </p:txBody>
      </p:sp>
      <p:sp>
        <p:nvSpPr>
          <p:cNvPr id="174" name="Google Shape;174;p25"/>
          <p:cNvSpPr txBox="1">
            <a:spLocks noGrp="1"/>
          </p:cNvSpPr>
          <p:nvPr>
            <p:ph type="body" idx="1"/>
          </p:nvPr>
        </p:nvSpPr>
        <p:spPr>
          <a:xfrm>
            <a:off x="208950" y="1412725"/>
            <a:ext cx="7242600" cy="56913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In this introduction to Human Anatomy &amp; Medical Terminology course, you will uncover the wonderful diversity of the 11 body systems while learning about the medical language that is used to describe them and the translation of medical records used in the field of healthcare. Within the Anatomy and Physiology section of each lesson, students will gain comprehensive knowledge of the structure and function of the various organs and systems of the human body. Major diseases and conditions will be presented and explained in the section on Pathology. Throughout each lesson, the roots of terms are explained to help students understand how medical terminology works in all areas of healthcare and to increase their knowledge and understanding of the material discussed.</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This module will provide you with a better understanding and working knowledge of medicine that is required in dictation and translation of medical records used with multiple purposes and job duties in the medical field. Modules include: Introduction to Medical Terminology; Introduction to Anatomy, Physiology, and Pathology; Cells - The Foundation of Live; The Human Body; Integumentary System; Skeletal System; Muscular System; Nervous System; Special Senses; Endocrine System; Cardiovascular System; Blood and Immune Systems; Respiratory System; Digestive System; Urinary System; and Reproductive System.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Recognize the structure and function of the 11 body systems and their organs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medical language that is used to describe those systems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Analyze and understand medical terms by breaking down their word components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major diseases and conditions related to the human body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your knowledge within the healthcare setting</a:t>
            </a:r>
            <a:endParaRPr sz="1100">
              <a:latin typeface="Montserrat"/>
              <a:ea typeface="Montserrat"/>
              <a:cs typeface="Montserrat"/>
              <a:sym typeface="Montserrat"/>
            </a:endParaRPr>
          </a:p>
        </p:txBody>
      </p:sp>
      <p:cxnSp>
        <p:nvCxnSpPr>
          <p:cNvPr id="175" name="Google Shape;175;p25"/>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77" name="Google Shape;177;p2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2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13</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BF708FD6-D308-BCE3-68AA-2002CD1DA8A4}"/>
              </a:ext>
            </a:extLst>
          </p:cNvPr>
          <p:cNvPicPr>
            <a:picLocks noChangeAspect="1"/>
          </p:cNvPicPr>
          <p:nvPr/>
        </p:nvPicPr>
        <p:blipFill>
          <a:blip r:embed="rId3"/>
          <a:stretch>
            <a:fillRect/>
          </a:stretch>
        </p:blipFill>
        <p:spPr>
          <a:xfrm>
            <a:off x="267702" y="9495619"/>
            <a:ext cx="1686829" cy="4476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6"/>
          <p:cNvSpPr/>
          <p:nvPr/>
        </p:nvSpPr>
        <p:spPr>
          <a:xfrm>
            <a:off x="208950" y="6645025"/>
            <a:ext cx="7298700" cy="21639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6"/>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HI-6015: Medical Scribe Essentials</a:t>
            </a:r>
            <a:endParaRPr b="1">
              <a:latin typeface="Montserrat"/>
              <a:ea typeface="Montserrat"/>
              <a:cs typeface="Montserrat"/>
              <a:sym typeface="Montserrat"/>
            </a:endParaRPr>
          </a:p>
        </p:txBody>
      </p:sp>
      <p:sp>
        <p:nvSpPr>
          <p:cNvPr id="185" name="Google Shape;185;p26"/>
          <p:cNvSpPr txBox="1">
            <a:spLocks noGrp="1"/>
          </p:cNvSpPr>
          <p:nvPr>
            <p:ph type="body" idx="1"/>
          </p:nvPr>
        </p:nvSpPr>
        <p:spPr>
          <a:xfrm>
            <a:off x="208950" y="1412725"/>
            <a:ext cx="7242600" cy="56913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Medical Scribe Essentials is a comprehensive course with insight and focus on the role of the Medical Scribe. The course provides foundational knowledge required of an administrative allied healthcare professional. Emphasis is placed on the medical clinic workflow and electronic health record entries. This course included topics related to HIPAA, HITCH, Meaningful Use, and Release of Information laws and regulations as applicable to technology used with electronic health records, capture of data, and methodology. It also addresses utilization and function of the software and fundamentals of the patient’s visit to included patient registration, patient intake, clinical notes, and working with the physician and other healthcare providers.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 this course, students are exposed to a variety of eLearning elements that allow hands-on interaction with the screen for an engaging education. In addition to video-based instruction that provides foundational knowledge, a variety of other learning methods are utilized for engagement, entertainment, and inspiration throughout training. These include interactive skill activities, game-based learning, an immersive environment for critical thinking skills, and hands-on interaction providing the student opportunities to enter data into the electronic health record, a key skill required of the successful Medical Scribe.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Discuss the role, responsibilities, and certification of a Medical Scribe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Comply the relevant law and ethics, the Omnibus Rule, HIPAA, and HITECH</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an understanding of the clinic workflow and components of documentation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Demonstrate knowledge of laboratory testing and pharmacology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Explain how medical coding plays a role and impact the clinic workflow</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Display strong attention to detail with use of the electronic health record</a:t>
            </a:r>
            <a:endParaRPr sz="1100">
              <a:latin typeface="Montserrat"/>
              <a:ea typeface="Montserrat"/>
              <a:cs typeface="Montserrat"/>
              <a:sym typeface="Montserrat"/>
            </a:endParaRPr>
          </a:p>
        </p:txBody>
      </p:sp>
      <p:cxnSp>
        <p:nvCxnSpPr>
          <p:cNvPr id="186" name="Google Shape;186;p26"/>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88" name="Google Shape;188;p2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2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14</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04310579-20FF-0778-26AC-9FE1D56844F0}"/>
              </a:ext>
            </a:extLst>
          </p:cNvPr>
          <p:cNvPicPr>
            <a:picLocks noChangeAspect="1"/>
          </p:cNvPicPr>
          <p:nvPr/>
        </p:nvPicPr>
        <p:blipFill>
          <a:blip r:embed="rId3"/>
          <a:stretch>
            <a:fillRect/>
          </a:stretch>
        </p:blipFill>
        <p:spPr>
          <a:xfrm>
            <a:off x="258537" y="9385691"/>
            <a:ext cx="1686829" cy="4476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27"/>
          <p:cNvPicPr preferRelativeResize="0"/>
          <p:nvPr/>
        </p:nvPicPr>
        <p:blipFill rotWithShape="1">
          <a:blip r:embed="rId3">
            <a:alphaModFix/>
          </a:blip>
          <a:srcRect t="4554" b="4545"/>
          <a:stretch/>
        </p:blipFill>
        <p:spPr>
          <a:xfrm>
            <a:off x="0" y="0"/>
            <a:ext cx="7772397" cy="10058403"/>
          </a:xfrm>
          <a:prstGeom prst="rect">
            <a:avLst/>
          </a:prstGeom>
          <a:noFill/>
          <a:ln>
            <a:noFill/>
          </a:ln>
        </p:spPr>
      </p:pic>
      <p:sp>
        <p:nvSpPr>
          <p:cNvPr id="195" name="Google Shape;195;p27"/>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7"/>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Eligible Program Certifications</a:t>
            </a:r>
            <a:endParaRPr sz="4800" b="1">
              <a:solidFill>
                <a:srgbClr val="FFFFFF"/>
              </a:solidFill>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87D4991C-8938-EA85-61AC-08F769503325}"/>
              </a:ext>
            </a:extLst>
          </p:cNvPr>
          <p:cNvPicPr>
            <a:picLocks noChangeAspect="1"/>
          </p:cNvPicPr>
          <p:nvPr/>
        </p:nvPicPr>
        <p:blipFill>
          <a:blip r:embed="rId4"/>
          <a:stretch>
            <a:fillRect/>
          </a:stretch>
        </p:blipFill>
        <p:spPr>
          <a:xfrm>
            <a:off x="240284" y="9212393"/>
            <a:ext cx="2401587" cy="6477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8"/>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Montserrat"/>
                <a:ea typeface="Montserrat"/>
                <a:cs typeface="Montserrat"/>
                <a:sym typeface="Montserrat"/>
              </a:rPr>
              <a:t>Apprentice Medical Scribe Professional (AMSP)</a:t>
            </a:r>
            <a:endParaRPr sz="2500" b="1">
              <a:latin typeface="Montserrat"/>
              <a:ea typeface="Montserrat"/>
              <a:cs typeface="Montserrat"/>
              <a:sym typeface="Montserrat"/>
            </a:endParaRPr>
          </a:p>
        </p:txBody>
      </p:sp>
      <p:sp>
        <p:nvSpPr>
          <p:cNvPr id="203" name="Google Shape;203;p28"/>
          <p:cNvSpPr txBox="1">
            <a:spLocks noGrp="1"/>
          </p:cNvSpPr>
          <p:nvPr>
            <p:ph type="body" idx="1"/>
          </p:nvPr>
        </p:nvSpPr>
        <p:spPr>
          <a:xfrm>
            <a:off x="264900" y="1218937"/>
            <a:ext cx="7242600" cy="8371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The Apprentice Medical Scribe Professional (AMSP) credential is awarded to a candidate who successfully passes the Medical Scribe Certification and possesses less than 200 hours of documented front-line, on-the-job medical scribe experience.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The 1 hour 15 minute exam consists of 100 multiple choice and fill-in-the-blank questions and requires a minimum passing score of 80 or above. The practical exam questions are designed to test a candidate’s knowledge, skill, and ability to work as a medical scribe effectively in today’s healthcare environment. The emphasis in the practical portion of the exam is more on critical thinking skills rather than keyboarding, research, or other technical skills.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The AMSP credentialing exam is administered by the American Healthcare Documentation Professionals Group (AHDPG). The American Healthcare Documentation Professionals Group launched the industry’s first online medical scribe training program in 2011.</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400" b="1">
                <a:latin typeface="Montserrat"/>
                <a:ea typeface="Montserrat"/>
                <a:cs typeface="Montserrat"/>
                <a:sym typeface="Montserrat"/>
              </a:rPr>
              <a:t>AMSP Exam Details</a:t>
            </a:r>
            <a:endParaRPr sz="1400" b="1">
              <a:latin typeface="Montserrat"/>
              <a:ea typeface="Montserrat"/>
              <a:cs typeface="Montserrat"/>
              <a:sym typeface="Montserrat"/>
            </a:endParaRPr>
          </a:p>
          <a:p>
            <a:pPr marL="0" lvl="0" indent="0" algn="l" rtl="0">
              <a:lnSpc>
                <a:spcPct val="150000"/>
              </a:lnSpc>
              <a:spcBef>
                <a:spcPts val="0"/>
              </a:spcBef>
              <a:spcAft>
                <a:spcPts val="0"/>
              </a:spcAft>
              <a:buNone/>
            </a:pPr>
            <a:r>
              <a:rPr lang="en" sz="1400" b="1">
                <a:latin typeface="Montserrat"/>
                <a:ea typeface="Montserrat"/>
                <a:cs typeface="Montserrat"/>
                <a:sym typeface="Montserrat"/>
              </a:rPr>
              <a:t>	</a:t>
            </a:r>
            <a:r>
              <a:rPr lang="en" sz="1100" b="1">
                <a:latin typeface="Montserrat"/>
                <a:ea typeface="Montserrat"/>
                <a:cs typeface="Montserrat"/>
                <a:sym typeface="Montserrat"/>
              </a:rPr>
              <a:t>Issuing Authority: </a:t>
            </a:r>
            <a:r>
              <a:rPr lang="en" sz="1100">
                <a:latin typeface="Montserrat"/>
                <a:ea typeface="Montserrat"/>
                <a:cs typeface="Montserrat"/>
                <a:sym typeface="Montserrat"/>
              </a:rPr>
              <a:t>AHDPG</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	Number of Questions: </a:t>
            </a:r>
            <a:r>
              <a:rPr lang="en" sz="1100">
                <a:latin typeface="Montserrat"/>
                <a:ea typeface="Montserrat"/>
                <a:cs typeface="Montserrat"/>
                <a:sym typeface="Montserrat"/>
              </a:rPr>
              <a:t>100 Questions</a:t>
            </a:r>
            <a:endParaRPr sz="1100">
              <a:latin typeface="Montserrat"/>
              <a:ea typeface="Montserrat"/>
              <a:cs typeface="Montserrat"/>
              <a:sym typeface="Montserrat"/>
            </a:endParaRPr>
          </a:p>
          <a:p>
            <a:pPr marL="0" lvl="0" indent="457200" algn="l" rtl="0">
              <a:lnSpc>
                <a:spcPct val="150000"/>
              </a:lnSpc>
              <a:spcBef>
                <a:spcPts val="0"/>
              </a:spcBef>
              <a:spcAft>
                <a:spcPts val="0"/>
              </a:spcAft>
              <a:buNone/>
            </a:pPr>
            <a:r>
              <a:rPr lang="en" sz="1100" b="1">
                <a:latin typeface="Montserrat"/>
                <a:ea typeface="Montserrat"/>
                <a:cs typeface="Montserrat"/>
                <a:sym typeface="Montserrat"/>
              </a:rPr>
              <a:t>Minimum </a:t>
            </a:r>
            <a:r>
              <a:rPr lang="en" sz="1100">
                <a:latin typeface="Montserrat"/>
                <a:ea typeface="Montserrat"/>
                <a:cs typeface="Montserrat"/>
                <a:sym typeface="Montserrat"/>
              </a:rPr>
              <a:t>Passing Score: 80</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	Exam Time: </a:t>
            </a:r>
            <a:r>
              <a:rPr lang="en" sz="1100">
                <a:latin typeface="Montserrat"/>
                <a:ea typeface="Montserrat"/>
                <a:cs typeface="Montserrat"/>
                <a:sym typeface="Montserrat"/>
              </a:rPr>
              <a:t>1 Hour 15 minutes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	Exam Cost: </a:t>
            </a:r>
            <a:r>
              <a:rPr lang="en" sz="1100">
                <a:latin typeface="Montserrat"/>
                <a:ea typeface="Montserrat"/>
                <a:cs typeface="Montserrat"/>
                <a:sym typeface="Montserrat"/>
              </a:rPr>
              <a:t>$165</a:t>
            </a:r>
            <a:endParaRPr sz="1100">
              <a:latin typeface="Montserrat"/>
              <a:ea typeface="Montserrat"/>
              <a:cs typeface="Montserrat"/>
              <a:sym typeface="Montserrat"/>
            </a:endParaRPr>
          </a:p>
          <a:p>
            <a:pPr marL="0" lvl="0" indent="457200" algn="l" rtl="0">
              <a:lnSpc>
                <a:spcPct val="150000"/>
              </a:lnSpc>
              <a:spcBef>
                <a:spcPts val="0"/>
              </a:spcBef>
              <a:spcAft>
                <a:spcPts val="0"/>
              </a:spcAft>
              <a:buNone/>
            </a:pPr>
            <a:r>
              <a:rPr lang="en" sz="1100" b="1">
                <a:latin typeface="Montserrat"/>
                <a:ea typeface="Montserrat"/>
                <a:cs typeface="Montserrat"/>
                <a:sym typeface="Montserrat"/>
              </a:rPr>
              <a:t>Exam Type: </a:t>
            </a:r>
            <a:r>
              <a:rPr lang="en" sz="1100">
                <a:latin typeface="Montserrat"/>
                <a:ea typeface="Montserrat"/>
                <a:cs typeface="Montserrat"/>
                <a:sym typeface="Montserrat"/>
              </a:rPr>
              <a:t>Computer Based</a:t>
            </a:r>
            <a:endParaRPr sz="1100">
              <a:latin typeface="Montserrat"/>
              <a:ea typeface="Montserrat"/>
              <a:cs typeface="Montserrat"/>
              <a:sym typeface="Montserrat"/>
            </a:endParaRPr>
          </a:p>
          <a:p>
            <a:pPr marL="0" lvl="0" indent="457200" algn="l" rtl="0">
              <a:lnSpc>
                <a:spcPct val="150000"/>
              </a:lnSpc>
              <a:spcBef>
                <a:spcPts val="0"/>
              </a:spcBef>
              <a:spcAft>
                <a:spcPts val="0"/>
              </a:spcAft>
              <a:buNone/>
            </a:pPr>
            <a:r>
              <a:rPr lang="en" sz="1100" b="1">
                <a:latin typeface="Montserrat"/>
                <a:ea typeface="Montserrat"/>
                <a:cs typeface="Montserrat"/>
                <a:sym typeface="Montserrat"/>
              </a:rPr>
              <a:t>Testing Site: </a:t>
            </a:r>
            <a:r>
              <a:rPr lang="en" sz="1100">
                <a:latin typeface="Montserrat"/>
                <a:ea typeface="Montserrat"/>
                <a:cs typeface="Montserrat"/>
                <a:sym typeface="Montserrat"/>
              </a:rPr>
              <a:t>None (remote/home)</a:t>
            </a:r>
            <a:endParaRPr sz="1100">
              <a:latin typeface="Montserrat"/>
              <a:ea typeface="Montserrat"/>
              <a:cs typeface="Montserrat"/>
              <a:sym typeface="Montserrat"/>
            </a:endParaRPr>
          </a:p>
          <a:p>
            <a:pPr marL="0" lvl="0" indent="457200" algn="l" rtl="0">
              <a:lnSpc>
                <a:spcPct val="150000"/>
              </a:lnSpc>
              <a:spcBef>
                <a:spcPts val="0"/>
              </a:spcBef>
              <a:spcAft>
                <a:spcPts val="0"/>
              </a:spcAft>
              <a:buNone/>
            </a:pPr>
            <a:r>
              <a:rPr lang="en" sz="1100" b="1">
                <a:latin typeface="Montserrat"/>
                <a:ea typeface="Montserrat"/>
                <a:cs typeface="Montserrat"/>
                <a:sym typeface="Montserrat"/>
              </a:rPr>
              <a:t>Renewal Due: </a:t>
            </a:r>
            <a:r>
              <a:rPr lang="en" sz="1100">
                <a:latin typeface="Montserrat"/>
                <a:ea typeface="Montserrat"/>
                <a:cs typeface="Montserrat"/>
                <a:sym typeface="Montserrat"/>
              </a:rPr>
              <a:t>2 Years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The MSCE credentialing exam is designed to assess competency in medical scribing by verifying a medical scribe’s breadth of knowledge with respect to medical terminology, technical spedlling, the Patient Privacy Rule and HIPAA, the scribe’s role in medico-legal risk mitigation, understanding elements of documenting a physician-patient encounter, evaluation and management level, the Centers for Medicare and Medicaid Services Physician Quality Reporting System (PQRS), the Joint Commission’s Accountability Measures, and general knowledge of the roels and responsibilities of general medical personal.</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NOTES: Once the Medical Scribe possesses 200 hours of documenting front-line, on the job medical scribe experience he/she is eligible to be recognized as a Certified Medical Scribe Professional (CMSP).</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cxnSp>
        <p:nvCxnSpPr>
          <p:cNvPr id="204" name="Google Shape;204;p28"/>
          <p:cNvCxnSpPr/>
          <p:nvPr/>
        </p:nvCxnSpPr>
        <p:spPr>
          <a:xfrm>
            <a:off x="320850" y="1174200"/>
            <a:ext cx="7130700" cy="0"/>
          </a:xfrm>
          <a:prstGeom prst="straightConnector1">
            <a:avLst/>
          </a:prstGeom>
          <a:noFill/>
          <a:ln w="28575" cap="flat" cmpd="sng">
            <a:solidFill>
              <a:srgbClr val="0069FF"/>
            </a:solidFill>
            <a:prstDash val="solid"/>
            <a:round/>
            <a:headEnd type="none" w="med" len="med"/>
            <a:tailEnd type="none" w="med" len="med"/>
          </a:ln>
        </p:spPr>
      </p:cxnSp>
      <p:sp>
        <p:nvSpPr>
          <p:cNvPr id="206" name="Google Shape;206;p2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2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16</a:t>
            </a:fld>
            <a:endParaRPr b="1">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29"/>
          <p:cNvPicPr preferRelativeResize="0"/>
          <p:nvPr/>
        </p:nvPicPr>
        <p:blipFill rotWithShape="1">
          <a:blip r:embed="rId3">
            <a:alphaModFix/>
          </a:blip>
          <a:srcRect t="6858" b="6867"/>
          <a:stretch/>
        </p:blipFill>
        <p:spPr>
          <a:xfrm>
            <a:off x="0" y="0"/>
            <a:ext cx="7772404" cy="10058396"/>
          </a:xfrm>
          <a:prstGeom prst="rect">
            <a:avLst/>
          </a:prstGeom>
          <a:noFill/>
          <a:ln>
            <a:noFill/>
          </a:ln>
        </p:spPr>
      </p:pic>
      <p:sp>
        <p:nvSpPr>
          <p:cNvPr id="213" name="Google Shape;213;p29"/>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9"/>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Potential Careers &amp; Job Outlook</a:t>
            </a:r>
            <a:endParaRPr sz="4800" b="1">
              <a:solidFill>
                <a:srgbClr val="FFFFFF"/>
              </a:solidFill>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F385CD51-B394-5D97-E6F4-A33C0FFE3DDA}"/>
              </a:ext>
            </a:extLst>
          </p:cNvPr>
          <p:cNvPicPr>
            <a:picLocks noChangeAspect="1"/>
          </p:cNvPicPr>
          <p:nvPr/>
        </p:nvPicPr>
        <p:blipFill>
          <a:blip r:embed="rId4"/>
          <a:stretch>
            <a:fillRect/>
          </a:stretch>
        </p:blipFill>
        <p:spPr>
          <a:xfrm>
            <a:off x="240284" y="9212393"/>
            <a:ext cx="2401587" cy="6477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0"/>
          <p:cNvSpPr txBox="1">
            <a:spLocks noGrp="1"/>
          </p:cNvSpPr>
          <p:nvPr>
            <p:ph type="body" idx="1"/>
          </p:nvPr>
        </p:nvSpPr>
        <p:spPr>
          <a:xfrm>
            <a:off x="264900" y="1121525"/>
            <a:ext cx="7242600" cy="8843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The Medical Scribe Professional program prepares students for a career as a medical scribe.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 the United States alone, there were about 20,000 scribes in 2016 - brut now there are over 100,000. According to Salary.com, the average hourly wage for a Medical Scribe in the United States is $17 as of September 27,2021, but the range typically falls between $14 and $19. Hourly rate can vary widely depending on many important factors, including education, certifications, additional skills, the number of years you have spent in your profession.</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Gender Breakdown: </a:t>
            </a:r>
            <a:r>
              <a:rPr lang="en" sz="1100">
                <a:latin typeface="Montserrat"/>
                <a:ea typeface="Montserrat"/>
                <a:cs typeface="Montserrat"/>
                <a:sym typeface="Montserrat"/>
              </a:rPr>
              <a:t>81.7% Female/17.7% Male/0.6% Undisclosed</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500" b="1">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PRIMARY O*NET CODE: </a:t>
            </a:r>
            <a:r>
              <a:rPr lang="en" sz="1100">
                <a:latin typeface="Montserrat"/>
                <a:ea typeface="Montserrat"/>
                <a:cs typeface="Montserrat"/>
                <a:sym typeface="Montserrat"/>
              </a:rPr>
              <a:t>29-2072.00 - Medical Records Specialists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500" b="1">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2021 Median Wages:</a:t>
            </a:r>
            <a:endParaRPr sz="1100" b="1">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$32,506 Annually (Glassdoor.com)</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$28,673 Annually (ZipRecruiter.com)</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$32,709 Annually (Indeed.com)</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$13.00 - $17.00/hour</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5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sp>
        <p:nvSpPr>
          <p:cNvPr id="221" name="Google Shape;221;p30"/>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Medical Scribe Career</a:t>
            </a:r>
            <a:endParaRPr sz="1400" b="1">
              <a:latin typeface="Montserrat"/>
              <a:ea typeface="Montserrat"/>
              <a:cs typeface="Montserrat"/>
              <a:sym typeface="Montserrat"/>
            </a:endParaRPr>
          </a:p>
        </p:txBody>
      </p:sp>
      <p:cxnSp>
        <p:nvCxnSpPr>
          <p:cNvPr id="222" name="Google Shape;222;p30"/>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23" name="Google Shape;223;p30"/>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30"/>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18</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209E2CD6-3E77-5D9C-2890-998D91B5D759}"/>
              </a:ext>
            </a:extLst>
          </p:cNvPr>
          <p:cNvPicPr>
            <a:picLocks noChangeAspect="1"/>
          </p:cNvPicPr>
          <p:nvPr/>
        </p:nvPicPr>
        <p:blipFill>
          <a:blip r:embed="rId3"/>
          <a:stretch>
            <a:fillRect/>
          </a:stretch>
        </p:blipFill>
        <p:spPr>
          <a:xfrm>
            <a:off x="166881" y="9385691"/>
            <a:ext cx="1686829" cy="4476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65" name="Google Shape;65;p14"/>
          <p:cNvSpPr/>
          <p:nvPr/>
        </p:nvSpPr>
        <p:spPr>
          <a:xfrm>
            <a:off x="-40275" y="-35925"/>
            <a:ext cx="78126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Medical Scribe Professional Details</a:t>
            </a:r>
            <a:endParaRPr sz="4800" b="1">
              <a:solidFill>
                <a:srgbClr val="FFFFFF"/>
              </a:solidFill>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BE187B24-3F73-13C7-4DC0-34F4DCF6F553}"/>
              </a:ext>
            </a:extLst>
          </p:cNvPr>
          <p:cNvPicPr>
            <a:picLocks noChangeAspect="1"/>
          </p:cNvPicPr>
          <p:nvPr/>
        </p:nvPicPr>
        <p:blipFill>
          <a:blip r:embed="rId4"/>
          <a:stretch>
            <a:fillRect/>
          </a:stretch>
        </p:blipFill>
        <p:spPr>
          <a:xfrm>
            <a:off x="240284" y="9212393"/>
            <a:ext cx="2401587" cy="6477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What is a Medical Scribe?</a:t>
            </a:r>
            <a:endParaRPr b="1">
              <a:latin typeface="Montserrat"/>
              <a:ea typeface="Montserrat"/>
              <a:cs typeface="Montserrat"/>
              <a:sym typeface="Montserrat"/>
            </a:endParaRPr>
          </a:p>
        </p:txBody>
      </p:sp>
      <p:sp>
        <p:nvSpPr>
          <p:cNvPr id="73" name="Google Shape;73;p15"/>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A medical scribe is a physician collaborator who fulfills the primary clerical and non-medical functions of the busy physician or practitioner. The primary function of a Medical Scribe professional is the creation and maintenance of the patient’s medical record, which is created under the supervision of the attending physician. The scribe will document the patient’s story, the physician interaction with the patient, the procedures performed, the results of laboratory studies and other pertinent information. Additional functions of a scribe may include ordering laboratory/radiology studies, assisting with the patient’s disposition, documenting consultations and notifying the physician when important studies are completed. Medical scribes can also expect to assist providers with administrative tasks such as handling phone calls, retrieving lab reports and other duties as needed to improve efficiency and productivity.</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Scribes can be found in an extensive variety of health/medical environments including traditional physician practices and hospitals or inpatient settings. However they are also in demand in outpatient practices of neurosurgery, pediatric, internal medicine, ophthalmology, dermatology, cardiography, podiatry, behavioral care and many other practice types.</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cxnSp>
        <p:nvCxnSpPr>
          <p:cNvPr id="74" name="Google Shape;74;p15"/>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76" name="Google Shape;76;p1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3</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8DECA5A8-7B85-BCD8-2A70-C859B49EF917}"/>
              </a:ext>
            </a:extLst>
          </p:cNvPr>
          <p:cNvPicPr>
            <a:picLocks noChangeAspect="1"/>
          </p:cNvPicPr>
          <p:nvPr/>
        </p:nvPicPr>
        <p:blipFill>
          <a:blip r:embed="rId3"/>
          <a:stretch>
            <a:fillRect/>
          </a:stretch>
        </p:blipFill>
        <p:spPr>
          <a:xfrm>
            <a:off x="258537" y="9413173"/>
            <a:ext cx="1686829" cy="4476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Why are Medical Scribes important?</a:t>
            </a:r>
            <a:endParaRPr b="1">
              <a:latin typeface="Montserrat"/>
              <a:ea typeface="Montserrat"/>
              <a:cs typeface="Montserrat"/>
              <a:sym typeface="Montserrat"/>
            </a:endParaRPr>
          </a:p>
        </p:txBody>
      </p:sp>
      <p:sp>
        <p:nvSpPr>
          <p:cNvPr id="83" name="Google Shape;83;p16"/>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With Medical Scribes focused on data collection and its documentation to establish a rapid and smooth workflow, the physician is relieved from having to make time-consuming electronic health record entries and can instead concentrate on patient care. During a typical day in the ambulatory setting, 49% of physician time is spend on EHR and administrative work, whereas only 27% is spent face-to-face with patients. The advent of Electronic Health Records (EHR) and their administrative demands on doctors has given rise to a critical need for qualified Medical Scribes. Physicians have recognized the value of scribes, and the efficiencies they provide - which allow for more time spent with patients. Currently, medical scribes are one of the fastest growing jobs in healthcare, with 1 out of 9 doctors employing a scribe in the US alone.</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cxnSp>
        <p:nvCxnSpPr>
          <p:cNvPr id="84" name="Google Shape;84;p16"/>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86" name="Google Shape;86;p1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1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4</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B304A420-8E64-93AC-7A85-E515A34826EA}"/>
              </a:ext>
            </a:extLst>
          </p:cNvPr>
          <p:cNvPicPr>
            <a:picLocks noChangeAspect="1"/>
          </p:cNvPicPr>
          <p:nvPr/>
        </p:nvPicPr>
        <p:blipFill>
          <a:blip r:embed="rId3"/>
          <a:stretch>
            <a:fillRect/>
          </a:stretch>
        </p:blipFill>
        <p:spPr>
          <a:xfrm>
            <a:off x="258537" y="9413173"/>
            <a:ext cx="1686829" cy="4476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Description</a:t>
            </a:r>
            <a:endParaRPr b="1">
              <a:latin typeface="Montserrat"/>
              <a:ea typeface="Montserrat"/>
              <a:cs typeface="Montserrat"/>
              <a:sym typeface="Montserrat"/>
            </a:endParaRPr>
          </a:p>
        </p:txBody>
      </p:sp>
      <p:sp>
        <p:nvSpPr>
          <p:cNvPr id="93" name="Google Shape;93;p17"/>
          <p:cNvSpPr txBox="1">
            <a:spLocks noGrp="1"/>
          </p:cNvSpPr>
          <p:nvPr>
            <p:ph type="body" idx="1"/>
          </p:nvPr>
        </p:nvSpPr>
        <p:spPr>
          <a:xfrm>
            <a:off x="264900" y="863851"/>
            <a:ext cx="7242600" cy="90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The demand for Medical Scribes in the United States continues to grow, as more and more physicians and health care providers realize the benefits scribes bring to their practice. Traditionally, for every hour that physicians provide direct face time to patients - 2 more hours are spent on Electronic Health Records and other clerical work. A growing strategy to decrease this clerical burden is to use Medical Scribes trained to document patient encounters in real-time. Studies have shown that Scribes improved all aspects of physician satisfaction, including overall satisfaction, physician facetime with patients, time spent charting, chart quality, and chart accuracy.</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Since the EHR is at the core of a Medical Scribe’s daily job functions, students will gain knowledge of medical clinic workflow systems by engaging and interacting with a Simulated Software Application. Students track a patient from the time the patient calls for an appointment through the entire revenue cycle. The book and software activities included in this program use a building block approach to learning the medical clinic workflow processes. This approach ensures that students are prepared to synthesize and organize medical data into a coherent entry so that it complies with office protocols, federal regulations, and insurance requirements.</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The payment for the MSCE credentialing exam is provided by MedCerts, which when passed grants status as an Apprentice Medical Scribe Professional (AMSP).</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cxnSp>
        <p:nvCxnSpPr>
          <p:cNvPr id="94" name="Google Shape;94;p17"/>
          <p:cNvCxnSpPr/>
          <p:nvPr/>
        </p:nvCxnSpPr>
        <p:spPr>
          <a:xfrm>
            <a:off x="320850" y="863838"/>
            <a:ext cx="7130700" cy="0"/>
          </a:xfrm>
          <a:prstGeom prst="straightConnector1">
            <a:avLst/>
          </a:prstGeom>
          <a:noFill/>
          <a:ln w="28575" cap="flat" cmpd="sng">
            <a:solidFill>
              <a:srgbClr val="0069FF"/>
            </a:solidFill>
            <a:prstDash val="solid"/>
            <a:round/>
            <a:headEnd type="none" w="med" len="med"/>
            <a:tailEnd type="none" w="med" len="med"/>
          </a:ln>
        </p:spPr>
      </p:cxnSp>
      <p:sp>
        <p:nvSpPr>
          <p:cNvPr id="96" name="Google Shape;96;p1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1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5</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AD75F80E-56BE-6954-C6AD-D2A0904977D6}"/>
              </a:ext>
            </a:extLst>
          </p:cNvPr>
          <p:cNvPicPr>
            <a:picLocks noChangeAspect="1"/>
          </p:cNvPicPr>
          <p:nvPr/>
        </p:nvPicPr>
        <p:blipFill>
          <a:blip r:embed="rId3"/>
          <a:stretch>
            <a:fillRect/>
          </a:stretch>
        </p:blipFill>
        <p:spPr>
          <a:xfrm>
            <a:off x="258537" y="9413173"/>
            <a:ext cx="1686829" cy="4476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Objectives</a:t>
            </a:r>
            <a:endParaRPr sz="1400" b="1">
              <a:latin typeface="Montserrat"/>
              <a:ea typeface="Montserrat"/>
              <a:cs typeface="Montserrat"/>
              <a:sym typeface="Montserrat"/>
            </a:endParaRPr>
          </a:p>
        </p:txBody>
      </p:sp>
      <p:sp>
        <p:nvSpPr>
          <p:cNvPr id="103" name="Google Shape;103;p18"/>
          <p:cNvSpPr txBox="1">
            <a:spLocks noGrp="1"/>
          </p:cNvSpPr>
          <p:nvPr>
            <p:ph type="body" idx="1"/>
          </p:nvPr>
        </p:nvSpPr>
        <p:spPr>
          <a:xfrm>
            <a:off x="208950" y="1045324"/>
            <a:ext cx="7242600" cy="7312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Objectives</a:t>
            </a:r>
            <a:endParaRPr sz="1200">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Gain knowledge and skills in preparation of the AMSP credentialing exam</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Demonstrate an understanding of the soft skill expectations of an allied healthcare professional</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Discuss the role and responsibilities of a Medical Scribe as part of the healthcare team</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Comply with relevant law and ethics, the Omnibus Rule, HIPAA and HITECH</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Display strong attention to detail and accuracy with use of the electronic health record</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Demonstrate electronic health record documentation as applicable to the clinic workflow</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Explain how medical coding plays a role and impacts the clinic workflow and revenue cycle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an understanding of laboratory testing and pharmacology as applicable to the EHR</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anatomy/physiology and medical terminology knowledge where applicable to patient and provider interactions and administrative tasks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200000"/>
              </a:lnSpc>
              <a:spcBef>
                <a:spcPts val="0"/>
              </a:spcBef>
              <a:spcAft>
                <a:spcPts val="0"/>
              </a:spcAft>
              <a:buNone/>
            </a:pPr>
            <a:endParaRPr sz="1100">
              <a:latin typeface="Montserrat"/>
              <a:ea typeface="Montserrat"/>
              <a:cs typeface="Montserrat"/>
              <a:sym typeface="Montserrat"/>
            </a:endParaRPr>
          </a:p>
        </p:txBody>
      </p:sp>
      <p:cxnSp>
        <p:nvCxnSpPr>
          <p:cNvPr id="104" name="Google Shape;104;p18"/>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06" name="Google Shape;106;p1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1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6</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1B7E1D9F-7522-BD17-D615-06C0F186B8F2}"/>
              </a:ext>
            </a:extLst>
          </p:cNvPr>
          <p:cNvPicPr>
            <a:picLocks noChangeAspect="1"/>
          </p:cNvPicPr>
          <p:nvPr/>
        </p:nvPicPr>
        <p:blipFill>
          <a:blip r:embed="rId3"/>
          <a:stretch>
            <a:fillRect/>
          </a:stretch>
        </p:blipFill>
        <p:spPr>
          <a:xfrm>
            <a:off x="258537" y="9413173"/>
            <a:ext cx="1686829" cy="4476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p:nvPr/>
        </p:nvSpPr>
        <p:spPr>
          <a:xfrm>
            <a:off x="180900" y="1207275"/>
            <a:ext cx="7298700" cy="3192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9"/>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Features</a:t>
            </a:r>
            <a:endParaRPr sz="1400" b="1">
              <a:latin typeface="Montserrat"/>
              <a:ea typeface="Montserrat"/>
              <a:cs typeface="Montserrat"/>
              <a:sym typeface="Montserrat"/>
            </a:endParaRPr>
          </a:p>
        </p:txBody>
      </p:sp>
      <p:sp>
        <p:nvSpPr>
          <p:cNvPr id="114" name="Google Shape;114;p19"/>
          <p:cNvSpPr txBox="1">
            <a:spLocks noGrp="1"/>
          </p:cNvSpPr>
          <p:nvPr>
            <p:ph type="body" idx="1"/>
          </p:nvPr>
        </p:nvSpPr>
        <p:spPr>
          <a:xfrm>
            <a:off x="208950" y="1045325"/>
            <a:ext cx="7242600" cy="59892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Features</a:t>
            </a:r>
            <a:endParaRPr b="1">
              <a:solidFill>
                <a:srgbClr val="0069FF"/>
              </a:solidFill>
              <a:latin typeface="Montserrat"/>
              <a:ea typeface="Montserrat"/>
              <a:cs typeface="Montserrat"/>
              <a:sym typeface="Montserrat"/>
            </a:endParaRPr>
          </a:p>
          <a:p>
            <a:pPr marL="457200" lvl="0" indent="-298450" algn="l" rtl="0">
              <a:lnSpc>
                <a:spcPct val="200000"/>
              </a:lnSpc>
              <a:spcBef>
                <a:spcPts val="1200"/>
              </a:spcBef>
              <a:spcAft>
                <a:spcPts val="0"/>
              </a:spcAft>
              <a:buSzPts val="1100"/>
              <a:buFont typeface="Montserrat"/>
              <a:buChar char="●"/>
            </a:pPr>
            <a:r>
              <a:rPr lang="en" sz="1100">
                <a:latin typeface="Montserrat"/>
                <a:ea typeface="Montserrat"/>
                <a:cs typeface="Montserrat"/>
                <a:sym typeface="Montserrat"/>
              </a:rPr>
              <a:t>Comprehensive New Student Orientation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An  assigned Student Support Specialist who provides 1:1 support from start to finish.</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Professional support offered through on-demand subject matter experts</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12-Month Access to Online Training</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Flexible scheduling that allows you to learn at your own pace</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Certification Exam Payment and Registration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Exam Preparation Support</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Career Services and Experiential Learning Support</a:t>
            </a:r>
            <a:endParaRPr sz="1100">
              <a:latin typeface="Montserrat"/>
              <a:ea typeface="Montserrat"/>
              <a:cs typeface="Montserrat"/>
              <a:sym typeface="Montserrat"/>
            </a:endParaRPr>
          </a:p>
        </p:txBody>
      </p:sp>
      <p:cxnSp>
        <p:nvCxnSpPr>
          <p:cNvPr id="115" name="Google Shape;115;p19"/>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17" name="Google Shape;117;p19"/>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19"/>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7</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CB490929-7BD0-C6EE-EFD9-CBB2C00008B7}"/>
              </a:ext>
            </a:extLst>
          </p:cNvPr>
          <p:cNvPicPr>
            <a:picLocks noChangeAspect="1"/>
          </p:cNvPicPr>
          <p:nvPr/>
        </p:nvPicPr>
        <p:blipFill>
          <a:blip r:embed="rId3"/>
          <a:stretch>
            <a:fillRect/>
          </a:stretch>
        </p:blipFill>
        <p:spPr>
          <a:xfrm>
            <a:off x="258537" y="9413173"/>
            <a:ext cx="1686829" cy="4476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Equipment &amp; Courseware/eBooks</a:t>
            </a:r>
            <a:endParaRPr sz="1400" b="1">
              <a:latin typeface="Montserrat"/>
              <a:ea typeface="Montserrat"/>
              <a:cs typeface="Montserrat"/>
              <a:sym typeface="Montserrat"/>
            </a:endParaRPr>
          </a:p>
        </p:txBody>
      </p:sp>
      <p:sp>
        <p:nvSpPr>
          <p:cNvPr id="124" name="Google Shape;124;p20"/>
          <p:cNvSpPr txBox="1">
            <a:spLocks noGrp="1"/>
          </p:cNvSpPr>
          <p:nvPr>
            <p:ph type="body" idx="1"/>
          </p:nvPr>
        </p:nvSpPr>
        <p:spPr>
          <a:xfrm>
            <a:off x="208950" y="1116105"/>
            <a:ext cx="7242600" cy="87729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MedCerts provides all required courseware and any other program supplements and resources. In addition to the online video content, students will be provided access to all relevant labs and online/offline resources as necessary to complete the program. Students must have (or have access to) a computer with high-speed internet (minimum 1.5Mbs).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b="1">
                <a:solidFill>
                  <a:srgbClr val="0069FF"/>
                </a:solidFill>
                <a:latin typeface="Montserrat"/>
                <a:ea typeface="Montserrat"/>
                <a:cs typeface="Montserrat"/>
                <a:sym typeface="Montserrat"/>
              </a:rPr>
              <a:t>Program Components Include:</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Professionalism for Allied Health</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Recorded Video-Based Lecture/Instruction</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Professionalism for Allied Health </a:t>
            </a:r>
            <a:r>
              <a:rPr lang="en" sz="1100">
                <a:latin typeface="Montserrat"/>
                <a:ea typeface="Montserrat"/>
                <a:cs typeface="Montserrat"/>
                <a:sym typeface="Montserrat"/>
              </a:rPr>
              <a:t>(MedCerts)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Skill Presentations and Knowledge Checks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Professionalism for Allied Health Immersive 3D Evneironmentl</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Critical Thinking Interactivity</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Introduction to Human Anatomy &amp; Medical Terminology</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Recorded Video-Based Lecture/Instruction</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Introduction to Human Anatomy &amp; Medical Terminology: A Course Companion </a:t>
            </a:r>
            <a:r>
              <a:rPr lang="en" sz="1100">
                <a:latin typeface="Montserrat"/>
                <a:ea typeface="Montserrat"/>
                <a:cs typeface="Montserrat"/>
                <a:sym typeface="Montserrat"/>
              </a:rPr>
              <a:t>(Reuter, Weiss)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1st Edition eText and Workbook</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A&amp;P with Medical Terms Flash Cards</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Medical Clinic Workflow</a:t>
            </a:r>
            <a:r>
              <a:rPr lang="en" sz="1100">
                <a:latin typeface="Montserrat"/>
                <a:ea typeface="Montserrat"/>
                <a:cs typeface="Montserrat"/>
                <a:sym typeface="Montserrat"/>
              </a:rPr>
              <a:t> (MedTrak Learning, Copyright 2021)</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By Rik Schanhals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Medical Scribe Essentials</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Recorded Video-Based Lecture/Instruction</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Medical Scribe Essentials Interactive Skill Activities</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Skill Presentations and Knowledge Checks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u="sng">
                <a:latin typeface="Montserrat"/>
                <a:ea typeface="Montserrat"/>
                <a:cs typeface="Montserrat"/>
                <a:sym typeface="Montserrat"/>
              </a:rPr>
              <a:t>Medical Scribe Essentials Immersive 3D Environment</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Critical Thinking Interactivity</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u="sng">
                <a:latin typeface="Montserrat"/>
                <a:ea typeface="Montserrat"/>
                <a:cs typeface="Montserrat"/>
                <a:sym typeface="Montserrat"/>
              </a:rPr>
              <a:t>Medical Scribe Simulation Training</a:t>
            </a:r>
            <a:r>
              <a:rPr lang="en" sz="1100">
                <a:latin typeface="Montserrat"/>
                <a:ea typeface="Montserrat"/>
                <a:cs typeface="Montserrat"/>
                <a:sym typeface="Montserrat"/>
              </a:rPr>
              <a:t> (MedTrak Systems)</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Practice Management and Electronic Health Records</a:t>
            </a:r>
            <a:endParaRPr sz="1100">
              <a:latin typeface="Montserrat"/>
              <a:ea typeface="Montserrat"/>
              <a:cs typeface="Montserrat"/>
              <a:sym typeface="Montserrat"/>
            </a:endParaRPr>
          </a:p>
        </p:txBody>
      </p:sp>
      <p:cxnSp>
        <p:nvCxnSpPr>
          <p:cNvPr id="125" name="Google Shape;125;p20"/>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27" name="Google Shape;127;p20"/>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20"/>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8</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EE98D16C-E174-381B-F97E-30FDC0D71717}"/>
              </a:ext>
            </a:extLst>
          </p:cNvPr>
          <p:cNvPicPr>
            <a:picLocks noChangeAspect="1"/>
          </p:cNvPicPr>
          <p:nvPr/>
        </p:nvPicPr>
        <p:blipFill>
          <a:blip r:embed="rId3"/>
          <a:stretch>
            <a:fillRect/>
          </a:stretch>
        </p:blipFill>
        <p:spPr>
          <a:xfrm>
            <a:off x="258537" y="9413173"/>
            <a:ext cx="1686829" cy="4476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Equipment &amp; Courseware/eBooks </a:t>
            </a:r>
            <a:r>
              <a:rPr lang="en" sz="1100" b="1">
                <a:latin typeface="Montserrat"/>
                <a:ea typeface="Montserrat"/>
                <a:cs typeface="Montserrat"/>
                <a:sym typeface="Montserrat"/>
              </a:rPr>
              <a:t>(cont.)</a:t>
            </a:r>
            <a:endParaRPr sz="1100" b="1">
              <a:latin typeface="Montserrat"/>
              <a:ea typeface="Montserrat"/>
              <a:cs typeface="Montserrat"/>
              <a:sym typeface="Montserrat"/>
            </a:endParaRPr>
          </a:p>
        </p:txBody>
      </p:sp>
      <p:sp>
        <p:nvSpPr>
          <p:cNvPr id="134" name="Google Shape;134;p21"/>
          <p:cNvSpPr txBox="1">
            <a:spLocks noGrp="1"/>
          </p:cNvSpPr>
          <p:nvPr>
            <p:ph type="body" idx="1"/>
          </p:nvPr>
        </p:nvSpPr>
        <p:spPr>
          <a:xfrm>
            <a:off x="208950" y="1116104"/>
            <a:ext cx="7242600" cy="6736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solidFill>
                  <a:srgbClr val="0069FF"/>
                </a:solidFill>
                <a:latin typeface="Montserrat"/>
                <a:ea typeface="Montserrat"/>
                <a:cs typeface="Montserrat"/>
                <a:sym typeface="Montserrat"/>
              </a:rPr>
              <a:t>Equipment to be Provided by the Student:</a:t>
            </a:r>
            <a:r>
              <a:rPr lang="en" sz="1100">
                <a:latin typeface="Montserrat"/>
                <a:ea typeface="Montserrat"/>
                <a:cs typeface="Montserrat"/>
                <a:sym typeface="Montserrat"/>
              </a:rPr>
              <a:t> </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MedCerts programs are comprised of a variety of eLearning elements and format types, all of which are accessible from within the MedCerts Learning Portal with a standard high-speed internet connection. There are no downloads, installations, or other software required within any MedCerts program. All MedCerts students are required to have a functioning email address and be able to send and receive emails throughout the term of his/her enrollment.</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500" b="1">
                <a:latin typeface="Montserrat"/>
                <a:ea typeface="Montserrat"/>
                <a:cs typeface="Montserrat"/>
                <a:sym typeface="Montserrat"/>
              </a:rPr>
              <a:t>Minimum System/Device Requirements:</a:t>
            </a:r>
            <a:endParaRPr sz="1500" b="1">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Supported Devices:</a:t>
            </a:r>
            <a:endParaRPr sz="1100">
              <a:latin typeface="Montserrat"/>
              <a:ea typeface="Montserrat"/>
              <a:cs typeface="Montserrat"/>
              <a:sym typeface="Montserrat"/>
            </a:endParaRPr>
          </a:p>
          <a:p>
            <a:pPr marL="914400" lvl="1"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Laptops and Desktop PCs</a:t>
            </a:r>
            <a:endParaRPr sz="1100">
              <a:latin typeface="Montserrat"/>
              <a:ea typeface="Montserrat"/>
              <a:cs typeface="Montserrat"/>
              <a:sym typeface="Montserrat"/>
            </a:endParaRPr>
          </a:p>
          <a:p>
            <a:pPr marL="914400" lvl="1"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Mac</a:t>
            </a:r>
            <a:endParaRPr sz="1100">
              <a:latin typeface="Montserrat"/>
              <a:ea typeface="Montserrat"/>
              <a:cs typeface="Montserrat"/>
              <a:sym typeface="Montserrat"/>
            </a:endParaRPr>
          </a:p>
          <a:p>
            <a:pPr marL="914400" lvl="1"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Chromebooks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500" b="1">
                <a:latin typeface="Montserrat"/>
                <a:ea typeface="Montserrat"/>
                <a:cs typeface="Montserrat"/>
                <a:sym typeface="Montserrat"/>
              </a:rPr>
              <a:t>Minimum Device Specifications:</a:t>
            </a:r>
            <a:endParaRPr sz="1500" b="1">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Processor - Intel Core i3/i5/i7 or above, AMD A series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Minimum Ram - 4GB (8GB recommended)</a:t>
            </a:r>
            <a:endParaRPr sz="1100">
              <a:latin typeface="Montserrat"/>
              <a:ea typeface="Montserrat"/>
              <a:cs typeface="Montserrat"/>
              <a:sym typeface="Montserrat"/>
            </a:endParaRPr>
          </a:p>
          <a:p>
            <a:pPr marL="914400" lvl="1"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Required Browser(s) - Either Google Chrome or Mozilla Firefox</a:t>
            </a:r>
            <a:endParaRPr sz="1100">
              <a:latin typeface="Montserrat"/>
              <a:ea typeface="Montserrat"/>
              <a:cs typeface="Montserrat"/>
              <a:sym typeface="Montserrat"/>
            </a:endParaRPr>
          </a:p>
          <a:p>
            <a:pPr marL="914400" lvl="1"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Recommended Minimum Internet Speed - 20mbps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500" b="1">
                <a:latin typeface="Montserrat"/>
                <a:ea typeface="Montserrat"/>
                <a:cs typeface="Montserrat"/>
                <a:sym typeface="Montserrat"/>
              </a:rPr>
              <a:t>Note Regarding Mobile Devices:</a:t>
            </a:r>
            <a:endParaRPr sz="1500" b="1">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Android tablets, iPads, mobile phones are supported for the majority of elements within MedCerts programs, however, a PC/Mac/Chromebook is required.</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cxnSp>
        <p:nvCxnSpPr>
          <p:cNvPr id="135" name="Google Shape;135;p21"/>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37" name="Google Shape;137;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9</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C6D6F3E4-B1C1-E688-3A39-C2B35FE47BA9}"/>
              </a:ext>
            </a:extLst>
          </p:cNvPr>
          <p:cNvPicPr>
            <a:picLocks noChangeAspect="1"/>
          </p:cNvPicPr>
          <p:nvPr/>
        </p:nvPicPr>
        <p:blipFill>
          <a:blip r:embed="rId3"/>
          <a:stretch>
            <a:fillRect/>
          </a:stretch>
        </p:blipFill>
        <p:spPr>
          <a:xfrm>
            <a:off x="258537" y="9413173"/>
            <a:ext cx="1686829" cy="447675"/>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ECD43047111242AD7A2C72EFC37717" ma:contentTypeVersion="19" ma:contentTypeDescription="Create a new document." ma:contentTypeScope="" ma:versionID="29a36878eee7b32d561b5f7b59fc5153">
  <xsd:schema xmlns:xsd="http://www.w3.org/2001/XMLSchema" xmlns:xs="http://www.w3.org/2001/XMLSchema" xmlns:p="http://schemas.microsoft.com/office/2006/metadata/properties" xmlns:ns2="b64e289c-fe93-42be-bb63-68a2e40d2849" xmlns:ns3="59a841ba-70b8-4be4-ad36-34aec6050b8a" targetNamespace="http://schemas.microsoft.com/office/2006/metadata/properties" ma:root="true" ma:fieldsID="d71fe15c4f00582f94dbf33dee723716" ns2:_="" ns3:_="">
    <xsd:import namespace="b64e289c-fe93-42be-bb63-68a2e40d2849"/>
    <xsd:import namespace="59a841ba-70b8-4be4-ad36-34aec6050b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e289c-fe93-42be-bb63-68a2e40d28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44479e4-84df-4f84-acd6-4585d1c4d5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review" ma:index="25"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a841ba-70b8-4be4-ad36-34aec6050b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e1e20b7-caa6-4e56-958f-2388c47c6ff6}" ma:internalName="TaxCatchAll" ma:showField="CatchAllData" ma:web="59a841ba-70b8-4be4-ad36-34aec6050b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64e289c-fe93-42be-bb63-68a2e40d2849">
      <Terms xmlns="http://schemas.microsoft.com/office/infopath/2007/PartnerControls"/>
    </lcf76f155ced4ddcb4097134ff3c332f>
    <TaxCatchAll xmlns="59a841ba-70b8-4be4-ad36-34aec6050b8a" xsi:nil="true"/>
    <Preview xmlns="b64e289c-fe93-42be-bb63-68a2e40d284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39D903-F378-4131-B4BF-6BF683C770A9}"/>
</file>

<file path=customXml/itemProps2.xml><?xml version="1.0" encoding="utf-8"?>
<ds:datastoreItem xmlns:ds="http://schemas.openxmlformats.org/officeDocument/2006/customXml" ds:itemID="{6252FC0A-D794-404E-8CF9-256BFBFDA6F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E1DA89E-A018-4612-AAA2-5D0E24208C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2799</Words>
  <Application>Microsoft Office PowerPoint</Application>
  <PresentationFormat>Custom</PresentationFormat>
  <Paragraphs>184</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Simple Light</vt:lpstr>
      <vt:lpstr>Medical Scribe Professional</vt:lpstr>
      <vt:lpstr>Medical Scribe Professional Details</vt:lpstr>
      <vt:lpstr>What is a Medical Scribe?</vt:lpstr>
      <vt:lpstr>Why are Medical Scribes important?</vt:lpstr>
      <vt:lpstr>Program Description</vt:lpstr>
      <vt:lpstr>Program Objectives</vt:lpstr>
      <vt:lpstr>Program Features</vt:lpstr>
      <vt:lpstr>Equipment &amp; Courseware/eBooks</vt:lpstr>
      <vt:lpstr>Equipment &amp; Courseware/eBooks (cont.)</vt:lpstr>
      <vt:lpstr>Enrollment Eligibility Requirements</vt:lpstr>
      <vt:lpstr>Medical Scribe Professional Courses</vt:lpstr>
      <vt:lpstr>PS-1011:  Professionalism in Allied Health </vt:lpstr>
      <vt:lpstr>HI-1014: Introduction to Human Anatomy and Medical Terminology</vt:lpstr>
      <vt:lpstr>HI-6015: Medical Scribe Essentials</vt:lpstr>
      <vt:lpstr>Eligible Program Certifications</vt:lpstr>
      <vt:lpstr>Apprentice Medical Scribe Professional (AMSP)</vt:lpstr>
      <vt:lpstr>Potential Careers &amp; Job Outlook</vt:lpstr>
      <vt:lpstr>Medical Scribe Career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Scribe Professional</dc:title>
  <dc:creator>Melissa Casey</dc:creator>
  <cp:lastModifiedBy>Melissa Casey</cp:lastModifiedBy>
  <cp:revision>18</cp:revision>
  <dcterms:modified xsi:type="dcterms:W3CDTF">2022-06-24T17:54:47Z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0x01010023ECD43047111242AD7A2C72EFC37717</vt:lpwstr>
  </property>
  <property fmtid="{D5CDD505-2E9C-101B-9397-08002B2CF9AE}" pid="3" name="MediaServiceImageTags">
    <vt:lpwstr/>
  </property>
</Properties>
</file>