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058400" cx="7772400"/>
  <p:notesSz cx="6858000" cy="9144000"/>
  <p:embeddedFontLst>
    <p:embeddedFont>
      <p:font typeface="Montserra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6" Type="http://schemas.openxmlformats.org/officeDocument/2006/relationships/customXml" Target="../customXml/item2.xml"/><Relationship Id="rId21" Type="http://schemas.openxmlformats.org/officeDocument/2006/relationships/font" Target="fonts/Montserrat-regular.fntdata"/><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1.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font" Target="fonts/Montserrat-boldItalic.fntdata"/><Relationship Id="rId1" Type="http://schemas.openxmlformats.org/officeDocument/2006/relationships/theme" Target="theme/theme1.xml"/><Relationship Id="rId6" Type="http://schemas.openxmlformats.org/officeDocument/2006/relationships/slide" Target="slides/slide1.xml"/><Relationship Id="rId23" Type="http://schemas.openxmlformats.org/officeDocument/2006/relationships/font" Target="fonts/Montserrat-italic.fntdata"/><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Montserrat-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52ec42f3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52ec42f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73ffe2fbd9_0_1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3ffe2fbd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7ac426fd56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ac426fd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73ffe2fbd9_0_1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3ffe2fbd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dd408f940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bdd408f9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73ffe2fbd9_0_2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3ffe2fbd9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7aa3ebe857_0_2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aa3ebe857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73ffe2fbd9_0_1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3ffe2fbd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589e9130d_0_9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589e9130d_0_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3ffe2fbd9_0_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3ffe2fbd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3ffe2fbd9_0_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3ffe2fbd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73ffe2fbd9_0_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3ffe2fbd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64a5c75120_1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4a5c75120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0a0a6a2df1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0a0a6a2d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027266db21_0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027266db2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l="0" r="0" t="0"/>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1E2B64">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264950" y="2677921"/>
            <a:ext cx="7242600" cy="17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5000">
                <a:solidFill>
                  <a:srgbClr val="FFFFFF"/>
                </a:solidFill>
                <a:latin typeface="Montserrat"/>
                <a:ea typeface="Montserrat"/>
                <a:cs typeface="Montserrat"/>
                <a:sym typeface="Montserrat"/>
              </a:rPr>
              <a:t>Medical Billing Specialist</a:t>
            </a:r>
            <a:endParaRPr b="1" sz="5000">
              <a:solidFill>
                <a:srgbClr val="FFFFFF"/>
              </a:solidFill>
              <a:latin typeface="Montserrat"/>
              <a:ea typeface="Montserrat"/>
              <a:cs typeface="Montserrat"/>
              <a:sym typeface="Montserrat"/>
            </a:endParaRPr>
          </a:p>
        </p:txBody>
      </p:sp>
      <p:sp>
        <p:nvSpPr>
          <p:cNvPr id="57" name="Google Shape;57;p13"/>
          <p:cNvSpPr txBox="1"/>
          <p:nvPr>
            <p:ph idx="1" type="subTitle"/>
          </p:nvPr>
        </p:nvSpPr>
        <p:spPr>
          <a:xfrm>
            <a:off x="264950" y="4169944"/>
            <a:ext cx="7242600" cy="7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p:nvPr>
            <p:ph idx="1" type="subTitle"/>
          </p:nvPr>
        </p:nvSpPr>
        <p:spPr>
          <a:xfrm>
            <a:off x="264950" y="8437630"/>
            <a:ext cx="7242600" cy="1314600"/>
          </a:xfrm>
          <a:prstGeom prst="rect">
            <a:avLst/>
          </a:prstGeom>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$2,000.00</a:t>
            </a:r>
            <a:endParaRPr sz="18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Program</a:t>
            </a:r>
            <a:r>
              <a:rPr lang="en" sz="1800">
                <a:solidFill>
                  <a:schemeClr val="dk1"/>
                </a:solidFill>
                <a:latin typeface="Montserrat"/>
                <a:ea typeface="Montserrat"/>
                <a:cs typeface="Montserrat"/>
                <a:sym typeface="Montserrat"/>
              </a:rPr>
              <a:t> Code: HI-1100</a:t>
            </a:r>
            <a:endParaRPr sz="1800">
              <a:solidFill>
                <a:schemeClr val="dk1"/>
              </a:solidFill>
              <a:latin typeface="Montserrat"/>
              <a:ea typeface="Montserrat"/>
              <a:cs typeface="Montserrat"/>
              <a:sym typeface="Montserrat"/>
            </a:endParaRPr>
          </a:p>
        </p:txBody>
      </p:sp>
      <p:pic>
        <p:nvPicPr>
          <p:cNvPr id="59" name="Google Shape;59;p13"/>
          <p:cNvPicPr preferRelativeResize="0"/>
          <p:nvPr/>
        </p:nvPicPr>
        <p:blipFill rotWithShape="1">
          <a:blip r:embed="rId4">
            <a:alphaModFix/>
          </a:blip>
          <a:srcRect b="1324" l="0" r="0" t="1314"/>
          <a:stretch/>
        </p:blipFill>
        <p:spPr>
          <a:xfrm>
            <a:off x="2266850" y="228600"/>
            <a:ext cx="3310550" cy="89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p:nvPr/>
        </p:nvSpPr>
        <p:spPr>
          <a:xfrm>
            <a:off x="208950" y="6264025"/>
            <a:ext cx="7298700" cy="1998600"/>
          </a:xfrm>
          <a:prstGeom prst="roundRect">
            <a:avLst>
              <a:gd fmla="val 4055" name="adj"/>
            </a:avLst>
          </a:prstGeom>
          <a:solidFill>
            <a:srgbClr val="EDE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46" name="Google Shape;146;p22"/>
          <p:cNvSpPr txBox="1"/>
          <p:nvPr>
            <p:ph idx="1" type="body"/>
          </p:nvPr>
        </p:nvSpPr>
        <p:spPr>
          <a:xfrm>
            <a:off x="208950" y="1412725"/>
            <a:ext cx="7242600" cy="47619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465CA9"/>
                </a:solidFill>
                <a:latin typeface="Montserrat"/>
                <a:ea typeface="Montserrat"/>
                <a:cs typeface="Montserrat"/>
                <a:sym typeface="Montserrat"/>
              </a:rPr>
              <a:t>Description:</a:t>
            </a:r>
            <a:endParaRPr b="1">
              <a:solidFill>
                <a:srgbClr val="465CA9"/>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p:txBody>
      </p:sp>
      <p:cxnSp>
        <p:nvCxnSpPr>
          <p:cNvPr id="147" name="Google Shape;147;p22"/>
          <p:cNvCxnSpPr/>
          <p:nvPr/>
        </p:nvCxnSpPr>
        <p:spPr>
          <a:xfrm>
            <a:off x="320850" y="1412725"/>
            <a:ext cx="7130700" cy="0"/>
          </a:xfrm>
          <a:prstGeom prst="straightConnector1">
            <a:avLst/>
          </a:prstGeom>
          <a:noFill/>
          <a:ln cap="flat" cmpd="sng" w="28575">
            <a:solidFill>
              <a:srgbClr val="465CA9"/>
            </a:solidFill>
            <a:prstDash val="solid"/>
            <a:round/>
            <a:headEnd len="med" w="med" type="none"/>
            <a:tailEnd len="med" w="med" type="none"/>
          </a:ln>
        </p:spPr>
      </p:cxnSp>
      <p:sp>
        <p:nvSpPr>
          <p:cNvPr id="148" name="Google Shape;148;p22"/>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150" name="Google Shape;150;p22"/>
          <p:cNvPicPr preferRelativeResize="0"/>
          <p:nvPr/>
        </p:nvPicPr>
        <p:blipFill rotWithShape="1">
          <a:blip r:embed="rId3">
            <a:alphaModFix/>
          </a:blip>
          <a:srcRect b="1361" l="0" r="0" t="1371"/>
          <a:stretch/>
        </p:blipFill>
        <p:spPr>
          <a:xfrm>
            <a:off x="365350" y="9210950"/>
            <a:ext cx="1619350" cy="437874"/>
          </a:xfrm>
          <a:prstGeom prst="rect">
            <a:avLst/>
          </a:prstGeom>
          <a:noFill/>
          <a:ln>
            <a:noFill/>
          </a:ln>
        </p:spPr>
      </p:pic>
      <p:sp>
        <p:nvSpPr>
          <p:cNvPr id="151" name="Google Shape;151;p22"/>
          <p:cNvSpPr txBox="1"/>
          <p:nvPr>
            <p:ph idx="1" type="body"/>
          </p:nvPr>
        </p:nvSpPr>
        <p:spPr>
          <a:xfrm>
            <a:off x="365350" y="6132725"/>
            <a:ext cx="7242600" cy="21495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465CA9"/>
                </a:solidFill>
                <a:latin typeface="Montserrat"/>
                <a:ea typeface="Montserrat"/>
                <a:cs typeface="Montserrat"/>
                <a:sym typeface="Montserrat"/>
              </a:rPr>
              <a:t>Course Objectives:</a:t>
            </a:r>
            <a:endParaRPr b="1" sz="1200">
              <a:solidFill>
                <a:srgbClr val="465CA9"/>
              </a:solidFill>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p:nvPr/>
        </p:nvSpPr>
        <p:spPr>
          <a:xfrm>
            <a:off x="236900" y="4077138"/>
            <a:ext cx="7298700" cy="1998600"/>
          </a:xfrm>
          <a:prstGeom prst="roundRect">
            <a:avLst>
              <a:gd fmla="val 4055" name="adj"/>
            </a:avLst>
          </a:prstGeom>
          <a:solidFill>
            <a:srgbClr val="EDE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HI-1015</a:t>
            </a:r>
            <a:r>
              <a:rPr b="1" lang="en">
                <a:latin typeface="Montserrat"/>
                <a:ea typeface="Montserrat"/>
                <a:cs typeface="Montserrat"/>
                <a:sym typeface="Montserrat"/>
              </a:rPr>
              <a:t>: Insurance and Billing, and Coding Essentials</a:t>
            </a:r>
            <a:endParaRPr b="1">
              <a:latin typeface="Montserrat"/>
              <a:ea typeface="Montserrat"/>
              <a:cs typeface="Montserrat"/>
              <a:sym typeface="Montserrat"/>
            </a:endParaRPr>
          </a:p>
        </p:txBody>
      </p:sp>
      <p:sp>
        <p:nvSpPr>
          <p:cNvPr id="158" name="Google Shape;158;p23"/>
          <p:cNvSpPr txBox="1"/>
          <p:nvPr>
            <p:ph idx="1" type="body"/>
          </p:nvPr>
        </p:nvSpPr>
        <p:spPr>
          <a:xfrm>
            <a:off x="208950" y="1412725"/>
            <a:ext cx="7242600" cy="26877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465CA9"/>
                </a:solidFill>
                <a:latin typeface="Montserrat"/>
                <a:ea typeface="Montserrat"/>
                <a:cs typeface="Montserrat"/>
                <a:sym typeface="Montserrat"/>
              </a:rPr>
              <a:t>Description:</a:t>
            </a:r>
            <a:endParaRPr b="1">
              <a:solidFill>
                <a:srgbClr val="465CA9"/>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 sz="1100">
                <a:latin typeface="Montserrat"/>
                <a:ea typeface="Montserrat"/>
                <a:cs typeface="Montserrat"/>
                <a:sym typeface="Montserrat"/>
              </a:rPr>
              <a:t>This course covers the skill set and knowledge required to fulfill a position as an Insurance Billing Specialist. This will include an introduction to diagnosis coding (ICD-9 and ICD-10), procedure coding (CPT and HCPCS), billing and reimbursement processes and understanding insurance companies; as well as Medical Insurance Billing as a Career, HIPAA &amp; HITECH, Health Insurance basics, Medical Record Documentation, Electronic Data Exchange, Claim Reimbursement, Fees, BCBS, Managed Care, Private Insurance, Medicare, Medicaid, Tricare, CHAMPVA, Workers compensation, and Disability Income Insurance.</a:t>
            </a:r>
            <a:endParaRPr sz="1100">
              <a:latin typeface="Montserrat"/>
              <a:ea typeface="Montserrat"/>
              <a:cs typeface="Montserrat"/>
              <a:sym typeface="Montserrat"/>
            </a:endParaRPr>
          </a:p>
        </p:txBody>
      </p:sp>
      <p:cxnSp>
        <p:nvCxnSpPr>
          <p:cNvPr id="159" name="Google Shape;159;p23"/>
          <p:cNvCxnSpPr/>
          <p:nvPr/>
        </p:nvCxnSpPr>
        <p:spPr>
          <a:xfrm>
            <a:off x="320850" y="1412725"/>
            <a:ext cx="7130700" cy="0"/>
          </a:xfrm>
          <a:prstGeom prst="straightConnector1">
            <a:avLst/>
          </a:prstGeom>
          <a:noFill/>
          <a:ln cap="flat" cmpd="sng" w="28575">
            <a:solidFill>
              <a:srgbClr val="465CA9"/>
            </a:solidFill>
            <a:prstDash val="solid"/>
            <a:round/>
            <a:headEnd len="med" w="med" type="none"/>
            <a:tailEnd len="med" w="med" type="none"/>
          </a:ln>
        </p:spPr>
      </p:cxnSp>
      <p:sp>
        <p:nvSpPr>
          <p:cNvPr id="160" name="Google Shape;160;p23"/>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162" name="Google Shape;162;p23"/>
          <p:cNvPicPr preferRelativeResize="0"/>
          <p:nvPr/>
        </p:nvPicPr>
        <p:blipFill rotWithShape="1">
          <a:blip r:embed="rId3">
            <a:alphaModFix/>
          </a:blip>
          <a:srcRect b="1361" l="0" r="0" t="1371"/>
          <a:stretch/>
        </p:blipFill>
        <p:spPr>
          <a:xfrm>
            <a:off x="365350" y="9210950"/>
            <a:ext cx="1619350" cy="437874"/>
          </a:xfrm>
          <a:prstGeom prst="rect">
            <a:avLst/>
          </a:prstGeom>
          <a:noFill/>
          <a:ln>
            <a:noFill/>
          </a:ln>
        </p:spPr>
      </p:pic>
      <p:sp>
        <p:nvSpPr>
          <p:cNvPr id="163" name="Google Shape;163;p23"/>
          <p:cNvSpPr txBox="1"/>
          <p:nvPr>
            <p:ph idx="1" type="body"/>
          </p:nvPr>
        </p:nvSpPr>
        <p:spPr>
          <a:xfrm>
            <a:off x="365350" y="3959450"/>
            <a:ext cx="7242600" cy="19986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465CA9"/>
                </a:solidFill>
                <a:latin typeface="Montserrat"/>
                <a:ea typeface="Montserrat"/>
                <a:cs typeface="Montserrat"/>
                <a:sym typeface="Montserrat"/>
              </a:rPr>
              <a:t>Course Objectives:</a:t>
            </a:r>
            <a:endParaRPr b="1" sz="1200">
              <a:solidFill>
                <a:srgbClr val="465CA9"/>
              </a:solidFill>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tee Regulatory Compliance Laws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Be able to complete a CMS-1500 Insurance Claim form</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how to perform Medical Front Office Procedures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differences between ICD-9 and ICD-10 codes and how to apply them</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Be able to calculate payment adjudication</a:t>
            </a:r>
            <a:endParaRPr sz="11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4"/>
          <p:cNvPicPr preferRelativeResize="0"/>
          <p:nvPr/>
        </p:nvPicPr>
        <p:blipFill rotWithShape="1">
          <a:blip r:embed="rId3">
            <a:alphaModFix/>
          </a:blip>
          <a:srcRect b="4545" l="0" r="0" t="4554"/>
          <a:stretch/>
        </p:blipFill>
        <p:spPr>
          <a:xfrm>
            <a:off x="0" y="0"/>
            <a:ext cx="7772397" cy="10058403"/>
          </a:xfrm>
          <a:prstGeom prst="rect">
            <a:avLst/>
          </a:prstGeom>
          <a:noFill/>
          <a:ln>
            <a:noFill/>
          </a:ln>
        </p:spPr>
      </p:pic>
      <p:sp>
        <p:nvSpPr>
          <p:cNvPr id="169" name="Google Shape;169;p24"/>
          <p:cNvSpPr/>
          <p:nvPr/>
        </p:nvSpPr>
        <p:spPr>
          <a:xfrm>
            <a:off x="-75" y="-35925"/>
            <a:ext cx="7772400" cy="10094400"/>
          </a:xfrm>
          <a:prstGeom prst="rect">
            <a:avLst/>
          </a:prstGeom>
          <a:solidFill>
            <a:srgbClr val="1E2B64">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4"/>
          <p:cNvSpPr txBox="1"/>
          <p:nvPr>
            <p:ph type="ctrTitle"/>
          </p:nvPr>
        </p:nvSpPr>
        <p:spPr>
          <a:xfrm>
            <a:off x="244725" y="2409871"/>
            <a:ext cx="7242600" cy="176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Montserrat"/>
                <a:ea typeface="Montserrat"/>
                <a:cs typeface="Montserrat"/>
                <a:sym typeface="Montserrat"/>
              </a:rPr>
              <a:t>Eligible Program Certifications</a:t>
            </a:r>
            <a:endParaRPr b="1" sz="4800">
              <a:solidFill>
                <a:srgbClr val="FFFFFF"/>
              </a:solidFill>
              <a:latin typeface="Montserrat"/>
              <a:ea typeface="Montserrat"/>
              <a:cs typeface="Montserrat"/>
              <a:sym typeface="Montserrat"/>
            </a:endParaRPr>
          </a:p>
        </p:txBody>
      </p:sp>
      <p:pic>
        <p:nvPicPr>
          <p:cNvPr id="171" name="Google Shape;171;p24"/>
          <p:cNvPicPr preferRelativeResize="0"/>
          <p:nvPr/>
        </p:nvPicPr>
        <p:blipFill rotWithShape="1">
          <a:blip r:embed="rId4">
            <a:alphaModFix/>
          </a:blip>
          <a:srcRect b="1324" l="0" r="0" t="1314"/>
          <a:stretch/>
        </p:blipFill>
        <p:spPr>
          <a:xfrm>
            <a:off x="365350" y="9210950"/>
            <a:ext cx="1619350" cy="4378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208950" y="349125"/>
            <a:ext cx="74592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Montserrat"/>
                <a:ea typeface="Montserrat"/>
                <a:cs typeface="Montserrat"/>
                <a:sym typeface="Montserrat"/>
              </a:rPr>
              <a:t>Medical Coder &amp; Biller Certification (MCBC)</a:t>
            </a:r>
            <a:endParaRPr b="1" sz="2500">
              <a:latin typeface="Montserrat"/>
              <a:ea typeface="Montserrat"/>
              <a:cs typeface="Montserrat"/>
              <a:sym typeface="Montserrat"/>
            </a:endParaRPr>
          </a:p>
        </p:txBody>
      </p:sp>
      <p:sp>
        <p:nvSpPr>
          <p:cNvPr id="177" name="Google Shape;177;p25"/>
          <p:cNvSpPr txBox="1"/>
          <p:nvPr>
            <p:ph idx="1" type="body"/>
          </p:nvPr>
        </p:nvSpPr>
        <p:spPr>
          <a:xfrm>
            <a:off x="208950" y="1392325"/>
            <a:ext cx="7242600" cy="2635800"/>
          </a:xfrm>
          <a:prstGeom prst="rect">
            <a:avLst/>
          </a:prstGeom>
          <a:ln cap="flat" cmpd="sng" w="9525">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A Certified Medical Coder &amp; Biller main focus is on converting a medical procedure, diagnosis, or symptom into specific codes for submitting a claim for reimbursement. With the MCBC, you may perform some or all of the following tasks: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Accurately locate documentation in the patient record to support coding and billing process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Accurately assign codes for diagnoses and procedures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Coach providers on the best documentation practices to support quality coding and optimal reimbursement</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grpSp>
        <p:nvGrpSpPr>
          <p:cNvPr id="178" name="Google Shape;178;p25"/>
          <p:cNvGrpSpPr/>
          <p:nvPr/>
        </p:nvGrpSpPr>
        <p:grpSpPr>
          <a:xfrm>
            <a:off x="320850" y="4028131"/>
            <a:ext cx="3393900" cy="2394736"/>
            <a:chOff x="260450" y="3283975"/>
            <a:chExt cx="3393900" cy="5946700"/>
          </a:xfrm>
        </p:grpSpPr>
        <p:sp>
          <p:nvSpPr>
            <p:cNvPr id="179" name="Google Shape;179;p25"/>
            <p:cNvSpPr/>
            <p:nvPr/>
          </p:nvSpPr>
          <p:spPr>
            <a:xfrm>
              <a:off x="264950" y="3300275"/>
              <a:ext cx="3389400" cy="5930400"/>
            </a:xfrm>
            <a:prstGeom prst="roundRect">
              <a:avLst>
                <a:gd fmla="val 2397" name="adj"/>
              </a:avLst>
            </a:prstGeom>
            <a:solidFill>
              <a:srgbClr val="FFFFFF"/>
            </a:solidFill>
            <a:ln>
              <a:noFill/>
            </a:ln>
            <a:effectLst>
              <a:outerShdw blurRad="271463" rotWithShape="0" algn="bl" dir="3780000" dist="66675">
                <a:srgbClr val="0D5DDF">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p:nvPr/>
          </p:nvSpPr>
          <p:spPr>
            <a:xfrm>
              <a:off x="260450" y="3283975"/>
              <a:ext cx="3389400" cy="114900"/>
            </a:xfrm>
            <a:prstGeom prst="round2SameRect">
              <a:avLst>
                <a:gd fmla="val 50000" name="adj1"/>
                <a:gd fmla="val 0" name="adj2"/>
              </a:avLst>
            </a:prstGeom>
            <a:solidFill>
              <a:srgbClr val="465C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81" name="Google Shape;181;p25"/>
          <p:cNvCxnSpPr/>
          <p:nvPr/>
        </p:nvCxnSpPr>
        <p:spPr>
          <a:xfrm>
            <a:off x="320850" y="992425"/>
            <a:ext cx="7130700" cy="0"/>
          </a:xfrm>
          <a:prstGeom prst="straightConnector1">
            <a:avLst/>
          </a:prstGeom>
          <a:noFill/>
          <a:ln cap="flat" cmpd="sng" w="28575">
            <a:solidFill>
              <a:srgbClr val="465CA9"/>
            </a:solidFill>
            <a:prstDash val="solid"/>
            <a:round/>
            <a:headEnd len="med" w="med" type="none"/>
            <a:tailEnd len="med" w="med" type="none"/>
          </a:ln>
        </p:spPr>
      </p:cxnSp>
      <p:sp>
        <p:nvSpPr>
          <p:cNvPr id="182" name="Google Shape;182;p25"/>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4" name="Google Shape;184;p25"/>
          <p:cNvSpPr txBox="1"/>
          <p:nvPr/>
        </p:nvSpPr>
        <p:spPr>
          <a:xfrm>
            <a:off x="350050" y="4209850"/>
            <a:ext cx="3393900" cy="2336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latin typeface="Montserrat"/>
                <a:ea typeface="Montserrat"/>
                <a:cs typeface="Montserrat"/>
                <a:sym typeface="Montserrat"/>
              </a:rPr>
              <a:t>MCBC Certification Exam Details:</a:t>
            </a:r>
            <a:endParaRPr b="1">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Number of Questions:</a:t>
            </a:r>
            <a:r>
              <a:rPr lang="en" sz="1100">
                <a:latin typeface="Montserrat"/>
                <a:ea typeface="Montserrat"/>
                <a:cs typeface="Montserrat"/>
                <a:sym typeface="Montserrat"/>
              </a:rPr>
              <a:t> 100 Questions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Exam Time: </a:t>
            </a:r>
            <a:r>
              <a:rPr lang="en" sz="1100">
                <a:latin typeface="Montserrat"/>
                <a:ea typeface="Montserrat"/>
                <a:cs typeface="Montserrat"/>
                <a:sym typeface="Montserrat"/>
              </a:rPr>
              <a:t>2 hours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Passing Score:</a:t>
            </a:r>
            <a:r>
              <a:rPr lang="en" sz="1100">
                <a:latin typeface="Montserrat"/>
                <a:ea typeface="Montserrat"/>
                <a:cs typeface="Montserrat"/>
                <a:sym typeface="Montserrat"/>
              </a:rPr>
              <a:t> 64%</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AMCA National Pass Rate</a:t>
            </a:r>
            <a:r>
              <a:rPr lang="en" sz="1100">
                <a:latin typeface="Montserrat"/>
                <a:ea typeface="Montserrat"/>
                <a:cs typeface="Montserrat"/>
                <a:sym typeface="Montserrat"/>
              </a:rPr>
              <a:t>: 83%</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AMCA Total Certified in 2020:</a:t>
            </a:r>
            <a:r>
              <a:rPr lang="en" sz="1100">
                <a:latin typeface="Montserrat"/>
                <a:ea typeface="Montserrat"/>
                <a:cs typeface="Montserrat"/>
                <a:sym typeface="Montserrat"/>
              </a:rPr>
              <a:t> 52</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Total Currently Certified</a:t>
            </a:r>
            <a:r>
              <a:rPr lang="en" sz="1100">
                <a:latin typeface="Montserrat"/>
                <a:ea typeface="Montserrat"/>
                <a:cs typeface="Montserrat"/>
                <a:sym typeface="Montserrat"/>
              </a:rPr>
              <a:t>: 199</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pic>
        <p:nvPicPr>
          <p:cNvPr id="185" name="Google Shape;185;p25"/>
          <p:cNvPicPr preferRelativeResize="0"/>
          <p:nvPr/>
        </p:nvPicPr>
        <p:blipFill rotWithShape="1">
          <a:blip r:embed="rId3">
            <a:alphaModFix/>
          </a:blip>
          <a:srcRect b="1361" l="0" r="0" t="1371"/>
          <a:stretch/>
        </p:blipFill>
        <p:spPr>
          <a:xfrm>
            <a:off x="365350" y="9210950"/>
            <a:ext cx="1619350" cy="4378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6"/>
          <p:cNvPicPr preferRelativeResize="0"/>
          <p:nvPr/>
        </p:nvPicPr>
        <p:blipFill rotWithShape="1">
          <a:blip r:embed="rId3">
            <a:alphaModFix/>
          </a:blip>
          <a:srcRect b="6867" l="0" r="0" t="6858"/>
          <a:stretch/>
        </p:blipFill>
        <p:spPr>
          <a:xfrm>
            <a:off x="0" y="0"/>
            <a:ext cx="7772404" cy="10058396"/>
          </a:xfrm>
          <a:prstGeom prst="rect">
            <a:avLst/>
          </a:prstGeom>
          <a:noFill/>
          <a:ln>
            <a:noFill/>
          </a:ln>
        </p:spPr>
      </p:pic>
      <p:sp>
        <p:nvSpPr>
          <p:cNvPr id="191" name="Google Shape;191;p26"/>
          <p:cNvSpPr/>
          <p:nvPr/>
        </p:nvSpPr>
        <p:spPr>
          <a:xfrm>
            <a:off x="-75" y="-35925"/>
            <a:ext cx="7772400" cy="10094400"/>
          </a:xfrm>
          <a:prstGeom prst="rect">
            <a:avLst/>
          </a:prstGeom>
          <a:solidFill>
            <a:srgbClr val="1E2B64">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txBox="1"/>
          <p:nvPr>
            <p:ph type="ctrTitle"/>
          </p:nvPr>
        </p:nvSpPr>
        <p:spPr>
          <a:xfrm>
            <a:off x="244725" y="2409871"/>
            <a:ext cx="7242600" cy="176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Montserrat"/>
                <a:ea typeface="Montserrat"/>
                <a:cs typeface="Montserrat"/>
                <a:sym typeface="Montserrat"/>
              </a:rPr>
              <a:t>Potential Careers &amp; Job Outlook</a:t>
            </a:r>
            <a:endParaRPr b="1" sz="4800">
              <a:solidFill>
                <a:srgbClr val="FFFFFF"/>
              </a:solidFill>
              <a:latin typeface="Montserrat"/>
              <a:ea typeface="Montserrat"/>
              <a:cs typeface="Montserrat"/>
              <a:sym typeface="Montserrat"/>
            </a:endParaRPr>
          </a:p>
        </p:txBody>
      </p:sp>
      <p:pic>
        <p:nvPicPr>
          <p:cNvPr id="193" name="Google Shape;193;p26"/>
          <p:cNvPicPr preferRelativeResize="0"/>
          <p:nvPr/>
        </p:nvPicPr>
        <p:blipFill rotWithShape="1">
          <a:blip r:embed="rId4">
            <a:alphaModFix/>
          </a:blip>
          <a:srcRect b="1324" l="0" r="0" t="1314"/>
          <a:stretch/>
        </p:blipFill>
        <p:spPr>
          <a:xfrm>
            <a:off x="365350" y="9210950"/>
            <a:ext cx="1619350" cy="4378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idx="1" type="body"/>
          </p:nvPr>
        </p:nvSpPr>
        <p:spPr>
          <a:xfrm>
            <a:off x="264900" y="1121525"/>
            <a:ext cx="7242600" cy="837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The Medical Billing Specialist program prepares students with the skills and certification necessary to accelerate their career in Healthcare. The following careers are examples of opportunities available to graduates of the program:</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sp>
        <p:nvSpPr>
          <p:cNvPr id="199" name="Google Shape;199;p27"/>
          <p:cNvSpPr txBox="1"/>
          <p:nvPr>
            <p:ph type="title"/>
          </p:nvPr>
        </p:nvSpPr>
        <p:spPr>
          <a:xfrm>
            <a:off x="264900" y="301500"/>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Montserrat"/>
                <a:ea typeface="Montserrat"/>
                <a:cs typeface="Montserrat"/>
                <a:sym typeface="Montserrat"/>
              </a:rPr>
              <a:t>Medical Billing Specialist </a:t>
            </a:r>
            <a:r>
              <a:rPr b="1" lang="en" sz="2500">
                <a:latin typeface="Montserrat"/>
                <a:ea typeface="Montserrat"/>
                <a:cs typeface="Montserrat"/>
                <a:sym typeface="Montserrat"/>
              </a:rPr>
              <a:t>Careers</a:t>
            </a:r>
            <a:endParaRPr b="1" sz="2500">
              <a:latin typeface="Montserrat"/>
              <a:ea typeface="Montserrat"/>
              <a:cs typeface="Montserrat"/>
              <a:sym typeface="Montserrat"/>
            </a:endParaRPr>
          </a:p>
        </p:txBody>
      </p:sp>
      <p:cxnSp>
        <p:nvCxnSpPr>
          <p:cNvPr id="200" name="Google Shape;200;p27"/>
          <p:cNvCxnSpPr/>
          <p:nvPr/>
        </p:nvCxnSpPr>
        <p:spPr>
          <a:xfrm>
            <a:off x="320850" y="1031725"/>
            <a:ext cx="7130700" cy="0"/>
          </a:xfrm>
          <a:prstGeom prst="straightConnector1">
            <a:avLst/>
          </a:prstGeom>
          <a:noFill/>
          <a:ln cap="flat" cmpd="sng" w="28575">
            <a:solidFill>
              <a:srgbClr val="465CA9"/>
            </a:solidFill>
            <a:prstDash val="solid"/>
            <a:round/>
            <a:headEnd len="med" w="med" type="none"/>
            <a:tailEnd len="med" w="med" type="none"/>
          </a:ln>
        </p:spPr>
      </p:cxnSp>
      <p:sp>
        <p:nvSpPr>
          <p:cNvPr id="201" name="Google Shape;201;p27"/>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7"/>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3" name="Google Shape;203;p27"/>
          <p:cNvSpPr txBox="1"/>
          <p:nvPr/>
        </p:nvSpPr>
        <p:spPr>
          <a:xfrm>
            <a:off x="80838" y="2129425"/>
            <a:ext cx="4013400" cy="22425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Billing Assistant</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Insurance Specialist</a:t>
            </a:r>
            <a:endParaRPr sz="1100">
              <a:solidFill>
                <a:schemeClr val="dk2"/>
              </a:solidFill>
              <a:latin typeface="Montserrat"/>
              <a:ea typeface="Montserrat"/>
              <a:cs typeface="Montserrat"/>
              <a:sym typeface="Montserrat"/>
            </a:endParaRPr>
          </a:p>
        </p:txBody>
      </p:sp>
      <p:sp>
        <p:nvSpPr>
          <p:cNvPr id="204" name="Google Shape;204;p27"/>
          <p:cNvSpPr txBox="1"/>
          <p:nvPr/>
        </p:nvSpPr>
        <p:spPr>
          <a:xfrm>
            <a:off x="3865663" y="2129425"/>
            <a:ext cx="3825900" cy="15906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Insurance Billing Representative</a:t>
            </a:r>
            <a:endParaRPr sz="1100">
              <a:solidFill>
                <a:schemeClr val="dk2"/>
              </a:solidFill>
              <a:latin typeface="Montserrat"/>
              <a:ea typeface="Montserrat"/>
              <a:cs typeface="Montserrat"/>
              <a:sym typeface="Montserrat"/>
            </a:endParaRPr>
          </a:p>
          <a:p>
            <a:pPr indent="-298450" lvl="0" marL="457200" rtl="0" algn="l">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Reimbursement Specialist</a:t>
            </a:r>
            <a:endParaRPr sz="11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solidFill>
                <a:schemeClr val="dk2"/>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solidFill>
                <a:schemeClr val="dk2"/>
              </a:solidFill>
              <a:latin typeface="Montserrat"/>
              <a:ea typeface="Montserrat"/>
              <a:cs typeface="Montserrat"/>
              <a:sym typeface="Montserrat"/>
            </a:endParaRPr>
          </a:p>
        </p:txBody>
      </p:sp>
      <p:pic>
        <p:nvPicPr>
          <p:cNvPr id="205" name="Google Shape;205;p27"/>
          <p:cNvPicPr preferRelativeResize="0"/>
          <p:nvPr/>
        </p:nvPicPr>
        <p:blipFill rotWithShape="1">
          <a:blip r:embed="rId3">
            <a:alphaModFix/>
          </a:blip>
          <a:srcRect b="1361" l="0" r="0" t="1371"/>
          <a:stretch/>
        </p:blipFill>
        <p:spPr>
          <a:xfrm>
            <a:off x="365350" y="9210950"/>
            <a:ext cx="1619350" cy="437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b="6867" l="0" r="0" t="6858"/>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1E2B64">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ph type="ctrTitle"/>
          </p:nvPr>
        </p:nvSpPr>
        <p:spPr>
          <a:xfrm>
            <a:off x="244725" y="2815096"/>
            <a:ext cx="7242600" cy="176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solidFill>
                  <a:schemeClr val="lt1"/>
                </a:solidFill>
                <a:latin typeface="Montserrat"/>
                <a:ea typeface="Montserrat"/>
                <a:cs typeface="Montserrat"/>
                <a:sym typeface="Montserrat"/>
              </a:rPr>
              <a:t>Medical Billing Specialist Details</a:t>
            </a:r>
            <a:endParaRPr b="1" sz="5000">
              <a:solidFill>
                <a:schemeClr val="lt1"/>
              </a:solidFill>
              <a:latin typeface="Montserrat"/>
              <a:ea typeface="Montserrat"/>
              <a:cs typeface="Montserrat"/>
              <a:sym typeface="Montserrat"/>
            </a:endParaRPr>
          </a:p>
        </p:txBody>
      </p:sp>
      <p:pic>
        <p:nvPicPr>
          <p:cNvPr id="67" name="Google Shape;67;p14"/>
          <p:cNvPicPr preferRelativeResize="0"/>
          <p:nvPr/>
        </p:nvPicPr>
        <p:blipFill rotWithShape="1">
          <a:blip r:embed="rId4">
            <a:alphaModFix/>
          </a:blip>
          <a:srcRect b="1324" l="0" r="0" t="1314"/>
          <a:stretch/>
        </p:blipFill>
        <p:spPr>
          <a:xfrm>
            <a:off x="365350" y="9210950"/>
            <a:ext cx="1619350" cy="437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Program </a:t>
            </a:r>
            <a:r>
              <a:rPr b="1" lang="en">
                <a:latin typeface="Montserrat"/>
                <a:ea typeface="Montserrat"/>
                <a:cs typeface="Montserrat"/>
                <a:sym typeface="Montserrat"/>
              </a:rPr>
              <a:t>Description</a:t>
            </a:r>
            <a:endParaRPr b="1">
              <a:latin typeface="Montserrat"/>
              <a:ea typeface="Montserrat"/>
              <a:cs typeface="Montserrat"/>
              <a:sym typeface="Montserrat"/>
            </a:endParaRPr>
          </a:p>
        </p:txBody>
      </p:sp>
      <p:sp>
        <p:nvSpPr>
          <p:cNvPr id="73" name="Google Shape;73;p15"/>
          <p:cNvSpPr txBox="1"/>
          <p:nvPr>
            <p:ph idx="1" type="body"/>
          </p:nvPr>
        </p:nvSpPr>
        <p:spPr>
          <a:xfrm>
            <a:off x="208950" y="1116088"/>
            <a:ext cx="7242600" cy="810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This program is designed to equip you with the skills necessary to provide medical billing support and the knowledge to achieve the Medical Coder &amp; Biller Certification (MCBC).. Attaining the Medical Coder &amp; Biller national certification proves that you have the expertise to abstract information from the medical record related to medical procedures, diagnoses or symptoms, and prepare claims for reimbursement submission  which will provide you an advantage in the billing and coding market.</a:t>
            </a:r>
            <a:endParaRPr sz="1100">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This 12- week online certification program provides comprehensive training in areas including Human Anatomy, Medical Terminology and Insurance Billing and Coding Essentials. Upon completion of the program, you will be skilled in the area of Medical Insurance Reimbursement and prepared for the Medical Coder &amp; Biller Certification (MCBC), increasing your marketability in the field and allowing for greater flexibility in your career path.</a:t>
            </a:r>
            <a:endParaRPr sz="1100">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Throughout your enrollment, our highly skilled, trained, and certified Student Support Advisors are there to provide ongoing support and assist you with subject matter inquiries.</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cap="flat" cmpd="sng" w="28575">
            <a:solidFill>
              <a:srgbClr val="465CA9"/>
            </a:solidFill>
            <a:prstDash val="solid"/>
            <a:round/>
            <a:headEnd len="med" w="med" type="none"/>
            <a:tailEnd len="med" w="med" type="none"/>
          </a:ln>
        </p:spPr>
      </p:cxnSp>
      <p:sp>
        <p:nvSpPr>
          <p:cNvPr id="75" name="Google Shape;75;p15"/>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77" name="Google Shape;77;p15"/>
          <p:cNvPicPr preferRelativeResize="0"/>
          <p:nvPr/>
        </p:nvPicPr>
        <p:blipFill rotWithShape="1">
          <a:blip r:embed="rId3">
            <a:alphaModFix/>
          </a:blip>
          <a:srcRect b="0" l="1446" r="31886" t="0"/>
          <a:stretch/>
        </p:blipFill>
        <p:spPr>
          <a:xfrm>
            <a:off x="4654900" y="7012275"/>
            <a:ext cx="3013200" cy="3013200"/>
          </a:xfrm>
          <a:prstGeom prst="ellipse">
            <a:avLst/>
          </a:prstGeom>
          <a:noFill/>
          <a:ln>
            <a:noFill/>
          </a:ln>
        </p:spPr>
      </p:pic>
      <p:pic>
        <p:nvPicPr>
          <p:cNvPr id="78" name="Google Shape;78;p15"/>
          <p:cNvPicPr preferRelativeResize="0"/>
          <p:nvPr/>
        </p:nvPicPr>
        <p:blipFill rotWithShape="1">
          <a:blip r:embed="rId4">
            <a:alphaModFix/>
          </a:blip>
          <a:srcRect b="1361" l="0" r="0" t="1371"/>
          <a:stretch/>
        </p:blipFill>
        <p:spPr>
          <a:xfrm>
            <a:off x="365350" y="9210950"/>
            <a:ext cx="1619350" cy="437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p:nvPr/>
        </p:nvSpPr>
        <p:spPr>
          <a:xfrm>
            <a:off x="236850" y="4995725"/>
            <a:ext cx="7298700" cy="3417000"/>
          </a:xfrm>
          <a:prstGeom prst="roundRect">
            <a:avLst>
              <a:gd fmla="val 4055" name="adj"/>
            </a:avLst>
          </a:prstGeom>
          <a:solidFill>
            <a:srgbClr val="EDE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Program Objectives &amp; Features</a:t>
            </a:r>
            <a:endParaRPr b="1" sz="1400">
              <a:latin typeface="Montserrat"/>
              <a:ea typeface="Montserrat"/>
              <a:cs typeface="Montserrat"/>
              <a:sym typeface="Montserrat"/>
            </a:endParaRPr>
          </a:p>
        </p:txBody>
      </p:sp>
      <p:sp>
        <p:nvSpPr>
          <p:cNvPr id="85" name="Google Shape;85;p16"/>
          <p:cNvSpPr txBox="1"/>
          <p:nvPr>
            <p:ph idx="1" type="body"/>
          </p:nvPr>
        </p:nvSpPr>
        <p:spPr>
          <a:xfrm>
            <a:off x="208950" y="1045318"/>
            <a:ext cx="7242600" cy="34170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465CA9"/>
                </a:solidFill>
                <a:latin typeface="Montserrat"/>
                <a:ea typeface="Montserrat"/>
                <a:cs typeface="Montserrat"/>
                <a:sym typeface="Montserrat"/>
              </a:rPr>
              <a:t>Objectives</a:t>
            </a:r>
            <a:endParaRPr sz="1200">
              <a:solidFill>
                <a:srgbClr val="465CA9"/>
              </a:solidFill>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Explain the revenue cycle and process of medical billing in order to transmit CMS-1500 claim forms using ICD and CPT codes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Describe front-end duties related to patient demographics, insurance verification, authorization, and referral forms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Ensure accuracy with payment processing, adjudication, remittance advice or explanation of benefits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Ensure HIPAA, OSHA, and CMS compliance as applicable to protected health information, safety, claim submission, and prevention of fraud. </a:t>
            </a:r>
            <a:endParaRPr sz="1100">
              <a:latin typeface="Montserrat"/>
              <a:ea typeface="Montserrat"/>
              <a:cs typeface="Montserrat"/>
              <a:sym typeface="Montserrat"/>
            </a:endParaRPr>
          </a:p>
          <a:p>
            <a:pPr indent="0" lvl="0" marL="45720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 </a:t>
            </a:r>
            <a:r>
              <a:rPr lang="en" sz="1100">
                <a:latin typeface="Montserrat"/>
                <a:ea typeface="Montserrat"/>
                <a:cs typeface="Montserrat"/>
                <a:sym typeface="Montserrat"/>
              </a:rPr>
              <a:t>(MCBC) is </a:t>
            </a:r>
            <a:r>
              <a:rPr lang="en" sz="1100">
                <a:latin typeface="Montserrat"/>
                <a:ea typeface="Montserrat"/>
                <a:cs typeface="Montserrat"/>
                <a:sym typeface="Montserrat"/>
              </a:rPr>
              <a:t>covered by MedCerts. For additional information, visit MedCerts.com.</a:t>
            </a:r>
            <a:endParaRPr sz="1100">
              <a:latin typeface="Montserrat"/>
              <a:ea typeface="Montserrat"/>
              <a:cs typeface="Montserrat"/>
              <a:sym typeface="Montserrat"/>
            </a:endParaRPr>
          </a:p>
        </p:txBody>
      </p:sp>
      <p:cxnSp>
        <p:nvCxnSpPr>
          <p:cNvPr id="86" name="Google Shape;86;p16"/>
          <p:cNvCxnSpPr/>
          <p:nvPr/>
        </p:nvCxnSpPr>
        <p:spPr>
          <a:xfrm>
            <a:off x="320850" y="1031725"/>
            <a:ext cx="7130700" cy="0"/>
          </a:xfrm>
          <a:prstGeom prst="straightConnector1">
            <a:avLst/>
          </a:prstGeom>
          <a:noFill/>
          <a:ln cap="flat" cmpd="sng" w="28575">
            <a:solidFill>
              <a:srgbClr val="465CA9"/>
            </a:solidFill>
            <a:prstDash val="solid"/>
            <a:round/>
            <a:headEnd len="med" w="med" type="none"/>
            <a:tailEnd len="med" w="med" type="none"/>
          </a:ln>
        </p:spPr>
      </p:cxnSp>
      <p:sp>
        <p:nvSpPr>
          <p:cNvPr id="87" name="Google Shape;87;p16"/>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89" name="Google Shape;89;p16"/>
          <p:cNvPicPr preferRelativeResize="0"/>
          <p:nvPr/>
        </p:nvPicPr>
        <p:blipFill rotWithShape="1">
          <a:blip r:embed="rId3">
            <a:alphaModFix/>
          </a:blip>
          <a:srcRect b="1361" l="0" r="0" t="1371"/>
          <a:stretch/>
        </p:blipFill>
        <p:spPr>
          <a:xfrm>
            <a:off x="365350" y="9210950"/>
            <a:ext cx="1619350" cy="437874"/>
          </a:xfrm>
          <a:prstGeom prst="rect">
            <a:avLst/>
          </a:prstGeom>
          <a:noFill/>
          <a:ln>
            <a:noFill/>
          </a:ln>
        </p:spPr>
      </p:pic>
      <p:sp>
        <p:nvSpPr>
          <p:cNvPr id="90" name="Google Shape;90;p16"/>
          <p:cNvSpPr txBox="1"/>
          <p:nvPr>
            <p:ph idx="1" type="body"/>
          </p:nvPr>
        </p:nvSpPr>
        <p:spPr>
          <a:xfrm>
            <a:off x="480800" y="4933125"/>
            <a:ext cx="6810900" cy="34170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465CA9"/>
                </a:solidFill>
                <a:latin typeface="Montserrat"/>
                <a:ea typeface="Montserrat"/>
                <a:cs typeface="Montserrat"/>
                <a:sym typeface="Montserrat"/>
              </a:rPr>
              <a:t>Features</a:t>
            </a:r>
            <a:endParaRPr b="1">
              <a:solidFill>
                <a:srgbClr val="465CA9"/>
              </a:solidFill>
              <a:latin typeface="Montserrat"/>
              <a:ea typeface="Montserrat"/>
              <a:cs typeface="Montserrat"/>
              <a:sym typeface="Montserrat"/>
            </a:endParaRPr>
          </a:p>
          <a:p>
            <a:pPr indent="-298450" lvl="0" marL="457200" rtl="0" algn="l">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Equipment &amp; Courseware/Textbooks</a:t>
            </a:r>
            <a:endParaRPr b="1" sz="1400">
              <a:latin typeface="Montserrat"/>
              <a:ea typeface="Montserrat"/>
              <a:cs typeface="Montserrat"/>
              <a:sym typeface="Montserrat"/>
            </a:endParaRPr>
          </a:p>
        </p:txBody>
      </p:sp>
      <p:sp>
        <p:nvSpPr>
          <p:cNvPr id="96" name="Google Shape;96;p17"/>
          <p:cNvSpPr txBox="1"/>
          <p:nvPr>
            <p:ph idx="1" type="body"/>
          </p:nvPr>
        </p:nvSpPr>
        <p:spPr>
          <a:xfrm>
            <a:off x="208950" y="1116103"/>
            <a:ext cx="7242600" cy="5309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MedCerts provides all required courseware, student guides, study guides and other program </a:t>
            </a:r>
            <a:r>
              <a:rPr lang="en" sz="1100">
                <a:latin typeface="Montserrat"/>
                <a:ea typeface="Montserrat"/>
                <a:cs typeface="Montserrat"/>
                <a:sym typeface="Montserrat"/>
              </a:rPr>
              <a:t>supplements</a:t>
            </a:r>
            <a:r>
              <a:rPr lang="en" sz="1100">
                <a:latin typeface="Montserrat"/>
                <a:ea typeface="Montserrat"/>
                <a:cs typeface="Montserrat"/>
                <a:sym typeface="Montserrat"/>
              </a:rPr>
              <a:t> and resources.</a:t>
            </a:r>
            <a:endParaRPr b="1">
              <a:solidFill>
                <a:srgbClr val="0069FF"/>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1200">
              <a:latin typeface="Montserrat"/>
              <a:ea typeface="Montserrat"/>
              <a:cs typeface="Montserrat"/>
              <a:sym typeface="Montserrat"/>
            </a:endParaRPr>
          </a:p>
        </p:txBody>
      </p:sp>
      <p:cxnSp>
        <p:nvCxnSpPr>
          <p:cNvPr id="97" name="Google Shape;97;p17"/>
          <p:cNvCxnSpPr/>
          <p:nvPr/>
        </p:nvCxnSpPr>
        <p:spPr>
          <a:xfrm>
            <a:off x="320850" y="1031725"/>
            <a:ext cx="7130700" cy="0"/>
          </a:xfrm>
          <a:prstGeom prst="straightConnector1">
            <a:avLst/>
          </a:prstGeom>
          <a:noFill/>
          <a:ln cap="flat" cmpd="sng" w="28575">
            <a:solidFill>
              <a:srgbClr val="465CA9"/>
            </a:solidFill>
            <a:prstDash val="solid"/>
            <a:round/>
            <a:headEnd len="med" w="med" type="none"/>
            <a:tailEnd len="med" w="med" type="none"/>
          </a:ln>
        </p:spPr>
      </p:cxnSp>
      <p:sp>
        <p:nvSpPr>
          <p:cNvPr id="98" name="Google Shape;98;p17"/>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100" name="Google Shape;100;p17"/>
          <p:cNvPicPr preferRelativeResize="0"/>
          <p:nvPr/>
        </p:nvPicPr>
        <p:blipFill rotWithShape="1">
          <a:blip r:embed="rId3">
            <a:alphaModFix/>
          </a:blip>
          <a:srcRect b="1361" l="0" r="0" t="1371"/>
          <a:stretch/>
        </p:blipFill>
        <p:spPr>
          <a:xfrm>
            <a:off x="365350" y="9210950"/>
            <a:ext cx="1619350" cy="437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Enrollment </a:t>
            </a:r>
            <a:r>
              <a:rPr b="1" lang="en">
                <a:latin typeface="Montserrat"/>
                <a:ea typeface="Montserrat"/>
                <a:cs typeface="Montserrat"/>
                <a:sym typeface="Montserrat"/>
              </a:rPr>
              <a:t>Eligibility</a:t>
            </a:r>
            <a:r>
              <a:rPr b="1" lang="en">
                <a:latin typeface="Montserrat"/>
                <a:ea typeface="Montserrat"/>
                <a:cs typeface="Montserrat"/>
                <a:sym typeface="Montserrat"/>
              </a:rPr>
              <a:t> Requirements</a:t>
            </a:r>
            <a:endParaRPr b="1" sz="1400">
              <a:latin typeface="Montserrat"/>
              <a:ea typeface="Montserrat"/>
              <a:cs typeface="Montserrat"/>
              <a:sym typeface="Montserrat"/>
            </a:endParaRPr>
          </a:p>
        </p:txBody>
      </p:sp>
      <p:sp>
        <p:nvSpPr>
          <p:cNvPr id="106" name="Google Shape;106;p18"/>
          <p:cNvSpPr txBox="1"/>
          <p:nvPr>
            <p:ph idx="1" type="body"/>
          </p:nvPr>
        </p:nvSpPr>
        <p:spPr>
          <a:xfrm>
            <a:off x="208950" y="1116088"/>
            <a:ext cx="7242600" cy="810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a:t>
            </a:r>
            <a:endParaRPr sz="1100">
              <a:latin typeface="Montserrat"/>
              <a:ea typeface="Montserrat"/>
              <a:cs typeface="Montserrat"/>
              <a:sym typeface="Montserrat"/>
            </a:endParaRPr>
          </a:p>
        </p:txBody>
      </p:sp>
      <p:cxnSp>
        <p:nvCxnSpPr>
          <p:cNvPr id="107" name="Google Shape;107;p18"/>
          <p:cNvCxnSpPr/>
          <p:nvPr/>
        </p:nvCxnSpPr>
        <p:spPr>
          <a:xfrm>
            <a:off x="320850" y="1031725"/>
            <a:ext cx="7130700" cy="0"/>
          </a:xfrm>
          <a:prstGeom prst="straightConnector1">
            <a:avLst/>
          </a:prstGeom>
          <a:noFill/>
          <a:ln cap="flat" cmpd="sng" w="28575">
            <a:solidFill>
              <a:srgbClr val="465CA9"/>
            </a:solidFill>
            <a:prstDash val="solid"/>
            <a:round/>
            <a:headEnd len="med" w="med" type="none"/>
            <a:tailEnd len="med" w="med" type="none"/>
          </a:ln>
        </p:spPr>
      </p:cxnSp>
      <p:sp>
        <p:nvSpPr>
          <p:cNvPr id="108" name="Google Shape;108;p18"/>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110" name="Google Shape;110;p18"/>
          <p:cNvPicPr preferRelativeResize="0"/>
          <p:nvPr/>
        </p:nvPicPr>
        <p:blipFill rotWithShape="1">
          <a:blip r:embed="rId3">
            <a:alphaModFix/>
          </a:blip>
          <a:srcRect b="1361" l="0" r="0" t="1371"/>
          <a:stretch/>
        </p:blipFill>
        <p:spPr>
          <a:xfrm>
            <a:off x="365350" y="9210950"/>
            <a:ext cx="1619350" cy="437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9"/>
          <p:cNvPicPr preferRelativeResize="0"/>
          <p:nvPr/>
        </p:nvPicPr>
        <p:blipFill rotWithShape="1">
          <a:blip r:embed="rId3">
            <a:alphaModFix/>
          </a:blip>
          <a:srcRect b="6867" l="0" r="0" t="6858"/>
          <a:stretch/>
        </p:blipFill>
        <p:spPr>
          <a:xfrm>
            <a:off x="0" y="0"/>
            <a:ext cx="7772400" cy="10058400"/>
          </a:xfrm>
          <a:prstGeom prst="rect">
            <a:avLst/>
          </a:prstGeom>
          <a:noFill/>
          <a:ln>
            <a:noFill/>
          </a:ln>
        </p:spPr>
      </p:pic>
      <p:sp>
        <p:nvSpPr>
          <p:cNvPr id="116" name="Google Shape;116;p19"/>
          <p:cNvSpPr/>
          <p:nvPr/>
        </p:nvSpPr>
        <p:spPr>
          <a:xfrm>
            <a:off x="-75" y="-35925"/>
            <a:ext cx="7772400" cy="10094400"/>
          </a:xfrm>
          <a:prstGeom prst="rect">
            <a:avLst/>
          </a:prstGeom>
          <a:solidFill>
            <a:srgbClr val="1E2B64">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txBox="1"/>
          <p:nvPr>
            <p:ph type="ctrTitle"/>
          </p:nvPr>
        </p:nvSpPr>
        <p:spPr>
          <a:xfrm>
            <a:off x="244725" y="2409871"/>
            <a:ext cx="7242600" cy="176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5000">
                <a:solidFill>
                  <a:srgbClr val="FFFFFF"/>
                </a:solidFill>
                <a:latin typeface="Montserrat"/>
                <a:ea typeface="Montserrat"/>
                <a:cs typeface="Montserrat"/>
                <a:sym typeface="Montserrat"/>
              </a:rPr>
              <a:t>Medical Billing Specialist Courses</a:t>
            </a:r>
            <a:endParaRPr b="1" sz="5000">
              <a:solidFill>
                <a:srgbClr val="FFFFFF"/>
              </a:solidFill>
              <a:latin typeface="Montserrat"/>
              <a:ea typeface="Montserrat"/>
              <a:cs typeface="Montserrat"/>
              <a:sym typeface="Montserrat"/>
            </a:endParaRPr>
          </a:p>
        </p:txBody>
      </p:sp>
      <p:pic>
        <p:nvPicPr>
          <p:cNvPr id="118" name="Google Shape;118;p19"/>
          <p:cNvPicPr preferRelativeResize="0"/>
          <p:nvPr/>
        </p:nvPicPr>
        <p:blipFill rotWithShape="1">
          <a:blip r:embed="rId4">
            <a:alphaModFix/>
          </a:blip>
          <a:srcRect b="1324" l="0" r="0" t="1314"/>
          <a:stretch/>
        </p:blipFill>
        <p:spPr>
          <a:xfrm>
            <a:off x="365350" y="9210950"/>
            <a:ext cx="1619350" cy="437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PS-1011: Professionalism in Allied Health</a:t>
            </a:r>
            <a:endParaRPr b="1">
              <a:latin typeface="Montserrat"/>
              <a:ea typeface="Montserrat"/>
              <a:cs typeface="Montserrat"/>
              <a:sym typeface="Montserrat"/>
            </a:endParaRPr>
          </a:p>
        </p:txBody>
      </p:sp>
      <p:sp>
        <p:nvSpPr>
          <p:cNvPr id="124" name="Google Shape;124;p20"/>
          <p:cNvSpPr txBox="1"/>
          <p:nvPr>
            <p:ph idx="1" type="body"/>
          </p:nvPr>
        </p:nvSpPr>
        <p:spPr>
          <a:xfrm>
            <a:off x="208950" y="1361450"/>
            <a:ext cx="7242600" cy="63765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465CA9"/>
                </a:solidFill>
                <a:latin typeface="Montserrat"/>
                <a:ea typeface="Montserrat"/>
                <a:cs typeface="Montserrat"/>
                <a:sym typeface="Montserrat"/>
              </a:rPr>
              <a:t>Description:</a:t>
            </a:r>
            <a:endParaRPr b="1">
              <a:solidFill>
                <a:srgbClr val="465CA9"/>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 sz="110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p:txBody>
      </p:sp>
      <p:cxnSp>
        <p:nvCxnSpPr>
          <p:cNvPr id="125" name="Google Shape;125;p20"/>
          <p:cNvCxnSpPr/>
          <p:nvPr/>
        </p:nvCxnSpPr>
        <p:spPr>
          <a:xfrm>
            <a:off x="320850" y="1438175"/>
            <a:ext cx="7130700" cy="0"/>
          </a:xfrm>
          <a:prstGeom prst="straightConnector1">
            <a:avLst/>
          </a:prstGeom>
          <a:noFill/>
          <a:ln cap="flat" cmpd="sng" w="28575">
            <a:solidFill>
              <a:srgbClr val="465CA9"/>
            </a:solidFill>
            <a:prstDash val="solid"/>
            <a:round/>
            <a:headEnd len="med" w="med" type="none"/>
            <a:tailEnd len="med" w="med" type="none"/>
          </a:ln>
        </p:spPr>
      </p:cxnSp>
      <p:sp>
        <p:nvSpPr>
          <p:cNvPr id="126" name="Google Shape;126;p20"/>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8" name="Google Shape;128;p20"/>
          <p:cNvPicPr preferRelativeResize="0"/>
          <p:nvPr/>
        </p:nvPicPr>
        <p:blipFill rotWithShape="1">
          <a:blip r:embed="rId3">
            <a:alphaModFix/>
          </a:blip>
          <a:srcRect b="1361" l="0" r="0" t="1371"/>
          <a:stretch/>
        </p:blipFill>
        <p:spPr>
          <a:xfrm>
            <a:off x="365350" y="9210950"/>
            <a:ext cx="1619350" cy="437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p:nvPr/>
        </p:nvSpPr>
        <p:spPr>
          <a:xfrm>
            <a:off x="211700" y="1638050"/>
            <a:ext cx="7130700" cy="2414400"/>
          </a:xfrm>
          <a:prstGeom prst="roundRect">
            <a:avLst>
              <a:gd fmla="val 4055" name="adj"/>
            </a:avLst>
          </a:prstGeom>
          <a:solidFill>
            <a:srgbClr val="EDEF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PS-1011: Professionalism in Allied Health Cont.</a:t>
            </a:r>
            <a:endParaRPr b="1">
              <a:latin typeface="Montserrat"/>
              <a:ea typeface="Montserrat"/>
              <a:cs typeface="Montserrat"/>
              <a:sym typeface="Montserrat"/>
            </a:endParaRPr>
          </a:p>
        </p:txBody>
      </p:sp>
      <p:sp>
        <p:nvSpPr>
          <p:cNvPr id="135" name="Google Shape;135;p21"/>
          <p:cNvSpPr txBox="1"/>
          <p:nvPr>
            <p:ph idx="1" type="body"/>
          </p:nvPr>
        </p:nvSpPr>
        <p:spPr>
          <a:xfrm>
            <a:off x="264950" y="1638050"/>
            <a:ext cx="7242600" cy="21972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465CA9"/>
                </a:solidFill>
                <a:latin typeface="Montserrat"/>
                <a:ea typeface="Montserrat"/>
                <a:cs typeface="Montserrat"/>
                <a:sym typeface="Montserrat"/>
              </a:rPr>
              <a:t>Course Objectives:</a:t>
            </a:r>
            <a:endParaRPr b="1" sz="1200">
              <a:solidFill>
                <a:srgbClr val="465CA9"/>
              </a:solidFill>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expectations of an allied healthcare professional in the workplace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Enhance the patient care experience with successful interactions and patient satisfaction</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solution-oriented conversations, manage conflict and build self-confidence</a:t>
            </a:r>
            <a:endParaRPr sz="1100">
              <a:latin typeface="Montserrat"/>
              <a:ea typeface="Montserrat"/>
              <a:cs typeface="Montserrat"/>
              <a:sym typeface="Montserrat"/>
            </a:endParaRPr>
          </a:p>
        </p:txBody>
      </p:sp>
      <p:cxnSp>
        <p:nvCxnSpPr>
          <p:cNvPr id="136" name="Google Shape;136;p21"/>
          <p:cNvCxnSpPr/>
          <p:nvPr/>
        </p:nvCxnSpPr>
        <p:spPr>
          <a:xfrm>
            <a:off x="320850" y="1438175"/>
            <a:ext cx="7130700" cy="0"/>
          </a:xfrm>
          <a:prstGeom prst="straightConnector1">
            <a:avLst/>
          </a:prstGeom>
          <a:noFill/>
          <a:ln cap="flat" cmpd="sng" w="28575">
            <a:solidFill>
              <a:srgbClr val="465CA9"/>
            </a:solidFill>
            <a:prstDash val="solid"/>
            <a:round/>
            <a:headEnd len="med" w="med" type="none"/>
            <a:tailEnd len="med" w="med" type="none"/>
          </a:ln>
        </p:spPr>
      </p:cxnSp>
      <p:sp>
        <p:nvSpPr>
          <p:cNvPr id="137" name="Google Shape;137;p21"/>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9" name="Google Shape;139;p21"/>
          <p:cNvPicPr preferRelativeResize="0"/>
          <p:nvPr/>
        </p:nvPicPr>
        <p:blipFill rotWithShape="1">
          <a:blip r:embed="rId3">
            <a:alphaModFix/>
          </a:blip>
          <a:srcRect b="1361" l="0" r="0" t="1371"/>
          <a:stretch/>
        </p:blipFill>
        <p:spPr>
          <a:xfrm>
            <a:off x="365350" y="9210950"/>
            <a:ext cx="1619350" cy="437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Props1.xml><?xml version="1.0" encoding="utf-8"?>
<ds:datastoreItem xmlns:ds="http://schemas.openxmlformats.org/officeDocument/2006/customXml" ds:itemID="{0E6FCFAF-C6C3-477B-AC4E-6072EFCE7263}"/>
</file>

<file path=customXml/itemProps2.xml><?xml version="1.0" encoding="utf-8"?>
<ds:datastoreItem xmlns:ds="http://schemas.openxmlformats.org/officeDocument/2006/customXml" ds:itemID="{8ACBB203-B939-4612-AA68-6DC107600F31}"/>
</file>

<file path=customXml/itemProps3.xml><?xml version="1.0" encoding="utf-8"?>
<ds:datastoreItem xmlns:ds="http://schemas.openxmlformats.org/officeDocument/2006/customXml" ds:itemID="{5FA804AB-8B7E-42A8-85A4-C4C2222AA33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