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7772400" cy="10058400"/>
  <p:notesSz cx="6858000" cy="9144000"/>
  <p:embeddedFontLst>
    <p:embeddedFont>
      <p:font typeface="Montserrat" panose="000005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59CBC-D65F-5717-DB65-B26A775BB490}" v="69" dt="2022-06-24T17:10:54.676"/>
    <p1510:client id="{301107DF-DDF5-E599-3CFA-7E2D1330C86D}" v="4" dt="2022-06-24T18:36:26.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e Thungon" userId="S::sthungon@medcerts.com::dac29ab1-0309-4309-9d13-ef1fc85358e3" providerId="AD" clId="Web-{301107DF-DDF5-E599-3CFA-7E2D1330C86D}"/>
    <pc:docChg chg="modSld">
      <pc:chgData name="Sange Thungon" userId="S::sthungon@medcerts.com::dac29ab1-0309-4309-9d13-ef1fc85358e3" providerId="AD" clId="Web-{301107DF-DDF5-E599-3CFA-7E2D1330C86D}" dt="2022-06-24T18:36:26.773" v="3" actId="14100"/>
      <pc:docMkLst>
        <pc:docMk/>
      </pc:docMkLst>
      <pc:sldChg chg="addSp delSp modSp">
        <pc:chgData name="Sange Thungon" userId="S::sthungon@medcerts.com::dac29ab1-0309-4309-9d13-ef1fc85358e3" providerId="AD" clId="Web-{301107DF-DDF5-E599-3CFA-7E2D1330C86D}" dt="2022-06-24T18:36:26.773" v="3" actId="14100"/>
        <pc:sldMkLst>
          <pc:docMk/>
          <pc:sldMk cId="0" sldId="256"/>
        </pc:sldMkLst>
        <pc:picChg chg="del">
          <ac:chgData name="Sange Thungon" userId="S::sthungon@medcerts.com::dac29ab1-0309-4309-9d13-ef1fc85358e3" providerId="AD" clId="Web-{301107DF-DDF5-E599-3CFA-7E2D1330C86D}" dt="2022-06-24T18:36:22.382" v="0"/>
          <ac:picMkLst>
            <pc:docMk/>
            <pc:sldMk cId="0" sldId="256"/>
            <ac:picMk id="2" creationId="{822A487C-4208-4790-9963-8B7FB0953ED8}"/>
          </ac:picMkLst>
        </pc:picChg>
        <pc:picChg chg="add mod">
          <ac:chgData name="Sange Thungon" userId="S::sthungon@medcerts.com::dac29ab1-0309-4309-9d13-ef1fc85358e3" providerId="AD" clId="Web-{301107DF-DDF5-E599-3CFA-7E2D1330C86D}" dt="2022-06-24T18:36:26.773" v="3" actId="14100"/>
          <ac:picMkLst>
            <pc:docMk/>
            <pc:sldMk cId="0" sldId="256"/>
            <ac:picMk id="3" creationId="{809BC999-4CF5-4096-C5A8-252E2A48135F}"/>
          </ac:picMkLst>
        </pc:picChg>
      </pc:sldChg>
    </pc:docChg>
  </pc:docChgLst>
  <pc:docChgLst>
    <pc:chgData name="Sange Thungon" userId="S::sthungon@medcerts.com::dac29ab1-0309-4309-9d13-ef1fc85358e3" providerId="AD" clId="Web-{21B59CBC-D65F-5717-DB65-B26A775BB490}"/>
    <pc:docChg chg="modSld">
      <pc:chgData name="Sange Thungon" userId="S::sthungon@medcerts.com::dac29ab1-0309-4309-9d13-ef1fc85358e3" providerId="AD" clId="Web-{21B59CBC-D65F-5717-DB65-B26A775BB490}" dt="2022-06-24T17:10:54.676" v="53" actId="1076"/>
      <pc:docMkLst>
        <pc:docMk/>
      </pc:docMkLst>
      <pc:sldChg chg="addSp delSp modSp">
        <pc:chgData name="Sange Thungon" userId="S::sthungon@medcerts.com::dac29ab1-0309-4309-9d13-ef1fc85358e3" providerId="AD" clId="Web-{21B59CBC-D65F-5717-DB65-B26A775BB490}" dt="2022-06-24T17:08:58.783" v="4" actId="1076"/>
        <pc:sldMkLst>
          <pc:docMk/>
          <pc:sldMk cId="0" sldId="256"/>
        </pc:sldMkLst>
        <pc:picChg chg="add mod">
          <ac:chgData name="Sange Thungon" userId="S::sthungon@medcerts.com::dac29ab1-0309-4309-9d13-ef1fc85358e3" providerId="AD" clId="Web-{21B59CBC-D65F-5717-DB65-B26A775BB490}" dt="2022-06-24T17:08:58.783" v="4" actId="1076"/>
          <ac:picMkLst>
            <pc:docMk/>
            <pc:sldMk cId="0" sldId="256"/>
            <ac:picMk id="2" creationId="{822A487C-4208-4790-9963-8B7FB0953ED8}"/>
          </ac:picMkLst>
        </pc:picChg>
        <pc:picChg chg="del">
          <ac:chgData name="Sange Thungon" userId="S::sthungon@medcerts.com::dac29ab1-0309-4309-9d13-ef1fc85358e3" providerId="AD" clId="Web-{21B59CBC-D65F-5717-DB65-B26A775BB490}" dt="2022-06-24T17:08:53.095" v="0"/>
          <ac:picMkLst>
            <pc:docMk/>
            <pc:sldMk cId="0" sldId="256"/>
            <ac:picMk id="59" creationId="{00000000-0000-0000-0000-000000000000}"/>
          </ac:picMkLst>
        </pc:picChg>
      </pc:sldChg>
      <pc:sldChg chg="addSp delSp modSp">
        <pc:chgData name="Sange Thungon" userId="S::sthungon@medcerts.com::dac29ab1-0309-4309-9d13-ef1fc85358e3" providerId="AD" clId="Web-{21B59CBC-D65F-5717-DB65-B26A775BB490}" dt="2022-06-24T17:09:03.236" v="7" actId="1076"/>
        <pc:sldMkLst>
          <pc:docMk/>
          <pc:sldMk cId="0" sldId="257"/>
        </pc:sldMkLst>
        <pc:picChg chg="add mod">
          <ac:chgData name="Sange Thungon" userId="S::sthungon@medcerts.com::dac29ab1-0309-4309-9d13-ef1fc85358e3" providerId="AD" clId="Web-{21B59CBC-D65F-5717-DB65-B26A775BB490}" dt="2022-06-24T17:09:03.236" v="7" actId="1076"/>
          <ac:picMkLst>
            <pc:docMk/>
            <pc:sldMk cId="0" sldId="257"/>
            <ac:picMk id="2" creationId="{9C5B4EF5-D565-C075-FAB9-CE66096DBBEB}"/>
          </ac:picMkLst>
        </pc:picChg>
        <pc:picChg chg="del">
          <ac:chgData name="Sange Thungon" userId="S::sthungon@medcerts.com::dac29ab1-0309-4309-9d13-ef1fc85358e3" providerId="AD" clId="Web-{21B59CBC-D65F-5717-DB65-B26A775BB490}" dt="2022-06-24T17:09:01.033" v="5"/>
          <ac:picMkLst>
            <pc:docMk/>
            <pc:sldMk cId="0" sldId="257"/>
            <ac:picMk id="67" creationId="{00000000-0000-0000-0000-000000000000}"/>
          </ac:picMkLst>
        </pc:picChg>
      </pc:sldChg>
      <pc:sldChg chg="addSp delSp modSp">
        <pc:chgData name="Sange Thungon" userId="S::sthungon@medcerts.com::dac29ab1-0309-4309-9d13-ef1fc85358e3" providerId="AD" clId="Web-{21B59CBC-D65F-5717-DB65-B26A775BB490}" dt="2022-06-24T17:10:54.676" v="53" actId="1076"/>
        <pc:sldMkLst>
          <pc:docMk/>
          <pc:sldMk cId="0" sldId="258"/>
        </pc:sldMkLst>
        <pc:picChg chg="add mod">
          <ac:chgData name="Sange Thungon" userId="S::sthungon@medcerts.com::dac29ab1-0309-4309-9d13-ef1fc85358e3" providerId="AD" clId="Web-{21B59CBC-D65F-5717-DB65-B26A775BB490}" dt="2022-06-24T17:10:54.676" v="53" actId="1076"/>
          <ac:picMkLst>
            <pc:docMk/>
            <pc:sldMk cId="0" sldId="258"/>
            <ac:picMk id="2" creationId="{ED50342A-567D-7C47-5591-EBB963DF78A9}"/>
          </ac:picMkLst>
        </pc:picChg>
        <pc:picChg chg="del">
          <ac:chgData name="Sange Thungon" userId="S::sthungon@medcerts.com::dac29ab1-0309-4309-9d13-ef1fc85358e3" providerId="AD" clId="Web-{21B59CBC-D65F-5717-DB65-B26A775BB490}" dt="2022-06-24T17:10:51.801" v="51"/>
          <ac:picMkLst>
            <pc:docMk/>
            <pc:sldMk cId="0" sldId="258"/>
            <ac:picMk id="75" creationId="{00000000-0000-0000-0000-000000000000}"/>
          </ac:picMkLst>
        </pc:picChg>
      </pc:sldChg>
      <pc:sldChg chg="addSp delSp modSp">
        <pc:chgData name="Sange Thungon" userId="S::sthungon@medcerts.com::dac29ab1-0309-4309-9d13-ef1fc85358e3" providerId="AD" clId="Web-{21B59CBC-D65F-5717-DB65-B26A775BB490}" dt="2022-06-24T17:10:48.926" v="50" actId="1076"/>
        <pc:sldMkLst>
          <pc:docMk/>
          <pc:sldMk cId="0" sldId="259"/>
        </pc:sldMkLst>
        <pc:picChg chg="add mod">
          <ac:chgData name="Sange Thungon" userId="S::sthungon@medcerts.com::dac29ab1-0309-4309-9d13-ef1fc85358e3" providerId="AD" clId="Web-{21B59CBC-D65F-5717-DB65-B26A775BB490}" dt="2022-06-24T17:10:48.926" v="50" actId="1076"/>
          <ac:picMkLst>
            <pc:docMk/>
            <pc:sldMk cId="0" sldId="259"/>
            <ac:picMk id="2" creationId="{8A2696F6-780D-B444-BAE3-239538169A9F}"/>
          </ac:picMkLst>
        </pc:picChg>
        <pc:picChg chg="del">
          <ac:chgData name="Sange Thungon" userId="S::sthungon@medcerts.com::dac29ab1-0309-4309-9d13-ef1fc85358e3" providerId="AD" clId="Web-{21B59CBC-D65F-5717-DB65-B26A775BB490}" dt="2022-06-24T17:10:46.145" v="48"/>
          <ac:picMkLst>
            <pc:docMk/>
            <pc:sldMk cId="0" sldId="259"/>
            <ac:picMk id="87" creationId="{00000000-0000-0000-0000-000000000000}"/>
          </ac:picMkLst>
        </pc:picChg>
      </pc:sldChg>
      <pc:sldChg chg="addSp delSp modSp">
        <pc:chgData name="Sange Thungon" userId="S::sthungon@medcerts.com::dac29ab1-0309-4309-9d13-ef1fc85358e3" providerId="AD" clId="Web-{21B59CBC-D65F-5717-DB65-B26A775BB490}" dt="2022-06-24T17:10:43.473" v="47" actId="1076"/>
        <pc:sldMkLst>
          <pc:docMk/>
          <pc:sldMk cId="0" sldId="260"/>
        </pc:sldMkLst>
        <pc:picChg chg="add mod">
          <ac:chgData name="Sange Thungon" userId="S::sthungon@medcerts.com::dac29ab1-0309-4309-9d13-ef1fc85358e3" providerId="AD" clId="Web-{21B59CBC-D65F-5717-DB65-B26A775BB490}" dt="2022-06-24T17:10:43.473" v="47" actId="1076"/>
          <ac:picMkLst>
            <pc:docMk/>
            <pc:sldMk cId="0" sldId="260"/>
            <ac:picMk id="2" creationId="{8255C8A1-7125-A3D9-AF11-6D069B2466FE}"/>
          </ac:picMkLst>
        </pc:picChg>
        <pc:picChg chg="del">
          <ac:chgData name="Sange Thungon" userId="S::sthungon@medcerts.com::dac29ab1-0309-4309-9d13-ef1fc85358e3" providerId="AD" clId="Web-{21B59CBC-D65F-5717-DB65-B26A775BB490}" dt="2022-06-24T17:10:40.863" v="45"/>
          <ac:picMkLst>
            <pc:docMk/>
            <pc:sldMk cId="0" sldId="260"/>
            <ac:picMk id="97" creationId="{00000000-0000-0000-0000-000000000000}"/>
          </ac:picMkLst>
        </pc:picChg>
      </pc:sldChg>
      <pc:sldChg chg="addSp delSp modSp">
        <pc:chgData name="Sange Thungon" userId="S::sthungon@medcerts.com::dac29ab1-0309-4309-9d13-ef1fc85358e3" providerId="AD" clId="Web-{21B59CBC-D65F-5717-DB65-B26A775BB490}" dt="2022-06-24T17:10:38.379" v="44" actId="1076"/>
        <pc:sldMkLst>
          <pc:docMk/>
          <pc:sldMk cId="0" sldId="261"/>
        </pc:sldMkLst>
        <pc:picChg chg="add mod">
          <ac:chgData name="Sange Thungon" userId="S::sthungon@medcerts.com::dac29ab1-0309-4309-9d13-ef1fc85358e3" providerId="AD" clId="Web-{21B59CBC-D65F-5717-DB65-B26A775BB490}" dt="2022-06-24T17:10:38.379" v="44" actId="1076"/>
          <ac:picMkLst>
            <pc:docMk/>
            <pc:sldMk cId="0" sldId="261"/>
            <ac:picMk id="2" creationId="{CD220E40-750A-8326-5CA2-6625A0F20C01}"/>
          </ac:picMkLst>
        </pc:picChg>
        <pc:picChg chg="del">
          <ac:chgData name="Sange Thungon" userId="S::sthungon@medcerts.com::dac29ab1-0309-4309-9d13-ef1fc85358e3" providerId="AD" clId="Web-{21B59CBC-D65F-5717-DB65-B26A775BB490}" dt="2022-06-24T17:10:35.363" v="42"/>
          <ac:picMkLst>
            <pc:docMk/>
            <pc:sldMk cId="0" sldId="261"/>
            <ac:picMk id="107" creationId="{00000000-0000-0000-0000-000000000000}"/>
          </ac:picMkLst>
        </pc:picChg>
      </pc:sldChg>
      <pc:sldChg chg="addSp delSp modSp">
        <pc:chgData name="Sange Thungon" userId="S::sthungon@medcerts.com::dac29ab1-0309-4309-9d13-ef1fc85358e3" providerId="AD" clId="Web-{21B59CBC-D65F-5717-DB65-B26A775BB490}" dt="2022-06-24T17:09:13.502" v="10" actId="1076"/>
        <pc:sldMkLst>
          <pc:docMk/>
          <pc:sldMk cId="0" sldId="262"/>
        </pc:sldMkLst>
        <pc:picChg chg="add mod">
          <ac:chgData name="Sange Thungon" userId="S::sthungon@medcerts.com::dac29ab1-0309-4309-9d13-ef1fc85358e3" providerId="AD" clId="Web-{21B59CBC-D65F-5717-DB65-B26A775BB490}" dt="2022-06-24T17:09:13.502" v="10" actId="1076"/>
          <ac:picMkLst>
            <pc:docMk/>
            <pc:sldMk cId="0" sldId="262"/>
            <ac:picMk id="2" creationId="{BD2A384D-9E00-DC98-2358-F819058CF797}"/>
          </ac:picMkLst>
        </pc:picChg>
        <pc:picChg chg="del">
          <ac:chgData name="Sange Thungon" userId="S::sthungon@medcerts.com::dac29ab1-0309-4309-9d13-ef1fc85358e3" providerId="AD" clId="Web-{21B59CBC-D65F-5717-DB65-B26A775BB490}" dt="2022-06-24T17:09:08.658" v="8"/>
          <ac:picMkLst>
            <pc:docMk/>
            <pc:sldMk cId="0" sldId="262"/>
            <ac:picMk id="117" creationId="{00000000-0000-0000-0000-000000000000}"/>
          </ac:picMkLst>
        </pc:picChg>
      </pc:sldChg>
      <pc:sldChg chg="addSp delSp modSp">
        <pc:chgData name="Sange Thungon" userId="S::sthungon@medcerts.com::dac29ab1-0309-4309-9d13-ef1fc85358e3" providerId="AD" clId="Web-{21B59CBC-D65F-5717-DB65-B26A775BB490}" dt="2022-06-24T17:10:32.191" v="41" actId="1076"/>
        <pc:sldMkLst>
          <pc:docMk/>
          <pc:sldMk cId="0" sldId="263"/>
        </pc:sldMkLst>
        <pc:picChg chg="add mod">
          <ac:chgData name="Sange Thungon" userId="S::sthungon@medcerts.com::dac29ab1-0309-4309-9d13-ef1fc85358e3" providerId="AD" clId="Web-{21B59CBC-D65F-5717-DB65-B26A775BB490}" dt="2022-06-24T17:10:32.191" v="41" actId="1076"/>
          <ac:picMkLst>
            <pc:docMk/>
            <pc:sldMk cId="0" sldId="263"/>
            <ac:picMk id="2" creationId="{ECC4BF18-2EE6-327B-C1EB-165991060D08}"/>
          </ac:picMkLst>
        </pc:picChg>
        <pc:picChg chg="del">
          <ac:chgData name="Sange Thungon" userId="S::sthungon@medcerts.com::dac29ab1-0309-4309-9d13-ef1fc85358e3" providerId="AD" clId="Web-{21B59CBC-D65F-5717-DB65-B26A775BB490}" dt="2022-06-24T17:10:29.660" v="39"/>
          <ac:picMkLst>
            <pc:docMk/>
            <pc:sldMk cId="0" sldId="263"/>
            <ac:picMk id="126" creationId="{00000000-0000-0000-0000-000000000000}"/>
          </ac:picMkLst>
        </pc:picChg>
      </pc:sldChg>
      <pc:sldChg chg="addSp delSp modSp">
        <pc:chgData name="Sange Thungon" userId="S::sthungon@medcerts.com::dac29ab1-0309-4309-9d13-ef1fc85358e3" providerId="AD" clId="Web-{21B59CBC-D65F-5717-DB65-B26A775BB490}" dt="2022-06-24T17:10:27.160" v="38" actId="1076"/>
        <pc:sldMkLst>
          <pc:docMk/>
          <pc:sldMk cId="0" sldId="264"/>
        </pc:sldMkLst>
        <pc:picChg chg="add mod">
          <ac:chgData name="Sange Thungon" userId="S::sthungon@medcerts.com::dac29ab1-0309-4309-9d13-ef1fc85358e3" providerId="AD" clId="Web-{21B59CBC-D65F-5717-DB65-B26A775BB490}" dt="2022-06-24T17:10:27.160" v="38" actId="1076"/>
          <ac:picMkLst>
            <pc:docMk/>
            <pc:sldMk cId="0" sldId="264"/>
            <ac:picMk id="2" creationId="{53D6C3D3-F34A-A1F3-CB88-5A8F83592707}"/>
          </ac:picMkLst>
        </pc:picChg>
        <pc:picChg chg="del">
          <ac:chgData name="Sange Thungon" userId="S::sthungon@medcerts.com::dac29ab1-0309-4309-9d13-ef1fc85358e3" providerId="AD" clId="Web-{21B59CBC-D65F-5717-DB65-B26A775BB490}" dt="2022-06-24T17:10:24.394" v="36"/>
          <ac:picMkLst>
            <pc:docMk/>
            <pc:sldMk cId="0" sldId="264"/>
            <ac:picMk id="137" creationId="{00000000-0000-0000-0000-000000000000}"/>
          </ac:picMkLst>
        </pc:picChg>
      </pc:sldChg>
      <pc:sldChg chg="addSp delSp modSp">
        <pc:chgData name="Sange Thungon" userId="S::sthungon@medcerts.com::dac29ab1-0309-4309-9d13-ef1fc85358e3" providerId="AD" clId="Web-{21B59CBC-D65F-5717-DB65-B26A775BB490}" dt="2022-06-24T17:10:21.300" v="35" actId="1076"/>
        <pc:sldMkLst>
          <pc:docMk/>
          <pc:sldMk cId="0" sldId="265"/>
        </pc:sldMkLst>
        <pc:picChg chg="add mod">
          <ac:chgData name="Sange Thungon" userId="S::sthungon@medcerts.com::dac29ab1-0309-4309-9d13-ef1fc85358e3" providerId="AD" clId="Web-{21B59CBC-D65F-5717-DB65-B26A775BB490}" dt="2022-06-24T17:10:21.300" v="35" actId="1076"/>
          <ac:picMkLst>
            <pc:docMk/>
            <pc:sldMk cId="0" sldId="265"/>
            <ac:picMk id="2" creationId="{AC2BCCE5-D2D3-AED5-FEF0-902502451438}"/>
          </ac:picMkLst>
        </pc:picChg>
        <pc:picChg chg="del">
          <ac:chgData name="Sange Thungon" userId="S::sthungon@medcerts.com::dac29ab1-0309-4309-9d13-ef1fc85358e3" providerId="AD" clId="Web-{21B59CBC-D65F-5717-DB65-B26A775BB490}" dt="2022-06-24T17:10:18.472" v="33"/>
          <ac:picMkLst>
            <pc:docMk/>
            <pc:sldMk cId="0" sldId="265"/>
            <ac:picMk id="148" creationId="{00000000-0000-0000-0000-000000000000}"/>
          </ac:picMkLst>
        </pc:picChg>
      </pc:sldChg>
      <pc:sldChg chg="addSp delSp modSp">
        <pc:chgData name="Sange Thungon" userId="S::sthungon@medcerts.com::dac29ab1-0309-4309-9d13-ef1fc85358e3" providerId="AD" clId="Web-{21B59CBC-D65F-5717-DB65-B26A775BB490}" dt="2022-06-24T17:10:15.378" v="32" actId="1076"/>
        <pc:sldMkLst>
          <pc:docMk/>
          <pc:sldMk cId="0" sldId="266"/>
        </pc:sldMkLst>
        <pc:picChg chg="add mod">
          <ac:chgData name="Sange Thungon" userId="S::sthungon@medcerts.com::dac29ab1-0309-4309-9d13-ef1fc85358e3" providerId="AD" clId="Web-{21B59CBC-D65F-5717-DB65-B26A775BB490}" dt="2022-06-24T17:10:15.378" v="32" actId="1076"/>
          <ac:picMkLst>
            <pc:docMk/>
            <pc:sldMk cId="0" sldId="266"/>
            <ac:picMk id="2" creationId="{161895AF-AF31-7B3D-5BD2-94170329B11F}"/>
          </ac:picMkLst>
        </pc:picChg>
        <pc:picChg chg="del">
          <ac:chgData name="Sange Thungon" userId="S::sthungon@medcerts.com::dac29ab1-0309-4309-9d13-ef1fc85358e3" providerId="AD" clId="Web-{21B59CBC-D65F-5717-DB65-B26A775BB490}" dt="2022-06-24T17:10:12.894" v="30"/>
          <ac:picMkLst>
            <pc:docMk/>
            <pc:sldMk cId="0" sldId="266"/>
            <ac:picMk id="159" creationId="{00000000-0000-0000-0000-000000000000}"/>
          </ac:picMkLst>
        </pc:picChg>
      </pc:sldChg>
      <pc:sldChg chg="addSp delSp modSp">
        <pc:chgData name="Sange Thungon" userId="S::sthungon@medcerts.com::dac29ab1-0309-4309-9d13-ef1fc85358e3" providerId="AD" clId="Web-{21B59CBC-D65F-5717-DB65-B26A775BB490}" dt="2022-06-24T17:10:09.738" v="29" actId="1076"/>
        <pc:sldMkLst>
          <pc:docMk/>
          <pc:sldMk cId="0" sldId="267"/>
        </pc:sldMkLst>
        <pc:picChg chg="add mod">
          <ac:chgData name="Sange Thungon" userId="S::sthungon@medcerts.com::dac29ab1-0309-4309-9d13-ef1fc85358e3" providerId="AD" clId="Web-{21B59CBC-D65F-5717-DB65-B26A775BB490}" dt="2022-06-24T17:10:09.738" v="29" actId="1076"/>
          <ac:picMkLst>
            <pc:docMk/>
            <pc:sldMk cId="0" sldId="267"/>
            <ac:picMk id="2" creationId="{98A1C0C5-7F6A-2410-3CDC-6E86A2D38241}"/>
          </ac:picMkLst>
        </pc:picChg>
        <pc:picChg chg="del">
          <ac:chgData name="Sange Thungon" userId="S::sthungon@medcerts.com::dac29ab1-0309-4309-9d13-ef1fc85358e3" providerId="AD" clId="Web-{21B59CBC-D65F-5717-DB65-B26A775BB490}" dt="2022-06-24T17:10:06.956" v="27"/>
          <ac:picMkLst>
            <pc:docMk/>
            <pc:sldMk cId="0" sldId="267"/>
            <ac:picMk id="170" creationId="{00000000-0000-0000-0000-000000000000}"/>
          </ac:picMkLst>
        </pc:picChg>
      </pc:sldChg>
      <pc:sldChg chg="addSp delSp">
        <pc:chgData name="Sange Thungon" userId="S::sthungon@medcerts.com::dac29ab1-0309-4309-9d13-ef1fc85358e3" providerId="AD" clId="Web-{21B59CBC-D65F-5717-DB65-B26A775BB490}" dt="2022-06-24T17:09:26.190" v="12"/>
        <pc:sldMkLst>
          <pc:docMk/>
          <pc:sldMk cId="0" sldId="268"/>
        </pc:sldMkLst>
        <pc:picChg chg="add">
          <ac:chgData name="Sange Thungon" userId="S::sthungon@medcerts.com::dac29ab1-0309-4309-9d13-ef1fc85358e3" providerId="AD" clId="Web-{21B59CBC-D65F-5717-DB65-B26A775BB490}" dt="2022-06-24T17:09:26.190" v="12"/>
          <ac:picMkLst>
            <pc:docMk/>
            <pc:sldMk cId="0" sldId="268"/>
            <ac:picMk id="3" creationId="{8F1E6374-D36D-A693-D8B4-549AD0B1B046}"/>
          </ac:picMkLst>
        </pc:picChg>
        <pc:picChg chg="del">
          <ac:chgData name="Sange Thungon" userId="S::sthungon@medcerts.com::dac29ab1-0309-4309-9d13-ef1fc85358e3" providerId="AD" clId="Web-{21B59CBC-D65F-5717-DB65-B26A775BB490}" dt="2022-06-24T17:09:25.909" v="11"/>
          <ac:picMkLst>
            <pc:docMk/>
            <pc:sldMk cId="0" sldId="268"/>
            <ac:picMk id="180" creationId="{00000000-0000-0000-0000-000000000000}"/>
          </ac:picMkLst>
        </pc:picChg>
      </pc:sldChg>
      <pc:sldChg chg="addSp delSp modSp">
        <pc:chgData name="Sange Thungon" userId="S::sthungon@medcerts.com::dac29ab1-0309-4309-9d13-ef1fc85358e3" providerId="AD" clId="Web-{21B59CBC-D65F-5717-DB65-B26A775BB490}" dt="2022-06-24T17:10:03.206" v="26" actId="1076"/>
        <pc:sldMkLst>
          <pc:docMk/>
          <pc:sldMk cId="0" sldId="269"/>
        </pc:sldMkLst>
        <pc:picChg chg="add mod">
          <ac:chgData name="Sange Thungon" userId="S::sthungon@medcerts.com::dac29ab1-0309-4309-9d13-ef1fc85358e3" providerId="AD" clId="Web-{21B59CBC-D65F-5717-DB65-B26A775BB490}" dt="2022-06-24T17:10:03.206" v="26" actId="1076"/>
          <ac:picMkLst>
            <pc:docMk/>
            <pc:sldMk cId="0" sldId="269"/>
            <ac:picMk id="2" creationId="{B810D4DA-0401-E4BB-45BE-6EC291FD9EAB}"/>
          </ac:picMkLst>
        </pc:picChg>
        <pc:picChg chg="del">
          <ac:chgData name="Sange Thungon" userId="S::sthungon@medcerts.com::dac29ab1-0309-4309-9d13-ef1fc85358e3" providerId="AD" clId="Web-{21B59CBC-D65F-5717-DB65-B26A775BB490}" dt="2022-06-24T17:10:00.191" v="24"/>
          <ac:picMkLst>
            <pc:docMk/>
            <pc:sldMk cId="0" sldId="269"/>
            <ac:picMk id="191" creationId="{00000000-0000-0000-0000-000000000000}"/>
          </ac:picMkLst>
        </pc:picChg>
      </pc:sldChg>
      <pc:sldChg chg="addSp delSp modSp">
        <pc:chgData name="Sange Thungon" userId="S::sthungon@medcerts.com::dac29ab1-0309-4309-9d13-ef1fc85358e3" providerId="AD" clId="Web-{21B59CBC-D65F-5717-DB65-B26A775BB490}" dt="2022-06-24T17:09:57.363" v="23" actId="1076"/>
        <pc:sldMkLst>
          <pc:docMk/>
          <pc:sldMk cId="0" sldId="270"/>
        </pc:sldMkLst>
        <pc:picChg chg="add mod">
          <ac:chgData name="Sange Thungon" userId="S::sthungon@medcerts.com::dac29ab1-0309-4309-9d13-ef1fc85358e3" providerId="AD" clId="Web-{21B59CBC-D65F-5717-DB65-B26A775BB490}" dt="2022-06-24T17:09:57.363" v="23" actId="1076"/>
          <ac:picMkLst>
            <pc:docMk/>
            <pc:sldMk cId="0" sldId="270"/>
            <ac:picMk id="2" creationId="{3C0DD065-DD64-2AE7-B962-AB7A428E841F}"/>
          </ac:picMkLst>
        </pc:picChg>
        <pc:picChg chg="del">
          <ac:chgData name="Sange Thungon" userId="S::sthungon@medcerts.com::dac29ab1-0309-4309-9d13-ef1fc85358e3" providerId="AD" clId="Web-{21B59CBC-D65F-5717-DB65-B26A775BB490}" dt="2022-06-24T17:09:54.065" v="21"/>
          <ac:picMkLst>
            <pc:docMk/>
            <pc:sldMk cId="0" sldId="270"/>
            <ac:picMk id="205" creationId="{00000000-0000-0000-0000-000000000000}"/>
          </ac:picMkLst>
        </pc:picChg>
      </pc:sldChg>
      <pc:sldChg chg="addSp delSp modSp">
        <pc:chgData name="Sange Thungon" userId="S::sthungon@medcerts.com::dac29ab1-0309-4309-9d13-ef1fc85358e3" providerId="AD" clId="Web-{21B59CBC-D65F-5717-DB65-B26A775BB490}" dt="2022-06-24T17:09:51.784" v="20" actId="1076"/>
        <pc:sldMkLst>
          <pc:docMk/>
          <pc:sldMk cId="0" sldId="271"/>
        </pc:sldMkLst>
        <pc:picChg chg="add mod">
          <ac:chgData name="Sange Thungon" userId="S::sthungon@medcerts.com::dac29ab1-0309-4309-9d13-ef1fc85358e3" providerId="AD" clId="Web-{21B59CBC-D65F-5717-DB65-B26A775BB490}" dt="2022-06-24T17:09:51.784" v="20" actId="1076"/>
          <ac:picMkLst>
            <pc:docMk/>
            <pc:sldMk cId="0" sldId="271"/>
            <ac:picMk id="2" creationId="{3B7AD2EA-9576-69A8-7A44-61359A942D3C}"/>
          </ac:picMkLst>
        </pc:picChg>
        <pc:picChg chg="del">
          <ac:chgData name="Sange Thungon" userId="S::sthungon@medcerts.com::dac29ab1-0309-4309-9d13-ef1fc85358e3" providerId="AD" clId="Web-{21B59CBC-D65F-5717-DB65-B26A775BB490}" dt="2022-06-24T17:09:46.768" v="18"/>
          <ac:picMkLst>
            <pc:docMk/>
            <pc:sldMk cId="0" sldId="271"/>
            <ac:picMk id="219" creationId="{00000000-0000-0000-0000-000000000000}"/>
          </ac:picMkLst>
        </pc:picChg>
      </pc:sldChg>
      <pc:sldChg chg="addSp delSp">
        <pc:chgData name="Sange Thungon" userId="S::sthungon@medcerts.com::dac29ab1-0309-4309-9d13-ef1fc85358e3" providerId="AD" clId="Web-{21B59CBC-D65F-5717-DB65-B26A775BB490}" dt="2022-06-24T17:09:30.487" v="14"/>
        <pc:sldMkLst>
          <pc:docMk/>
          <pc:sldMk cId="0" sldId="272"/>
        </pc:sldMkLst>
        <pc:picChg chg="add">
          <ac:chgData name="Sange Thungon" userId="S::sthungon@medcerts.com::dac29ab1-0309-4309-9d13-ef1fc85358e3" providerId="AD" clId="Web-{21B59CBC-D65F-5717-DB65-B26A775BB490}" dt="2022-06-24T17:09:30.487" v="14"/>
          <ac:picMkLst>
            <pc:docMk/>
            <pc:sldMk cId="0" sldId="272"/>
            <ac:picMk id="3" creationId="{96EEBA42-E1F4-8807-91F4-414B7E1D9F1F}"/>
          </ac:picMkLst>
        </pc:picChg>
        <pc:picChg chg="del">
          <ac:chgData name="Sange Thungon" userId="S::sthungon@medcerts.com::dac29ab1-0309-4309-9d13-ef1fc85358e3" providerId="AD" clId="Web-{21B59CBC-D65F-5717-DB65-B26A775BB490}" dt="2022-06-24T17:09:30.362" v="13"/>
          <ac:picMkLst>
            <pc:docMk/>
            <pc:sldMk cId="0" sldId="272"/>
            <ac:picMk id="230" creationId="{00000000-0000-0000-0000-000000000000}"/>
          </ac:picMkLst>
        </pc:picChg>
      </pc:sldChg>
      <pc:sldChg chg="addSp delSp modSp">
        <pc:chgData name="Sange Thungon" userId="S::sthungon@medcerts.com::dac29ab1-0309-4309-9d13-ef1fc85358e3" providerId="AD" clId="Web-{21B59CBC-D65F-5717-DB65-B26A775BB490}" dt="2022-06-24T17:09:43.034" v="17" actId="1076"/>
        <pc:sldMkLst>
          <pc:docMk/>
          <pc:sldMk cId="0" sldId="273"/>
        </pc:sldMkLst>
        <pc:picChg chg="add mod">
          <ac:chgData name="Sange Thungon" userId="S::sthungon@medcerts.com::dac29ab1-0309-4309-9d13-ef1fc85358e3" providerId="AD" clId="Web-{21B59CBC-D65F-5717-DB65-B26A775BB490}" dt="2022-06-24T17:09:43.034" v="17" actId="1076"/>
          <ac:picMkLst>
            <pc:docMk/>
            <pc:sldMk cId="0" sldId="273"/>
            <ac:picMk id="2" creationId="{288ED406-86F2-220F-0D00-DE340E20D23B}"/>
          </ac:picMkLst>
        </pc:picChg>
        <pc:picChg chg="del">
          <ac:chgData name="Sange Thungon" userId="S::sthungon@medcerts.com::dac29ab1-0309-4309-9d13-ef1fc85358e3" providerId="AD" clId="Web-{21B59CBC-D65F-5717-DB65-B26A775BB490}" dt="2022-06-24T17:09:39.503" v="15"/>
          <ac:picMkLst>
            <pc:docMk/>
            <pc:sldMk cId="0" sldId="273"/>
            <ac:picMk id="24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3ffe2fbd9_0_1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3ffe2fbd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3ffe2fbd9_0_12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3ffe2fbd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8ec6be728_0_4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8ec6be72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be6e06ffd8_0_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be6e06ffd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a4f5e421f_0_7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a4f5e421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a4f5e421f_0_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a4f5e421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8c8307d81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8c8307d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64900" y="1766821"/>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b="1">
                <a:solidFill>
                  <a:srgbClr val="FFFFFF"/>
                </a:solidFill>
                <a:latin typeface="Montserrat"/>
                <a:ea typeface="Montserrat"/>
                <a:cs typeface="Montserrat"/>
                <a:sym typeface="Montserrat"/>
              </a:rPr>
              <a:t>Healthcare Administration Professional</a:t>
            </a:r>
            <a:endParaRPr sz="5000"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$5000.00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HI-9500</a:t>
            </a:r>
            <a:endParaRPr sz="1800">
              <a:solidFill>
                <a:schemeClr val="dk1"/>
              </a:solidFill>
              <a:latin typeface="Montserrat"/>
              <a:ea typeface="Montserrat"/>
              <a:cs typeface="Montserrat"/>
              <a:sym typeface="Montserrat"/>
            </a:endParaRPr>
          </a:p>
        </p:txBody>
      </p:sp>
      <p:pic>
        <p:nvPicPr>
          <p:cNvPr id="3" name="Picture 3">
            <a:extLst>
              <a:ext uri="{FF2B5EF4-FFF2-40B4-BE49-F238E27FC236}">
                <a16:creationId xmlns:a16="http://schemas.microsoft.com/office/drawing/2014/main" id="{809BC999-4CF5-4096-C5A8-252E2A48135F}"/>
              </a:ext>
            </a:extLst>
          </p:cNvPr>
          <p:cNvPicPr>
            <a:picLocks noChangeAspect="1"/>
          </p:cNvPicPr>
          <p:nvPr/>
        </p:nvPicPr>
        <p:blipFill>
          <a:blip r:embed="rId4"/>
          <a:stretch>
            <a:fillRect/>
          </a:stretch>
        </p:blipFill>
        <p:spPr>
          <a:xfrm>
            <a:off x="265176" y="511449"/>
            <a:ext cx="3595597" cy="9892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p:nvPr/>
        </p:nvSpPr>
        <p:spPr>
          <a:xfrm>
            <a:off x="208950" y="6645025"/>
            <a:ext cx="7298700" cy="1998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46" name="Google Shape;146;p22"/>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47" name="Google Shape;147;p22"/>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49" name="Google Shape;149;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10</a:t>
            </a:fld>
            <a:endParaRPr b="1">
              <a:latin typeface="Montserrat"/>
              <a:ea typeface="Montserrat"/>
              <a:cs typeface="Montserrat"/>
              <a:sym typeface="Montserrat"/>
            </a:endParaRPr>
          </a:p>
        </p:txBody>
      </p:sp>
      <p:pic>
        <p:nvPicPr>
          <p:cNvPr id="2" name="Picture 2" descr="A picture containing text, night sky&#10;&#10;Description automatically generated">
            <a:extLst>
              <a:ext uri="{FF2B5EF4-FFF2-40B4-BE49-F238E27FC236}">
                <a16:creationId xmlns:a16="http://schemas.microsoft.com/office/drawing/2014/main" id="{AC2BCCE5-D2D3-AED5-FEF0-902502451438}"/>
              </a:ext>
            </a:extLst>
          </p:cNvPr>
          <p:cNvPicPr>
            <a:picLocks noChangeAspect="1"/>
          </p:cNvPicPr>
          <p:nvPr/>
        </p:nvPicPr>
        <p:blipFill>
          <a:blip r:embed="rId3"/>
          <a:stretch>
            <a:fillRect/>
          </a:stretch>
        </p:blipFill>
        <p:spPr>
          <a:xfrm>
            <a:off x="267728" y="9370310"/>
            <a:ext cx="1925081" cy="533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p:nvPr/>
        </p:nvSpPr>
        <p:spPr>
          <a:xfrm>
            <a:off x="264900" y="6326350"/>
            <a:ext cx="7242600" cy="23751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txBox="1">
            <a:spLocks noGrp="1"/>
          </p:cNvSpPr>
          <p:nvPr>
            <p:ph type="body" idx="1"/>
          </p:nvPr>
        </p:nvSpPr>
        <p:spPr>
          <a:xfrm>
            <a:off x="208950" y="1412725"/>
            <a:ext cx="7242600" cy="74223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covers the skill set and knowledge required to fulfill a position as an Insurance Billing Specialist. This will include an introduction to diagnosis coding (ICD-9 and ICD-10), procedure coding (CPT and HCPCS), billing and reimbursement processes and understanding insurance companies; as well as Medical Insurance Billing as a career, HIPPA &amp; HITECH, Health Insurance basics, Medical Record Documentation, Electronic Data Exchange, Claim Reimbursement, Fees, BCBS, Managed Care, Private Insurance, Medicare, Medicaid, Tricare, CHAMPVA, Workers Compensation, and Disability Income Insurance.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Learn diagnosis coding and procedure coding (ICD-9, ICD-10, CPT, and HCPCS)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reimbursement processes and insurance companies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the different Insurance Billing and Coding careers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about Health Insurance basics, Medical Record Documentation, Electronic Data Exchange, Claim Reimbursement</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Private Insurance, Medicare, Medicaid, Tricare, CHAMPVA, Workers Compensation, and Disability Income Insurance</a:t>
            </a:r>
            <a:endParaRPr sz="1100">
              <a:latin typeface="Montserrat"/>
              <a:ea typeface="Montserrat"/>
              <a:cs typeface="Montserrat"/>
              <a:sym typeface="Montserrat"/>
            </a:endParaRPr>
          </a:p>
        </p:txBody>
      </p:sp>
      <p:sp>
        <p:nvSpPr>
          <p:cNvPr id="157" name="Google Shape;157;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HI-1015: Insurance and Billing and Coding Essentials</a:t>
            </a:r>
            <a:endParaRPr b="1">
              <a:latin typeface="Montserrat"/>
              <a:ea typeface="Montserrat"/>
              <a:cs typeface="Montserrat"/>
              <a:sym typeface="Montserrat"/>
            </a:endParaRPr>
          </a:p>
        </p:txBody>
      </p:sp>
      <p:cxnSp>
        <p:nvCxnSpPr>
          <p:cNvPr id="158" name="Google Shape;158;p23"/>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60" name="Google Shape;160;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11</a:t>
            </a:fld>
            <a:endParaRPr b="1">
              <a:latin typeface="Montserrat"/>
              <a:ea typeface="Montserrat"/>
              <a:cs typeface="Montserrat"/>
              <a:sym typeface="Montserrat"/>
            </a:endParaRPr>
          </a:p>
        </p:txBody>
      </p:sp>
      <p:pic>
        <p:nvPicPr>
          <p:cNvPr id="2" name="Picture 2" descr="A picture containing text, night sky&#10;&#10;Description automatically generated">
            <a:extLst>
              <a:ext uri="{FF2B5EF4-FFF2-40B4-BE49-F238E27FC236}">
                <a16:creationId xmlns:a16="http://schemas.microsoft.com/office/drawing/2014/main" id="{161895AF-AF31-7B3D-5BD2-94170329B11F}"/>
              </a:ext>
            </a:extLst>
          </p:cNvPr>
          <p:cNvPicPr>
            <a:picLocks noChangeAspect="1"/>
          </p:cNvPicPr>
          <p:nvPr/>
        </p:nvPicPr>
        <p:blipFill>
          <a:blip r:embed="rId3"/>
          <a:stretch>
            <a:fillRect/>
          </a:stretch>
        </p:blipFill>
        <p:spPr>
          <a:xfrm>
            <a:off x="322721" y="9297025"/>
            <a:ext cx="1925081" cy="533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p:nvPr/>
        </p:nvSpPr>
        <p:spPr>
          <a:xfrm>
            <a:off x="208950" y="6901300"/>
            <a:ext cx="7130700" cy="23529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HI-1018: Electronic Health Records</a:t>
            </a:r>
            <a:endParaRPr b="1">
              <a:latin typeface="Montserrat"/>
              <a:ea typeface="Montserrat"/>
              <a:cs typeface="Montserrat"/>
              <a:sym typeface="Montserrat"/>
            </a:endParaRPr>
          </a:p>
        </p:txBody>
      </p:sp>
      <p:sp>
        <p:nvSpPr>
          <p:cNvPr id="168" name="Google Shape;168;p24"/>
          <p:cNvSpPr txBox="1">
            <a:spLocks noGrp="1"/>
          </p:cNvSpPr>
          <p:nvPr>
            <p:ph type="body" idx="1"/>
          </p:nvPr>
        </p:nvSpPr>
        <p:spPr>
          <a:xfrm>
            <a:off x="208950" y="1412725"/>
            <a:ext cx="7242600" cy="71271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provides students with the skills required for the development and maintenance of electronic health records in both facility and private practice environments. Upon completion of this course, students will have gained the knowledge required to perform a variety of office functions necessary in the digital/electronic age. Students are introduced to, and are provided training and practical application of skills in a variety of areas related to Electronic Health Records, Ethical, legal, and regulatory requirements will be covered along with training in the hands-on Electronic Health Record software. Students will also receive comprehensive training in the areas of Professional Fees, Billing and Collecting, the Health Insurance Claim Form, Third-Party Reimbursement, Banking Services and Procedures, Health Information Management, Computers in the Medical Office, Medical Records Management, and much more.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Lean the skills required for the development and maintenance of electronic health records in both facility and private practice environments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knowledge on how to perform a variety of office functions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the skills related to Electronic Health Records, Ethical, legal, and regulatory requirements.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areas of Professional Fees, Billing and Collecting, the Health Insurance Claim Form, Third-Party Reimbursement, Banking Services and Procedures and more</a:t>
            </a:r>
            <a:endParaRPr sz="1100">
              <a:latin typeface="Montserrat"/>
              <a:ea typeface="Montserrat"/>
              <a:cs typeface="Montserrat"/>
              <a:sym typeface="Montserrat"/>
            </a:endParaRPr>
          </a:p>
        </p:txBody>
      </p:sp>
      <p:cxnSp>
        <p:nvCxnSpPr>
          <p:cNvPr id="169" name="Google Shape;169;p24"/>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71" name="Google Shape;171;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12</a:t>
            </a:fld>
            <a:endParaRPr b="1">
              <a:latin typeface="Montserrat"/>
              <a:ea typeface="Montserrat"/>
              <a:cs typeface="Montserrat"/>
              <a:sym typeface="Montserrat"/>
            </a:endParaRPr>
          </a:p>
        </p:txBody>
      </p:sp>
      <p:pic>
        <p:nvPicPr>
          <p:cNvPr id="2" name="Picture 2" descr="A picture containing text, night sky&#10;&#10;Description automatically generated">
            <a:extLst>
              <a:ext uri="{FF2B5EF4-FFF2-40B4-BE49-F238E27FC236}">
                <a16:creationId xmlns:a16="http://schemas.microsoft.com/office/drawing/2014/main" id="{98A1C0C5-7F6A-2410-3CDC-6E86A2D38241}"/>
              </a:ext>
            </a:extLst>
          </p:cNvPr>
          <p:cNvPicPr>
            <a:picLocks noChangeAspect="1"/>
          </p:cNvPicPr>
          <p:nvPr/>
        </p:nvPicPr>
        <p:blipFill>
          <a:blip r:embed="rId3"/>
          <a:stretch>
            <a:fillRect/>
          </a:stretch>
        </p:blipFill>
        <p:spPr>
          <a:xfrm>
            <a:off x="322721" y="9434434"/>
            <a:ext cx="1925081" cy="533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5"/>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78" name="Google Shape;178;p25"/>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5"/>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3" name="Picture 2" descr="Text&#10;&#10;Description automatically generated">
            <a:extLst>
              <a:ext uri="{FF2B5EF4-FFF2-40B4-BE49-F238E27FC236}">
                <a16:creationId xmlns:a16="http://schemas.microsoft.com/office/drawing/2014/main" id="{8F1E6374-D36D-A693-D8B4-549AD0B1B046}"/>
              </a:ext>
            </a:extLst>
          </p:cNvPr>
          <p:cNvPicPr>
            <a:picLocks noChangeAspect="1"/>
          </p:cNvPicPr>
          <p:nvPr/>
        </p:nvPicPr>
        <p:blipFill>
          <a:blip r:embed="rId4"/>
          <a:stretch>
            <a:fillRect/>
          </a:stretch>
        </p:blipFill>
        <p:spPr>
          <a:xfrm>
            <a:off x="240258" y="9112718"/>
            <a:ext cx="2163334" cy="5905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Medical Administrative Assistant Certification (CMAA)</a:t>
            </a:r>
            <a:endParaRPr sz="2500" b="1">
              <a:latin typeface="Montserrat"/>
              <a:ea typeface="Montserrat"/>
              <a:cs typeface="Montserrat"/>
              <a:sym typeface="Montserrat"/>
            </a:endParaRPr>
          </a:p>
        </p:txBody>
      </p:sp>
      <p:sp>
        <p:nvSpPr>
          <p:cNvPr id="186" name="Google Shape;186;p26"/>
          <p:cNvSpPr txBox="1">
            <a:spLocks noGrp="1"/>
          </p:cNvSpPr>
          <p:nvPr>
            <p:ph type="body" idx="1"/>
          </p:nvPr>
        </p:nvSpPr>
        <p:spPr>
          <a:xfrm>
            <a:off x="208950" y="1392321"/>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Also referred to as Medical Office Secretary or Medical Office Assistant, the Certified Medical Administrative Assistant (CMAA) will perform routine administrative tasks to help keep the physicians’ offices and clinics running efficiently.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As a CMAA, you may perform some or all of the following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Review and answer practice correspondence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Operate computer systems or other types of technology to accomplish office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Answer calls, schedule appointments, greet patients, and maintain files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Update and maintain patient and other practice-specific information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Working in the electronic health record (EHR)</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Coordinate collection and preparation of operating reports such as time and attendance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Benefits to obtaining a Medical Administrative Assistant Certification may include: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More job opportunities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 increased pay scale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Increased subject matter expertise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187" name="Google Shape;187;p26"/>
          <p:cNvGrpSpPr/>
          <p:nvPr/>
        </p:nvGrpSpPr>
        <p:grpSpPr>
          <a:xfrm>
            <a:off x="288825" y="7035256"/>
            <a:ext cx="3393900" cy="2394736"/>
            <a:chOff x="260450" y="3283975"/>
            <a:chExt cx="3393900" cy="5946700"/>
          </a:xfrm>
        </p:grpSpPr>
        <p:sp>
          <p:nvSpPr>
            <p:cNvPr id="188" name="Google Shape;188;p26"/>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6"/>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0" name="Google Shape;190;p26"/>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192" name="Google Shape;192;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14</a:t>
            </a:fld>
            <a:endParaRPr b="1">
              <a:latin typeface="Montserrat"/>
              <a:ea typeface="Montserrat"/>
              <a:cs typeface="Montserrat"/>
              <a:sym typeface="Montserrat"/>
            </a:endParaRPr>
          </a:p>
        </p:txBody>
      </p:sp>
      <p:sp>
        <p:nvSpPr>
          <p:cNvPr id="194" name="Google Shape;194;p26"/>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CMAA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110 Questions, 20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 10 minutes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78.7%</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12,117</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20,364</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2" name="Picture 2" descr="A picture containing text, night sky&#10;&#10;Description automatically generated">
            <a:extLst>
              <a:ext uri="{FF2B5EF4-FFF2-40B4-BE49-F238E27FC236}">
                <a16:creationId xmlns:a16="http://schemas.microsoft.com/office/drawing/2014/main" id="{B810D4DA-0401-E4BB-45BE-6EC291FD9EAB}"/>
              </a:ext>
            </a:extLst>
          </p:cNvPr>
          <p:cNvPicPr>
            <a:picLocks noChangeAspect="1"/>
          </p:cNvPicPr>
          <p:nvPr/>
        </p:nvPicPr>
        <p:blipFill>
          <a:blip r:embed="rId3"/>
          <a:stretch>
            <a:fillRect/>
          </a:stretch>
        </p:blipFill>
        <p:spPr>
          <a:xfrm>
            <a:off x="322721" y="9489398"/>
            <a:ext cx="1925081" cy="533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Medical Coder &amp; Biller Certification (MCBC)</a:t>
            </a:r>
            <a:endParaRPr sz="2500" b="1">
              <a:latin typeface="Montserrat"/>
              <a:ea typeface="Montserrat"/>
              <a:cs typeface="Montserrat"/>
              <a:sym typeface="Montserrat"/>
            </a:endParaRPr>
          </a:p>
        </p:txBody>
      </p:sp>
      <p:sp>
        <p:nvSpPr>
          <p:cNvPr id="200" name="Google Shape;200;p27"/>
          <p:cNvSpPr txBox="1">
            <a:spLocks noGrp="1"/>
          </p:cNvSpPr>
          <p:nvPr>
            <p:ph type="body" idx="1"/>
          </p:nvPr>
        </p:nvSpPr>
        <p:spPr>
          <a:xfrm>
            <a:off x="208950" y="1392325"/>
            <a:ext cx="7242600" cy="5446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 Certified Medical Coder &amp; Biller main focus is on converting a medical procedure, diagnosis, or symptom into specific codes for submitting a claim for reimbursement. With the MCBC, you may perform some or all of the following tasks: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Accurately locate documentation in the patient record to support coding and billing process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Accurately assign codes for diagnoses and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Submit claims for reimbursement based on payer policies and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Coach providers on the best documentation practices to support quality coding and optimal reimbursement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201" name="Google Shape;201;p27"/>
          <p:cNvGrpSpPr/>
          <p:nvPr/>
        </p:nvGrpSpPr>
        <p:grpSpPr>
          <a:xfrm>
            <a:off x="288825" y="7035256"/>
            <a:ext cx="3393900" cy="2394736"/>
            <a:chOff x="260450" y="3283975"/>
            <a:chExt cx="3393900" cy="5946700"/>
          </a:xfrm>
        </p:grpSpPr>
        <p:sp>
          <p:nvSpPr>
            <p:cNvPr id="202" name="Google Shape;202;p27"/>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7"/>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4" name="Google Shape;204;p27"/>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206" name="Google Shape;206;p2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2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08" name="Google Shape;208;p27"/>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MCBC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100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64%</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AMCA National Pass Rate</a:t>
            </a:r>
            <a:r>
              <a:rPr lang="en" sz="1100">
                <a:latin typeface="Montserrat"/>
                <a:ea typeface="Montserrat"/>
                <a:cs typeface="Montserrat"/>
                <a:sym typeface="Montserrat"/>
              </a:rPr>
              <a:t>: 83%</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AMCA Total Certified in 2020:</a:t>
            </a:r>
            <a:r>
              <a:rPr lang="en" sz="1100">
                <a:latin typeface="Montserrat"/>
                <a:ea typeface="Montserrat"/>
                <a:cs typeface="Montserrat"/>
                <a:sym typeface="Montserrat"/>
              </a:rPr>
              <a:t> 52</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199</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2" name="Picture 2" descr="A picture containing text, night sky&#10;&#10;Description automatically generated">
            <a:extLst>
              <a:ext uri="{FF2B5EF4-FFF2-40B4-BE49-F238E27FC236}">
                <a16:creationId xmlns:a16="http://schemas.microsoft.com/office/drawing/2014/main" id="{3C0DD065-DD64-2AE7-B962-AB7A428E841F}"/>
              </a:ext>
            </a:extLst>
          </p:cNvPr>
          <p:cNvPicPr>
            <a:picLocks noChangeAspect="1"/>
          </p:cNvPicPr>
          <p:nvPr/>
        </p:nvPicPr>
        <p:blipFill>
          <a:blip r:embed="rId3"/>
          <a:stretch>
            <a:fillRect/>
          </a:stretch>
        </p:blipFill>
        <p:spPr>
          <a:xfrm>
            <a:off x="286059" y="9498559"/>
            <a:ext cx="1925081" cy="533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Electronic Health Record Specialist Certification (CEHRS)</a:t>
            </a:r>
            <a:endParaRPr sz="2500" b="1">
              <a:latin typeface="Montserrat"/>
              <a:ea typeface="Montserrat"/>
              <a:cs typeface="Montserrat"/>
              <a:sym typeface="Montserrat"/>
            </a:endParaRPr>
          </a:p>
        </p:txBody>
      </p:sp>
      <p:sp>
        <p:nvSpPr>
          <p:cNvPr id="214" name="Google Shape;214;p28"/>
          <p:cNvSpPr txBox="1">
            <a:spLocks noGrp="1"/>
          </p:cNvSpPr>
          <p:nvPr>
            <p:ph type="body" idx="1"/>
          </p:nvPr>
        </p:nvSpPr>
        <p:spPr>
          <a:xfrm>
            <a:off x="208950" y="1392325"/>
            <a:ext cx="7242600" cy="5446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Certified Electronic Health Records Specialist (CEHRS) is responsible for maintaining the integrity and protecting the privacy and security of patient information. As a Certified EHR Specialist, you may perform some or all of the following tasks: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Audit patient records for compliance with legal and regulatory requirements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Abstract clinical information for inclusion in reports such as quality improvement studies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Perform basic coding to submit claims for reimbursement for insurers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Profess Release of Information (ROI) requests for medical records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Review patient records to ensure they are complete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Collect patient demographic and insurance information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215" name="Google Shape;215;p28"/>
          <p:cNvGrpSpPr/>
          <p:nvPr/>
        </p:nvGrpSpPr>
        <p:grpSpPr>
          <a:xfrm>
            <a:off x="288825" y="7035256"/>
            <a:ext cx="3393900" cy="2394736"/>
            <a:chOff x="260450" y="3283975"/>
            <a:chExt cx="3393900" cy="5946700"/>
          </a:xfrm>
        </p:grpSpPr>
        <p:sp>
          <p:nvSpPr>
            <p:cNvPr id="216" name="Google Shape;216;p28"/>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18" name="Google Shape;218;p28"/>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220" name="Google Shape;220;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16</a:t>
            </a:fld>
            <a:endParaRPr b="1">
              <a:latin typeface="Montserrat"/>
              <a:ea typeface="Montserrat"/>
              <a:cs typeface="Montserrat"/>
              <a:sym typeface="Montserrat"/>
            </a:endParaRPr>
          </a:p>
        </p:txBody>
      </p:sp>
      <p:sp>
        <p:nvSpPr>
          <p:cNvPr id="222" name="Google Shape;222;p28"/>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CEHRS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100 Questions, 10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1 hour, 50 minutes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63.9%</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3,410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5,984</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2" name="Picture 2" descr="A picture containing text, night sky&#10;&#10;Description automatically generated">
            <a:extLst>
              <a:ext uri="{FF2B5EF4-FFF2-40B4-BE49-F238E27FC236}">
                <a16:creationId xmlns:a16="http://schemas.microsoft.com/office/drawing/2014/main" id="{3B7AD2EA-9576-69A8-7A44-61359A942D3C}"/>
              </a:ext>
            </a:extLst>
          </p:cNvPr>
          <p:cNvPicPr>
            <a:picLocks noChangeAspect="1"/>
          </p:cNvPicPr>
          <p:nvPr/>
        </p:nvPicPr>
        <p:blipFill>
          <a:blip r:embed="rId3"/>
          <a:stretch>
            <a:fillRect/>
          </a:stretch>
        </p:blipFill>
        <p:spPr>
          <a:xfrm>
            <a:off x="286059" y="9498559"/>
            <a:ext cx="1925081" cy="533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29"/>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28" name="Google Shape;228;p29"/>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3" name="Picture 2" descr="Text&#10;&#10;Description automatically generated">
            <a:extLst>
              <a:ext uri="{FF2B5EF4-FFF2-40B4-BE49-F238E27FC236}">
                <a16:creationId xmlns:a16="http://schemas.microsoft.com/office/drawing/2014/main" id="{96EEBA42-E1F4-8807-91F4-414B7E1D9F1F}"/>
              </a:ext>
            </a:extLst>
          </p:cNvPr>
          <p:cNvPicPr>
            <a:picLocks noChangeAspect="1"/>
          </p:cNvPicPr>
          <p:nvPr/>
        </p:nvPicPr>
        <p:blipFill>
          <a:blip r:embed="rId4"/>
          <a:stretch>
            <a:fillRect/>
          </a:stretch>
        </p:blipFill>
        <p:spPr>
          <a:xfrm>
            <a:off x="240258" y="9112718"/>
            <a:ext cx="2163334" cy="5905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p:cNvSpPr txBox="1">
            <a:spLocks noGrp="1"/>
          </p:cNvSpPr>
          <p:nvPr>
            <p:ph type="body" idx="1"/>
          </p:nvPr>
        </p:nvSpPr>
        <p:spPr>
          <a:xfrm>
            <a:off x="264900" y="1121525"/>
            <a:ext cx="7242600" cy="89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Healthcare Administration Professional program prepares students with the skills and certification necessary to accelerate their career in Healthcare. The following careers are examples of opportunities available to graduates of the program:</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236" name="Google Shape;236;p3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Montserrat"/>
                <a:ea typeface="Montserrat"/>
                <a:cs typeface="Montserrat"/>
                <a:sym typeface="Montserrat"/>
              </a:rPr>
              <a:t>Healthcare Administration Professional Careers</a:t>
            </a:r>
            <a:endParaRPr sz="2200" b="1">
              <a:latin typeface="Montserrat"/>
              <a:ea typeface="Montserrat"/>
              <a:cs typeface="Montserrat"/>
              <a:sym typeface="Montserrat"/>
            </a:endParaRPr>
          </a:p>
        </p:txBody>
      </p:sp>
      <p:cxnSp>
        <p:nvCxnSpPr>
          <p:cNvPr id="237" name="Google Shape;237;p30"/>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38" name="Google Shape;238;p3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3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18</a:t>
            </a:fld>
            <a:endParaRPr b="1">
              <a:latin typeface="Montserrat"/>
              <a:ea typeface="Montserrat"/>
              <a:cs typeface="Montserrat"/>
              <a:sym typeface="Montserrat"/>
            </a:endParaRPr>
          </a:p>
        </p:txBody>
      </p:sp>
      <p:sp>
        <p:nvSpPr>
          <p:cNvPr id="241" name="Google Shape;241;p30"/>
          <p:cNvSpPr txBox="1"/>
          <p:nvPr/>
        </p:nvSpPr>
        <p:spPr>
          <a:xfrm>
            <a:off x="0" y="2015225"/>
            <a:ext cx="4038600" cy="41664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and Medical Administrative Services</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Health/Health Care Administration Management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Hospital and Health Care Facilities Administration Management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Office Management and Administration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Information/Medical Records Administration/Administrator</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Information/Medical Records Technology/Technician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Office Computer Specialist/Assistant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Office Assistant/Specialist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Medical/Health Management and Other</a:t>
            </a:r>
            <a:endParaRPr sz="1100">
              <a:solidFill>
                <a:schemeClr val="dk2"/>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a:solidFill>
                <a:schemeClr val="dk2"/>
              </a:solidFill>
              <a:latin typeface="Montserrat"/>
              <a:ea typeface="Montserrat"/>
              <a:cs typeface="Montserrat"/>
              <a:sym typeface="Montserrat"/>
            </a:endParaRPr>
          </a:p>
        </p:txBody>
      </p:sp>
      <p:sp>
        <p:nvSpPr>
          <p:cNvPr id="242" name="Google Shape;242;p30"/>
          <p:cNvSpPr txBox="1"/>
          <p:nvPr/>
        </p:nvSpPr>
        <p:spPr>
          <a:xfrm>
            <a:off x="3790950" y="2015225"/>
            <a:ext cx="4038600" cy="40332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Insurance 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Administrative/Executive Assistant and Medical Secretary</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and Medical Administrative Services, Other</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Electronic Health Records 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Medical/Health Management and Clinical Assistant/Specialist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HIPAA Compliance Officer</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Clinical Assistant/Specialist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Reception/Receptionist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Biller</a:t>
            </a:r>
            <a:endParaRPr sz="1100">
              <a:solidFill>
                <a:schemeClr val="dk2"/>
              </a:solidFill>
              <a:latin typeface="Montserrat"/>
              <a:ea typeface="Montserrat"/>
              <a:cs typeface="Montserrat"/>
              <a:sym typeface="Montserrat"/>
            </a:endParaRPr>
          </a:p>
        </p:txBody>
      </p:sp>
      <p:pic>
        <p:nvPicPr>
          <p:cNvPr id="2" name="Picture 2" descr="A picture containing text, night sky&#10;&#10;Description automatically generated">
            <a:extLst>
              <a:ext uri="{FF2B5EF4-FFF2-40B4-BE49-F238E27FC236}">
                <a16:creationId xmlns:a16="http://schemas.microsoft.com/office/drawing/2014/main" id="{288ED406-86F2-220F-0D00-DE340E20D23B}"/>
              </a:ext>
            </a:extLst>
          </p:cNvPr>
          <p:cNvPicPr>
            <a:picLocks noChangeAspect="1"/>
          </p:cNvPicPr>
          <p:nvPr/>
        </p:nvPicPr>
        <p:blipFill>
          <a:blip r:embed="rId3"/>
          <a:stretch>
            <a:fillRect/>
          </a:stretch>
        </p:blipFill>
        <p:spPr>
          <a:xfrm>
            <a:off x="322721" y="9297025"/>
            <a:ext cx="1925081" cy="533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815096"/>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600" b="1">
                <a:solidFill>
                  <a:schemeClr val="lt1"/>
                </a:solidFill>
                <a:latin typeface="Montserrat"/>
                <a:ea typeface="Montserrat"/>
                <a:cs typeface="Montserrat"/>
                <a:sym typeface="Montserrat"/>
              </a:rPr>
              <a:t>Healthcare Administration </a:t>
            </a:r>
            <a:br>
              <a:rPr lang="en" sz="4600" b="1">
                <a:solidFill>
                  <a:schemeClr val="lt1"/>
                </a:solidFill>
                <a:latin typeface="Montserrat"/>
                <a:ea typeface="Montserrat"/>
                <a:cs typeface="Montserrat"/>
                <a:sym typeface="Montserrat"/>
              </a:rPr>
            </a:br>
            <a:r>
              <a:rPr lang="en" sz="4600" b="1">
                <a:solidFill>
                  <a:schemeClr val="lt1"/>
                </a:solidFill>
                <a:latin typeface="Montserrat"/>
                <a:ea typeface="Montserrat"/>
                <a:cs typeface="Montserrat"/>
                <a:sym typeface="Montserrat"/>
              </a:rPr>
              <a:t>Professional </a:t>
            </a:r>
            <a:r>
              <a:rPr lang="en" sz="4600" b="1">
                <a:solidFill>
                  <a:srgbClr val="FFFFFF"/>
                </a:solidFill>
                <a:latin typeface="Montserrat"/>
                <a:ea typeface="Montserrat"/>
                <a:cs typeface="Montserrat"/>
                <a:sym typeface="Montserrat"/>
              </a:rPr>
              <a:t>Details</a:t>
            </a:r>
            <a:endParaRPr sz="4600" b="1">
              <a:solidFill>
                <a:srgbClr val="FFFFFF"/>
              </a:solidFill>
              <a:latin typeface="Montserrat"/>
              <a:ea typeface="Montserrat"/>
              <a:cs typeface="Montserrat"/>
              <a:sym typeface="Montserrat"/>
            </a:endParaRPr>
          </a:p>
        </p:txBody>
      </p:sp>
      <p:pic>
        <p:nvPicPr>
          <p:cNvPr id="2" name="Picture 2" descr="Text&#10;&#10;Description automatically generated">
            <a:extLst>
              <a:ext uri="{FF2B5EF4-FFF2-40B4-BE49-F238E27FC236}">
                <a16:creationId xmlns:a16="http://schemas.microsoft.com/office/drawing/2014/main" id="{9C5B4EF5-D565-C075-FAB9-CE66096DBBEB}"/>
              </a:ext>
            </a:extLst>
          </p:cNvPr>
          <p:cNvPicPr>
            <a:picLocks noChangeAspect="1"/>
          </p:cNvPicPr>
          <p:nvPr/>
        </p:nvPicPr>
        <p:blipFill>
          <a:blip r:embed="rId4"/>
          <a:stretch>
            <a:fillRect/>
          </a:stretch>
        </p:blipFill>
        <p:spPr>
          <a:xfrm>
            <a:off x="240258" y="9204325"/>
            <a:ext cx="2163334" cy="590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HI-9500 Healthcare Administration Professional program provides comprehensive training for students who wish to prepare for entry into a career in Allied Healthcare. Multiple credentials better prepare students for new careers, and employers see credentialed candidates as more committed to their career.</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Increase your career opportunities as a Healthcare Professional with eligibility for up to two (2) National Certifications from the National Healthcareer Association (NHA) and one National Certification from the American Medical Certification Association (AMCA).</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This 6-Month online training program provides training in areas including Medical Office Procedures and Administration, Human Anatomy and Physiology, Medical Terminology, Electronic Health Records, and Insurance Billing and Coding Essentials. Upon completion of the program, students will have become skilled in a comprehensive set of subject matter areas, and will be prepared for multiple healthcare certifications (CMAA, CEHRS and MCBC), increasing their marketability in the field and allowing for greater flexibility in their career path.</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Graduates of this program have an unrivaled edge in the marketplace. Not only will students receive cross-training in multiple disciplines, but they are uniquely qualified for a variety of in-demand and high growth careers.</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1446" r="31886"/>
          <a:stretch/>
        </p:blipFill>
        <p:spPr>
          <a:xfrm>
            <a:off x="4654900" y="7012275"/>
            <a:ext cx="3013200" cy="3013200"/>
          </a:xfrm>
          <a:prstGeom prst="ellipse">
            <a:avLst/>
          </a:prstGeom>
          <a:noFill/>
          <a:ln>
            <a:noFill/>
          </a:ln>
        </p:spPr>
      </p:pic>
      <p:pic>
        <p:nvPicPr>
          <p:cNvPr id="2" name="Picture 2" descr="A picture containing text, night sky&#10;&#10;Description automatically generated">
            <a:extLst>
              <a:ext uri="{FF2B5EF4-FFF2-40B4-BE49-F238E27FC236}">
                <a16:creationId xmlns:a16="http://schemas.microsoft.com/office/drawing/2014/main" id="{ED50342A-567D-7C47-5591-EBB963DF78A9}"/>
              </a:ext>
            </a:extLst>
          </p:cNvPr>
          <p:cNvPicPr>
            <a:picLocks noChangeAspect="1"/>
          </p:cNvPicPr>
          <p:nvPr/>
        </p:nvPicPr>
        <p:blipFill>
          <a:blip r:embed="rId4"/>
          <a:stretch>
            <a:fillRect/>
          </a:stretch>
        </p:blipFill>
        <p:spPr>
          <a:xfrm>
            <a:off x="212734" y="9297025"/>
            <a:ext cx="1925081" cy="533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208950" y="6055325"/>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85" name="Google Shape;85;p16"/>
          <p:cNvSpPr txBox="1">
            <a:spLocks noGrp="1"/>
          </p:cNvSpPr>
          <p:nvPr>
            <p:ph type="body" idx="1"/>
          </p:nvPr>
        </p:nvSpPr>
        <p:spPr>
          <a:xfrm>
            <a:off x="208950" y="1045313"/>
            <a:ext cx="7242600" cy="8107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Understand basic human anatomy and terminology utilized in the medical office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Comply with laws, regulations, and guidelines related to the healthcare industry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Perform Medical Front Office and other general administrative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how the use of Electronic Health Records effects patient safety and reimbursement</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ICD-10-CM, CPT, HCPCS and modifiers and how to utilize them for billing</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exams (CMAA, CEHRS and MCBC) are covered by MedCerts. For additional information, visit MedCerts.com.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86" name="Google Shape;86;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88" name="Google Shape;88;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2" name="Picture 2" descr="A picture containing text, night sky&#10;&#10;Description automatically generated">
            <a:extLst>
              <a:ext uri="{FF2B5EF4-FFF2-40B4-BE49-F238E27FC236}">
                <a16:creationId xmlns:a16="http://schemas.microsoft.com/office/drawing/2014/main" id="{8A2696F6-780D-B444-BAE3-239538169A9F}"/>
              </a:ext>
            </a:extLst>
          </p:cNvPr>
          <p:cNvPicPr>
            <a:picLocks noChangeAspect="1"/>
          </p:cNvPicPr>
          <p:nvPr/>
        </p:nvPicPr>
        <p:blipFill>
          <a:blip r:embed="rId3"/>
          <a:stretch>
            <a:fillRect/>
          </a:stretch>
        </p:blipFill>
        <p:spPr>
          <a:xfrm>
            <a:off x="322721" y="9370310"/>
            <a:ext cx="1925081" cy="533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95" name="Google Shape;95;p17"/>
          <p:cNvSpPr txBox="1">
            <a:spLocks noGrp="1"/>
          </p:cNvSpPr>
          <p:nvPr>
            <p:ph type="body" idx="1"/>
          </p:nvPr>
        </p:nvSpPr>
        <p:spPr>
          <a:xfrm>
            <a:off x="208950" y="1116099"/>
            <a:ext cx="7242600" cy="189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MedCerts provides all required courseware, student guides, study guides and other program supplements and resources. In addition to the online video content, students will be provided access to all relevant labs and online/offline resources as necessary to complete the program.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must have (or have access to) a computer with high-speed internet (minimum 1.5Mbs), and a monitor with minimum screen resolution of 1024 X 768. </a:t>
            </a:r>
            <a:endParaRPr b="1">
              <a:solidFill>
                <a:srgbClr val="0069FF"/>
              </a:solidFill>
              <a:latin typeface="Montserrat"/>
              <a:ea typeface="Montserrat"/>
              <a:cs typeface="Montserrat"/>
              <a:sym typeface="Montserrat"/>
            </a:endParaRPr>
          </a:p>
          <a:p>
            <a:pPr marL="0" lvl="0" indent="0" algn="l" rtl="0">
              <a:lnSpc>
                <a:spcPct val="113000"/>
              </a:lnSpc>
              <a:spcBef>
                <a:spcPts val="1200"/>
              </a:spcBef>
              <a:spcAft>
                <a:spcPts val="0"/>
              </a:spcAft>
              <a:buNone/>
            </a:pP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endParaRPr sz="1200">
              <a:latin typeface="Montserrat"/>
              <a:ea typeface="Montserrat"/>
              <a:cs typeface="Montserrat"/>
              <a:sym typeface="Montserrat"/>
            </a:endParaRPr>
          </a:p>
        </p:txBody>
      </p:sp>
      <p:cxnSp>
        <p:nvCxnSpPr>
          <p:cNvPr id="96" name="Google Shape;96;p1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98" name="Google Shape;98;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2" name="Picture 2" descr="A picture containing text, night sky&#10;&#10;Description automatically generated">
            <a:extLst>
              <a:ext uri="{FF2B5EF4-FFF2-40B4-BE49-F238E27FC236}">
                <a16:creationId xmlns:a16="http://schemas.microsoft.com/office/drawing/2014/main" id="{8255C8A1-7125-A3D9-AF11-6D069B2466FE}"/>
              </a:ext>
            </a:extLst>
          </p:cNvPr>
          <p:cNvPicPr>
            <a:picLocks noChangeAspect="1"/>
          </p:cNvPicPr>
          <p:nvPr/>
        </p:nvPicPr>
        <p:blipFill>
          <a:blip r:embed="rId3"/>
          <a:stretch>
            <a:fillRect/>
          </a:stretch>
        </p:blipFill>
        <p:spPr>
          <a:xfrm>
            <a:off x="267728" y="9232900"/>
            <a:ext cx="1925081" cy="533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05" name="Google Shape;105;p18"/>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 </a:t>
            </a:r>
            <a:endParaRPr sz="1100">
              <a:latin typeface="Montserrat"/>
              <a:ea typeface="Montserrat"/>
              <a:cs typeface="Montserrat"/>
              <a:sym typeface="Montserrat"/>
            </a:endParaRPr>
          </a:p>
        </p:txBody>
      </p:sp>
      <p:cxnSp>
        <p:nvCxnSpPr>
          <p:cNvPr id="106" name="Google Shape;106;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08" name="Google Shape;108;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2" name="Picture 2" descr="A picture containing text, night sky&#10;&#10;Description automatically generated">
            <a:extLst>
              <a:ext uri="{FF2B5EF4-FFF2-40B4-BE49-F238E27FC236}">
                <a16:creationId xmlns:a16="http://schemas.microsoft.com/office/drawing/2014/main" id="{CD220E40-750A-8326-5CA2-6625A0F20C01}"/>
              </a:ext>
            </a:extLst>
          </p:cNvPr>
          <p:cNvPicPr>
            <a:picLocks noChangeAspect="1"/>
          </p:cNvPicPr>
          <p:nvPr/>
        </p:nvPicPr>
        <p:blipFill>
          <a:blip r:embed="rId3"/>
          <a:stretch>
            <a:fillRect/>
          </a:stretch>
        </p:blipFill>
        <p:spPr>
          <a:xfrm>
            <a:off x="322721" y="9223739"/>
            <a:ext cx="1925081" cy="533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15" name="Google Shape;115;p19"/>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600" b="1">
                <a:solidFill>
                  <a:srgbClr val="FFFFFF"/>
                </a:solidFill>
                <a:latin typeface="Montserrat"/>
                <a:ea typeface="Montserrat"/>
                <a:cs typeface="Montserrat"/>
                <a:sym typeface="Montserrat"/>
              </a:rPr>
              <a:t>Healthcare Administration Professional Courses</a:t>
            </a:r>
            <a:endParaRPr sz="4600" b="1">
              <a:solidFill>
                <a:srgbClr val="FFFFFF"/>
              </a:solidFill>
              <a:latin typeface="Montserrat"/>
              <a:ea typeface="Montserrat"/>
              <a:cs typeface="Montserrat"/>
              <a:sym typeface="Montserrat"/>
            </a:endParaRPr>
          </a:p>
        </p:txBody>
      </p:sp>
      <p:pic>
        <p:nvPicPr>
          <p:cNvPr id="2" name="Picture 2" descr="Text&#10;&#10;Description automatically generated">
            <a:extLst>
              <a:ext uri="{FF2B5EF4-FFF2-40B4-BE49-F238E27FC236}">
                <a16:creationId xmlns:a16="http://schemas.microsoft.com/office/drawing/2014/main" id="{BD2A384D-9E00-DC98-2358-F819058CF797}"/>
              </a:ext>
            </a:extLst>
          </p:cNvPr>
          <p:cNvPicPr>
            <a:picLocks noChangeAspect="1"/>
          </p:cNvPicPr>
          <p:nvPr/>
        </p:nvPicPr>
        <p:blipFill>
          <a:blip r:embed="rId4"/>
          <a:stretch>
            <a:fillRect/>
          </a:stretch>
        </p:blipFill>
        <p:spPr>
          <a:xfrm>
            <a:off x="240258" y="9112718"/>
            <a:ext cx="2163334" cy="5905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p:nvPr/>
        </p:nvSpPr>
        <p:spPr>
          <a:xfrm>
            <a:off x="208950" y="6901300"/>
            <a:ext cx="7130700" cy="18672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HI-1011: Medical Office Procedures and Administration</a:t>
            </a:r>
            <a:endParaRPr b="1">
              <a:latin typeface="Montserrat"/>
              <a:ea typeface="Montserrat"/>
              <a:cs typeface="Montserrat"/>
              <a:sym typeface="Montserrat"/>
            </a:endParaRPr>
          </a:p>
        </p:txBody>
      </p:sp>
      <p:sp>
        <p:nvSpPr>
          <p:cNvPr id="124" name="Google Shape;124;p20"/>
          <p:cNvSpPr txBox="1">
            <a:spLocks noGrp="1"/>
          </p:cNvSpPr>
          <p:nvPr>
            <p:ph type="body" idx="1"/>
          </p:nvPr>
        </p:nvSpPr>
        <p:spPr>
          <a:xfrm>
            <a:off x="208950" y="1412725"/>
            <a:ext cx="7242600" cy="73557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will introduce the student to the healthcare industry, its environment along with the day to day skill sets and knowledge required to fulfill a position as a Medical Administrative Assistant. Video-based lessons include Professional Behavior, Medicine and the Law, HIPAA and HITECH Regulations, Ethics, Communication and Interpersonal Skills, Patient Education, Written Communication and Correspondence, Telephone Techniques and Etiquette, Appointment Scheduling, Daily Operations, Patient Intake and Processing, Technology in the Medical Office, Managing Medical Records, Health Information Management, Health Insurance Basics, Basics of Coding, Medical Reimbursement Basics, Patient Accounts and Collections, Accounting and Bookkeeping, and Banking Services and Procedures.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 In this course, students are exposed to a variety of eLearning modules that allow for hands-on interaction with the screen for an engaging introduction to the Medical Front Office. With the use of a 3D virtual environment, students experience various interactions and conversations between patients and the Medical Administrative Assistant. Each scenario represents a real-life interaction that will teach valuable skills for engaging with patients. Additional scenarios provide a unique look at performing specific office functions in a healthcare environment. In addition to video-based instruction and simulation, a variety of other learning methods are utilized to keep the student engaged, entertained, and inspired throughout their training.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Be able to follow HIPAA &amp; HITECH Compliance Laws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different kinds of insurances and plans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how to perform Medical Front Office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the process of scheduling patients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how to provide patient education</a:t>
            </a:r>
            <a:endParaRPr sz="1100">
              <a:latin typeface="Montserrat"/>
              <a:ea typeface="Montserrat"/>
              <a:cs typeface="Montserrat"/>
              <a:sym typeface="Montserrat"/>
            </a:endParaRPr>
          </a:p>
        </p:txBody>
      </p:sp>
      <p:cxnSp>
        <p:nvCxnSpPr>
          <p:cNvPr id="125" name="Google Shape;125;p20"/>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27" name="Google Shape;127;p2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2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2" name="Picture 2" descr="A picture containing text, night sky&#10;&#10;Description automatically generated">
            <a:extLst>
              <a:ext uri="{FF2B5EF4-FFF2-40B4-BE49-F238E27FC236}">
                <a16:creationId xmlns:a16="http://schemas.microsoft.com/office/drawing/2014/main" id="{ECC4BF18-2EE6-327B-C1EB-165991060D08}"/>
              </a:ext>
            </a:extLst>
          </p:cNvPr>
          <p:cNvPicPr>
            <a:picLocks noChangeAspect="1"/>
          </p:cNvPicPr>
          <p:nvPr/>
        </p:nvPicPr>
        <p:blipFill>
          <a:blip r:embed="rId3"/>
          <a:stretch>
            <a:fillRect/>
          </a:stretch>
        </p:blipFill>
        <p:spPr>
          <a:xfrm>
            <a:off x="212734" y="9361149"/>
            <a:ext cx="1925081" cy="533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p:nvPr/>
        </p:nvSpPr>
        <p:spPr>
          <a:xfrm>
            <a:off x="264900" y="5399100"/>
            <a:ext cx="7242600" cy="1622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MS-1000: Microsoft Office Basics</a:t>
            </a: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p:txBody>
      </p:sp>
      <p:sp>
        <p:nvSpPr>
          <p:cNvPr id="135" name="Google Shape;135;p21"/>
          <p:cNvSpPr txBox="1">
            <a:spLocks noGrp="1"/>
          </p:cNvSpPr>
          <p:nvPr>
            <p:ph type="body" idx="1"/>
          </p:nvPr>
        </p:nvSpPr>
        <p:spPr>
          <a:xfrm>
            <a:off x="208950" y="1412725"/>
            <a:ext cx="7242600" cy="5041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set of courses includes basic (Level 1) training on the 3 core applications within the Microsoft Office Suite. Students learn the range of skills needed to create professional-quality documents and spreadsheets, and are trained to effectively use email communication tools in the office environment. The content covered includes how to create, edit and enhance documents in Microsoft Word, how to organize, calculate and analyze information in Microsoft Excel, and students will learn the basics of using email within Microsoft Outlook.</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Prepare, edit, and enhance documents in Microsoft Word</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methods to organize, calculate, and analyze information using Microsoft Excel</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and send professional email messages from within the Microsoft Outlook environment</a:t>
            </a:r>
            <a:endParaRPr sz="1100">
              <a:latin typeface="Montserrat"/>
              <a:ea typeface="Montserrat"/>
              <a:cs typeface="Montserrat"/>
              <a:sym typeface="Montserrat"/>
            </a:endParaRPr>
          </a:p>
        </p:txBody>
      </p:sp>
      <p:cxnSp>
        <p:nvCxnSpPr>
          <p:cNvPr id="136" name="Google Shape;136;p21"/>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38" name="Google Shape;138;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2" name="Picture 2" descr="A picture containing text, night sky&#10;&#10;Description automatically generated">
            <a:extLst>
              <a:ext uri="{FF2B5EF4-FFF2-40B4-BE49-F238E27FC236}">
                <a16:creationId xmlns:a16="http://schemas.microsoft.com/office/drawing/2014/main" id="{53D6C3D3-F34A-A1F3-CB88-5A8F83592707}"/>
              </a:ext>
            </a:extLst>
          </p:cNvPr>
          <p:cNvPicPr>
            <a:picLocks noChangeAspect="1"/>
          </p:cNvPicPr>
          <p:nvPr/>
        </p:nvPicPr>
        <p:blipFill>
          <a:blip r:embed="rId3"/>
          <a:stretch>
            <a:fillRect/>
          </a:stretch>
        </p:blipFill>
        <p:spPr>
          <a:xfrm>
            <a:off x="212734" y="9297025"/>
            <a:ext cx="1925081" cy="5334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E47274-8604-40EA-B784-77CFCC8B86B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AEFD5A6-B1B4-4A5E-A21C-ABC2E0ABDAB0}"/>
</file>

<file path=customXml/itemProps3.xml><?xml version="1.0" encoding="utf-8"?>
<ds:datastoreItem xmlns:ds="http://schemas.openxmlformats.org/officeDocument/2006/customXml" ds:itemID="{90BF46B6-F216-4CAC-9CCD-679B2669EA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2329</Words>
  <Application>Microsoft Office PowerPoint</Application>
  <PresentationFormat>Custom</PresentationFormat>
  <Paragraphs>213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Simple Light</vt:lpstr>
      <vt:lpstr>Healthcare Administration Professional</vt:lpstr>
      <vt:lpstr>Healthcare Administration  Professional Details</vt:lpstr>
      <vt:lpstr>Program Description</vt:lpstr>
      <vt:lpstr>Program Objectives &amp; Features</vt:lpstr>
      <vt:lpstr>Equipment &amp; Courseware/eBooks</vt:lpstr>
      <vt:lpstr>Enrollment Eligibility Requirements</vt:lpstr>
      <vt:lpstr>Healthcare Administration Professional Courses</vt:lpstr>
      <vt:lpstr>HI-1011: Medical Office Procedures and Administration</vt:lpstr>
      <vt:lpstr>MS-1000: Microsoft Office Basics </vt:lpstr>
      <vt:lpstr>HI-1014: Introduction to Human Anatomy and Medical Terminology</vt:lpstr>
      <vt:lpstr>HI-1015: Insurance and Billing and Coding Essentials</vt:lpstr>
      <vt:lpstr>HI-1018: Electronic Health Records</vt:lpstr>
      <vt:lpstr>Eligible Program Certifications</vt:lpstr>
      <vt:lpstr>Medical Administrative Assistant Certification (CMAA)</vt:lpstr>
      <vt:lpstr>Medical Coder &amp; Biller Certification (MCBC)</vt:lpstr>
      <vt:lpstr>Electronic Health Record Specialist Certification (CEHRS)</vt:lpstr>
      <vt:lpstr>Potential Careers &amp; Job Outlook</vt:lpstr>
      <vt:lpstr>Healthcare Administration Professional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Administration Professional</dc:title>
  <dc:creator>Melissa Casey</dc:creator>
  <cp:lastModifiedBy>Melissa Casey</cp:lastModifiedBy>
  <cp:revision>31</cp:revision>
  <dcterms:modified xsi:type="dcterms:W3CDTF">2022-06-24T18:36:30Z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