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7772400" cy="10058400"/>
  <p:notesSz cx="6858000" cy="9144000"/>
  <p:embeddedFontLst>
    <p:embeddedFont>
      <p:font typeface="Montserrat" panose="000005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62C37-8D61-66C6-54D6-A6EC6AA352D1}" v="54" dt="2022-06-24T17:08:34.567"/>
    <p1510:client id="{AC7BE88D-25BC-A54B-8E50-7D035A5ADAE4}" v="4" dt="2022-06-24T18:36:16.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55862C37-8D61-66C6-54D6-A6EC6AA352D1}"/>
    <pc:docChg chg="modSld">
      <pc:chgData name="Sange Thungon" userId="S::sthungon@medcerts.com::dac29ab1-0309-4309-9d13-ef1fc85358e3" providerId="AD" clId="Web-{55862C37-8D61-66C6-54D6-A6EC6AA352D1}" dt="2022-06-24T17:08:34.567" v="49" actId="1076"/>
      <pc:docMkLst>
        <pc:docMk/>
      </pc:docMkLst>
      <pc:sldChg chg="addSp delSp modSp">
        <pc:chgData name="Sange Thungon" userId="S::sthungon@medcerts.com::dac29ab1-0309-4309-9d13-ef1fc85358e3" providerId="AD" clId="Web-{55862C37-8D61-66C6-54D6-A6EC6AA352D1}" dt="2022-06-24T17:08:34.567" v="49" actId="1076"/>
        <pc:sldMkLst>
          <pc:docMk/>
          <pc:sldMk cId="0" sldId="256"/>
        </pc:sldMkLst>
        <pc:spChg chg="mod">
          <ac:chgData name="Sange Thungon" userId="S::sthungon@medcerts.com::dac29ab1-0309-4309-9d13-ef1fc85358e3" providerId="AD" clId="Web-{55862C37-8D61-66C6-54D6-A6EC6AA352D1}" dt="2022-06-24T17:06:33.798" v="0"/>
          <ac:spMkLst>
            <pc:docMk/>
            <pc:sldMk cId="0" sldId="256"/>
            <ac:spMk id="57" creationId="{00000000-0000-0000-0000-000000000000}"/>
          </ac:spMkLst>
        </pc:spChg>
        <pc:picChg chg="add del mod">
          <ac:chgData name="Sange Thungon" userId="S::sthungon@medcerts.com::dac29ab1-0309-4309-9d13-ef1fc85358e3" providerId="AD" clId="Web-{55862C37-8D61-66C6-54D6-A6EC6AA352D1}" dt="2022-06-24T17:06:43.517" v="4"/>
          <ac:picMkLst>
            <pc:docMk/>
            <pc:sldMk cId="0" sldId="256"/>
            <ac:picMk id="2" creationId="{DB78E657-74CE-B223-05EA-6F88CD5725DB}"/>
          </ac:picMkLst>
        </pc:picChg>
        <pc:picChg chg="add del mod">
          <ac:chgData name="Sange Thungon" userId="S::sthungon@medcerts.com::dac29ab1-0309-4309-9d13-ef1fc85358e3" providerId="AD" clId="Web-{55862C37-8D61-66C6-54D6-A6EC6AA352D1}" dt="2022-06-24T17:06:41.267" v="3"/>
          <ac:picMkLst>
            <pc:docMk/>
            <pc:sldMk cId="0" sldId="256"/>
            <ac:picMk id="3" creationId="{AEEBEE60-4D21-0919-EBD8-C7BFC9D48B80}"/>
          </ac:picMkLst>
        </pc:picChg>
        <pc:picChg chg="add mod">
          <ac:chgData name="Sange Thungon" userId="S::sthungon@medcerts.com::dac29ab1-0309-4309-9d13-ef1fc85358e3" providerId="AD" clId="Web-{55862C37-8D61-66C6-54D6-A6EC6AA352D1}" dt="2022-06-24T17:08:34.567" v="49" actId="1076"/>
          <ac:picMkLst>
            <pc:docMk/>
            <pc:sldMk cId="0" sldId="256"/>
            <ac:picMk id="5" creationId="{6FEB2584-237F-0089-7E69-C4B45643B201}"/>
          </ac:picMkLst>
        </pc:picChg>
      </pc:sldChg>
      <pc:sldChg chg="addSp delSp">
        <pc:chgData name="Sange Thungon" userId="S::sthungon@medcerts.com::dac29ab1-0309-4309-9d13-ef1fc85358e3" providerId="AD" clId="Web-{55862C37-8D61-66C6-54D6-A6EC6AA352D1}" dt="2022-06-24T17:08:24.801" v="45"/>
        <pc:sldMkLst>
          <pc:docMk/>
          <pc:sldMk cId="0" sldId="257"/>
        </pc:sldMkLst>
        <pc:picChg chg="add">
          <ac:chgData name="Sange Thungon" userId="S::sthungon@medcerts.com::dac29ab1-0309-4309-9d13-ef1fc85358e3" providerId="AD" clId="Web-{55862C37-8D61-66C6-54D6-A6EC6AA352D1}" dt="2022-06-24T17:08:24.801" v="45"/>
          <ac:picMkLst>
            <pc:docMk/>
            <pc:sldMk cId="0" sldId="257"/>
            <ac:picMk id="3" creationId="{6072849B-9C42-F98B-ED7E-E4B9B6EC75D3}"/>
          </ac:picMkLst>
        </pc:picChg>
        <pc:picChg chg="del">
          <ac:chgData name="Sange Thungon" userId="S::sthungon@medcerts.com::dac29ab1-0309-4309-9d13-ef1fc85358e3" providerId="AD" clId="Web-{55862C37-8D61-66C6-54D6-A6EC6AA352D1}" dt="2022-06-24T17:08:24.504" v="44"/>
          <ac:picMkLst>
            <pc:docMk/>
            <pc:sldMk cId="0" sldId="257"/>
            <ac:picMk id="67" creationId="{00000000-0000-0000-0000-000000000000}"/>
          </ac:picMkLst>
        </pc:picChg>
      </pc:sldChg>
      <pc:sldChg chg="addSp delSp modSp">
        <pc:chgData name="Sange Thungon" userId="S::sthungon@medcerts.com::dac29ab1-0309-4309-9d13-ef1fc85358e3" providerId="AD" clId="Web-{55862C37-8D61-66C6-54D6-A6EC6AA352D1}" dt="2022-06-24T17:06:49.829" v="7" actId="1076"/>
        <pc:sldMkLst>
          <pc:docMk/>
          <pc:sldMk cId="0" sldId="258"/>
        </pc:sldMkLst>
        <pc:picChg chg="add mod">
          <ac:chgData name="Sange Thungon" userId="S::sthungon@medcerts.com::dac29ab1-0309-4309-9d13-ef1fc85358e3" providerId="AD" clId="Web-{55862C37-8D61-66C6-54D6-A6EC6AA352D1}" dt="2022-06-24T17:06:49.829" v="7" actId="1076"/>
          <ac:picMkLst>
            <pc:docMk/>
            <pc:sldMk cId="0" sldId="258"/>
            <ac:picMk id="2" creationId="{BFED3E79-FCD1-E4A5-9AAE-CD58A9B94634}"/>
          </ac:picMkLst>
        </pc:picChg>
        <pc:picChg chg="del">
          <ac:chgData name="Sange Thungon" userId="S::sthungon@medcerts.com::dac29ab1-0309-4309-9d13-ef1fc85358e3" providerId="AD" clId="Web-{55862C37-8D61-66C6-54D6-A6EC6AA352D1}" dt="2022-06-24T17:06:47.439" v="5"/>
          <ac:picMkLst>
            <pc:docMk/>
            <pc:sldMk cId="0" sldId="258"/>
            <ac:picMk id="75" creationId="{00000000-0000-0000-0000-000000000000}"/>
          </ac:picMkLst>
        </pc:picChg>
      </pc:sldChg>
      <pc:sldChg chg="delSp modSp">
        <pc:chgData name="Sange Thungon" userId="S::sthungon@medcerts.com::dac29ab1-0309-4309-9d13-ef1fc85358e3" providerId="AD" clId="Web-{55862C37-8D61-66C6-54D6-A6EC6AA352D1}" dt="2022-06-24T17:07:00.908" v="11" actId="1076"/>
        <pc:sldMkLst>
          <pc:docMk/>
          <pc:sldMk cId="0" sldId="259"/>
        </pc:sldMkLst>
        <pc:spChg chg="mod">
          <ac:chgData name="Sange Thungon" userId="S::sthungon@medcerts.com::dac29ab1-0309-4309-9d13-ef1fc85358e3" providerId="AD" clId="Web-{55862C37-8D61-66C6-54D6-A6EC6AA352D1}" dt="2022-06-24T17:06:56.517" v="9" actId="1076"/>
          <ac:spMkLst>
            <pc:docMk/>
            <pc:sldMk cId="0" sldId="259"/>
            <ac:spMk id="83" creationId="{00000000-0000-0000-0000-000000000000}"/>
          </ac:spMkLst>
        </pc:spChg>
        <pc:spChg chg="mod">
          <ac:chgData name="Sange Thungon" userId="S::sthungon@medcerts.com::dac29ab1-0309-4309-9d13-ef1fc85358e3" providerId="AD" clId="Web-{55862C37-8D61-66C6-54D6-A6EC6AA352D1}" dt="2022-06-24T17:07:00.908" v="11" actId="1076"/>
          <ac:spMkLst>
            <pc:docMk/>
            <pc:sldMk cId="0" sldId="259"/>
            <ac:spMk id="84" creationId="{00000000-0000-0000-0000-000000000000}"/>
          </ac:spMkLst>
        </pc:spChg>
        <pc:picChg chg="del">
          <ac:chgData name="Sange Thungon" userId="S::sthungon@medcerts.com::dac29ab1-0309-4309-9d13-ef1fc85358e3" providerId="AD" clId="Web-{55862C37-8D61-66C6-54D6-A6EC6AA352D1}" dt="2022-06-24T17:06:53.345" v="8"/>
          <ac:picMkLst>
            <pc:docMk/>
            <pc:sldMk cId="0" sldId="259"/>
            <ac:picMk id="86" creationId="{00000000-0000-0000-0000-000000000000}"/>
          </ac:picMkLst>
        </pc:picChg>
        <pc:cxnChg chg="mod">
          <ac:chgData name="Sange Thungon" userId="S::sthungon@medcerts.com::dac29ab1-0309-4309-9d13-ef1fc85358e3" providerId="AD" clId="Web-{55862C37-8D61-66C6-54D6-A6EC6AA352D1}" dt="2022-06-24T17:06:57.955" v="10" actId="1076"/>
          <ac:cxnSpMkLst>
            <pc:docMk/>
            <pc:sldMk cId="0" sldId="259"/>
            <ac:cxnSpMk id="85" creationId="{00000000-0000-0000-0000-000000000000}"/>
          </ac:cxnSpMkLst>
        </pc:cxnChg>
      </pc:sldChg>
      <pc:sldChg chg="addSp delSp">
        <pc:chgData name="Sange Thungon" userId="S::sthungon@medcerts.com::dac29ab1-0309-4309-9d13-ef1fc85358e3" providerId="AD" clId="Web-{55862C37-8D61-66C6-54D6-A6EC6AA352D1}" dt="2022-06-24T17:07:04.627" v="13"/>
        <pc:sldMkLst>
          <pc:docMk/>
          <pc:sldMk cId="0" sldId="260"/>
        </pc:sldMkLst>
        <pc:picChg chg="add">
          <ac:chgData name="Sange Thungon" userId="S::sthungon@medcerts.com::dac29ab1-0309-4309-9d13-ef1fc85358e3" providerId="AD" clId="Web-{55862C37-8D61-66C6-54D6-A6EC6AA352D1}" dt="2022-06-24T17:07:04.627" v="13"/>
          <ac:picMkLst>
            <pc:docMk/>
            <pc:sldMk cId="0" sldId="260"/>
            <ac:picMk id="3" creationId="{284D5F06-E66F-987F-D322-610A7E9B9632}"/>
          </ac:picMkLst>
        </pc:picChg>
        <pc:picChg chg="del">
          <ac:chgData name="Sange Thungon" userId="S::sthungon@medcerts.com::dac29ab1-0309-4309-9d13-ef1fc85358e3" providerId="AD" clId="Web-{55862C37-8D61-66C6-54D6-A6EC6AA352D1}" dt="2022-06-24T17:07:04.502" v="12"/>
          <ac:picMkLst>
            <pc:docMk/>
            <pc:sldMk cId="0" sldId="260"/>
            <ac:picMk id="97" creationId="{00000000-0000-0000-0000-000000000000}"/>
          </ac:picMkLst>
        </pc:picChg>
      </pc:sldChg>
      <pc:sldChg chg="addSp delSp">
        <pc:chgData name="Sange Thungon" userId="S::sthungon@medcerts.com::dac29ab1-0309-4309-9d13-ef1fc85358e3" providerId="AD" clId="Web-{55862C37-8D61-66C6-54D6-A6EC6AA352D1}" dt="2022-06-24T17:07:13.189" v="15"/>
        <pc:sldMkLst>
          <pc:docMk/>
          <pc:sldMk cId="0" sldId="261"/>
        </pc:sldMkLst>
        <pc:picChg chg="add">
          <ac:chgData name="Sange Thungon" userId="S::sthungon@medcerts.com::dac29ab1-0309-4309-9d13-ef1fc85358e3" providerId="AD" clId="Web-{55862C37-8D61-66C6-54D6-A6EC6AA352D1}" dt="2022-06-24T17:07:13.189" v="15"/>
          <ac:picMkLst>
            <pc:docMk/>
            <pc:sldMk cId="0" sldId="261"/>
            <ac:picMk id="3" creationId="{1043F7CF-BFD9-D5C6-0E46-7023CB205583}"/>
          </ac:picMkLst>
        </pc:picChg>
        <pc:picChg chg="del">
          <ac:chgData name="Sange Thungon" userId="S::sthungon@medcerts.com::dac29ab1-0309-4309-9d13-ef1fc85358e3" providerId="AD" clId="Web-{55862C37-8D61-66C6-54D6-A6EC6AA352D1}" dt="2022-06-24T17:07:10.471" v="14"/>
          <ac:picMkLst>
            <pc:docMk/>
            <pc:sldMk cId="0" sldId="261"/>
            <ac:picMk id="110" creationId="{00000000-0000-0000-0000-000000000000}"/>
          </ac:picMkLst>
        </pc:picChg>
      </pc:sldChg>
      <pc:sldChg chg="addSp delSp">
        <pc:chgData name="Sange Thungon" userId="S::sthungon@medcerts.com::dac29ab1-0309-4309-9d13-ef1fc85358e3" providerId="AD" clId="Web-{55862C37-8D61-66C6-54D6-A6EC6AA352D1}" dt="2022-06-24T17:07:17.111" v="17"/>
        <pc:sldMkLst>
          <pc:docMk/>
          <pc:sldMk cId="0" sldId="262"/>
        </pc:sldMkLst>
        <pc:picChg chg="add">
          <ac:chgData name="Sange Thungon" userId="S::sthungon@medcerts.com::dac29ab1-0309-4309-9d13-ef1fc85358e3" providerId="AD" clId="Web-{55862C37-8D61-66C6-54D6-A6EC6AA352D1}" dt="2022-06-24T17:07:17.111" v="17"/>
          <ac:picMkLst>
            <pc:docMk/>
            <pc:sldMk cId="0" sldId="262"/>
            <ac:picMk id="3" creationId="{EDFB7126-9044-92AC-3F90-AEA9C561F025}"/>
          </ac:picMkLst>
        </pc:picChg>
        <pc:picChg chg="del">
          <ac:chgData name="Sange Thungon" userId="S::sthungon@medcerts.com::dac29ab1-0309-4309-9d13-ef1fc85358e3" providerId="AD" clId="Web-{55862C37-8D61-66C6-54D6-A6EC6AA352D1}" dt="2022-06-24T17:07:16.768" v="16"/>
          <ac:picMkLst>
            <pc:docMk/>
            <pc:sldMk cId="0" sldId="262"/>
            <ac:picMk id="121" creationId="{00000000-0000-0000-0000-000000000000}"/>
          </ac:picMkLst>
        </pc:picChg>
      </pc:sldChg>
      <pc:sldChg chg="addSp delSp">
        <pc:chgData name="Sange Thungon" userId="S::sthungon@medcerts.com::dac29ab1-0309-4309-9d13-ef1fc85358e3" providerId="AD" clId="Web-{55862C37-8D61-66C6-54D6-A6EC6AA352D1}" dt="2022-06-24T17:08:20.035" v="43"/>
        <pc:sldMkLst>
          <pc:docMk/>
          <pc:sldMk cId="0" sldId="263"/>
        </pc:sldMkLst>
        <pc:picChg chg="add">
          <ac:chgData name="Sange Thungon" userId="S::sthungon@medcerts.com::dac29ab1-0309-4309-9d13-ef1fc85358e3" providerId="AD" clId="Web-{55862C37-8D61-66C6-54D6-A6EC6AA352D1}" dt="2022-06-24T17:08:20.035" v="43"/>
          <ac:picMkLst>
            <pc:docMk/>
            <pc:sldMk cId="0" sldId="263"/>
            <ac:picMk id="3" creationId="{635D13B7-9435-6225-05F2-E44A899A0429}"/>
          </ac:picMkLst>
        </pc:picChg>
        <pc:picChg chg="del">
          <ac:chgData name="Sange Thungon" userId="S::sthungon@medcerts.com::dac29ab1-0309-4309-9d13-ef1fc85358e3" providerId="AD" clId="Web-{55862C37-8D61-66C6-54D6-A6EC6AA352D1}" dt="2022-06-24T17:08:19.738" v="42"/>
          <ac:picMkLst>
            <pc:docMk/>
            <pc:sldMk cId="0" sldId="263"/>
            <ac:picMk id="131" creationId="{00000000-0000-0000-0000-000000000000}"/>
          </ac:picMkLst>
        </pc:picChg>
      </pc:sldChg>
      <pc:sldChg chg="addSp delSp">
        <pc:chgData name="Sange Thungon" userId="S::sthungon@medcerts.com::dac29ab1-0309-4309-9d13-ef1fc85358e3" providerId="AD" clId="Web-{55862C37-8D61-66C6-54D6-A6EC6AA352D1}" dt="2022-06-24T17:07:21.721" v="19"/>
        <pc:sldMkLst>
          <pc:docMk/>
          <pc:sldMk cId="0" sldId="264"/>
        </pc:sldMkLst>
        <pc:picChg chg="add">
          <ac:chgData name="Sange Thungon" userId="S::sthungon@medcerts.com::dac29ab1-0309-4309-9d13-ef1fc85358e3" providerId="AD" clId="Web-{55862C37-8D61-66C6-54D6-A6EC6AA352D1}" dt="2022-06-24T17:07:21.721" v="19"/>
          <ac:picMkLst>
            <pc:docMk/>
            <pc:sldMk cId="0" sldId="264"/>
            <ac:picMk id="3" creationId="{073396E0-9E0B-13E0-183B-748BB5E84809}"/>
          </ac:picMkLst>
        </pc:picChg>
        <pc:picChg chg="del">
          <ac:chgData name="Sange Thungon" userId="S::sthungon@medcerts.com::dac29ab1-0309-4309-9d13-ef1fc85358e3" providerId="AD" clId="Web-{55862C37-8D61-66C6-54D6-A6EC6AA352D1}" dt="2022-06-24T17:07:21.299" v="18"/>
          <ac:picMkLst>
            <pc:docMk/>
            <pc:sldMk cId="0" sldId="264"/>
            <ac:picMk id="140" creationId="{00000000-0000-0000-0000-000000000000}"/>
          </ac:picMkLst>
        </pc:picChg>
      </pc:sldChg>
      <pc:sldChg chg="addSp delSp">
        <pc:chgData name="Sange Thungon" userId="S::sthungon@medcerts.com::dac29ab1-0309-4309-9d13-ef1fc85358e3" providerId="AD" clId="Web-{55862C37-8D61-66C6-54D6-A6EC6AA352D1}" dt="2022-06-24T17:07:25.409" v="21"/>
        <pc:sldMkLst>
          <pc:docMk/>
          <pc:sldMk cId="0" sldId="265"/>
        </pc:sldMkLst>
        <pc:picChg chg="add">
          <ac:chgData name="Sange Thungon" userId="S::sthungon@medcerts.com::dac29ab1-0309-4309-9d13-ef1fc85358e3" providerId="AD" clId="Web-{55862C37-8D61-66C6-54D6-A6EC6AA352D1}" dt="2022-06-24T17:07:25.409" v="21"/>
          <ac:picMkLst>
            <pc:docMk/>
            <pc:sldMk cId="0" sldId="265"/>
            <ac:picMk id="3" creationId="{927F9545-B90E-8B58-CE92-CB0BEDB53E89}"/>
          </ac:picMkLst>
        </pc:picChg>
        <pc:picChg chg="del">
          <ac:chgData name="Sange Thungon" userId="S::sthungon@medcerts.com::dac29ab1-0309-4309-9d13-ef1fc85358e3" providerId="AD" clId="Web-{55862C37-8D61-66C6-54D6-A6EC6AA352D1}" dt="2022-06-24T17:07:24.596" v="20"/>
          <ac:picMkLst>
            <pc:docMk/>
            <pc:sldMk cId="0" sldId="265"/>
            <ac:picMk id="151" creationId="{00000000-0000-0000-0000-000000000000}"/>
          </ac:picMkLst>
        </pc:picChg>
      </pc:sldChg>
      <pc:sldChg chg="addSp delSp">
        <pc:chgData name="Sange Thungon" userId="S::sthungon@medcerts.com::dac29ab1-0309-4309-9d13-ef1fc85358e3" providerId="AD" clId="Web-{55862C37-8D61-66C6-54D6-A6EC6AA352D1}" dt="2022-06-24T17:07:29.737" v="23"/>
        <pc:sldMkLst>
          <pc:docMk/>
          <pc:sldMk cId="0" sldId="266"/>
        </pc:sldMkLst>
        <pc:picChg chg="add">
          <ac:chgData name="Sange Thungon" userId="S::sthungon@medcerts.com::dac29ab1-0309-4309-9d13-ef1fc85358e3" providerId="AD" clId="Web-{55862C37-8D61-66C6-54D6-A6EC6AA352D1}" dt="2022-06-24T17:07:29.737" v="23"/>
          <ac:picMkLst>
            <pc:docMk/>
            <pc:sldMk cId="0" sldId="266"/>
            <ac:picMk id="3" creationId="{8EDBD8A1-B3D7-1B64-4ABB-BAA4AAB20A58}"/>
          </ac:picMkLst>
        </pc:picChg>
        <pc:picChg chg="del">
          <ac:chgData name="Sange Thungon" userId="S::sthungon@medcerts.com::dac29ab1-0309-4309-9d13-ef1fc85358e3" providerId="AD" clId="Web-{55862C37-8D61-66C6-54D6-A6EC6AA352D1}" dt="2022-06-24T17:07:28.143" v="22"/>
          <ac:picMkLst>
            <pc:docMk/>
            <pc:sldMk cId="0" sldId="266"/>
            <ac:picMk id="162" creationId="{00000000-0000-0000-0000-000000000000}"/>
          </ac:picMkLst>
        </pc:picChg>
      </pc:sldChg>
      <pc:sldChg chg="addSp delSp">
        <pc:chgData name="Sange Thungon" userId="S::sthungon@medcerts.com::dac29ab1-0309-4309-9d13-ef1fc85358e3" providerId="AD" clId="Web-{55862C37-8D61-66C6-54D6-A6EC6AA352D1}" dt="2022-06-24T17:07:35.518" v="25"/>
        <pc:sldMkLst>
          <pc:docMk/>
          <pc:sldMk cId="0" sldId="267"/>
        </pc:sldMkLst>
        <pc:picChg chg="add">
          <ac:chgData name="Sange Thungon" userId="S::sthungon@medcerts.com::dac29ab1-0309-4309-9d13-ef1fc85358e3" providerId="AD" clId="Web-{55862C37-8D61-66C6-54D6-A6EC6AA352D1}" dt="2022-06-24T17:07:35.518" v="25"/>
          <ac:picMkLst>
            <pc:docMk/>
            <pc:sldMk cId="0" sldId="267"/>
            <ac:picMk id="3" creationId="{938B7940-DFF5-637B-5674-B3AB3ED5A0B4}"/>
          </ac:picMkLst>
        </pc:picChg>
        <pc:picChg chg="del">
          <ac:chgData name="Sange Thungon" userId="S::sthungon@medcerts.com::dac29ab1-0309-4309-9d13-ef1fc85358e3" providerId="AD" clId="Web-{55862C37-8D61-66C6-54D6-A6EC6AA352D1}" dt="2022-06-24T17:07:35.081" v="24"/>
          <ac:picMkLst>
            <pc:docMk/>
            <pc:sldMk cId="0" sldId="267"/>
            <ac:picMk id="173" creationId="{00000000-0000-0000-0000-000000000000}"/>
          </ac:picMkLst>
        </pc:picChg>
      </pc:sldChg>
      <pc:sldChg chg="addSp delSp">
        <pc:chgData name="Sange Thungon" userId="S::sthungon@medcerts.com::dac29ab1-0309-4309-9d13-ef1fc85358e3" providerId="AD" clId="Web-{55862C37-8D61-66C6-54D6-A6EC6AA352D1}" dt="2022-06-24T17:08:15.504" v="41"/>
        <pc:sldMkLst>
          <pc:docMk/>
          <pc:sldMk cId="0" sldId="268"/>
        </pc:sldMkLst>
        <pc:picChg chg="add">
          <ac:chgData name="Sange Thungon" userId="S::sthungon@medcerts.com::dac29ab1-0309-4309-9d13-ef1fc85358e3" providerId="AD" clId="Web-{55862C37-8D61-66C6-54D6-A6EC6AA352D1}" dt="2022-06-24T17:08:15.504" v="41"/>
          <ac:picMkLst>
            <pc:docMk/>
            <pc:sldMk cId="0" sldId="268"/>
            <ac:picMk id="3" creationId="{61AA9C25-8C04-CAE9-D8DD-0B4CFA1D9CDF}"/>
          </ac:picMkLst>
        </pc:picChg>
        <pc:picChg chg="del">
          <ac:chgData name="Sange Thungon" userId="S::sthungon@medcerts.com::dac29ab1-0309-4309-9d13-ef1fc85358e3" providerId="AD" clId="Web-{55862C37-8D61-66C6-54D6-A6EC6AA352D1}" dt="2022-06-24T17:08:15.129" v="40"/>
          <ac:picMkLst>
            <pc:docMk/>
            <pc:sldMk cId="0" sldId="268"/>
            <ac:picMk id="183" creationId="{00000000-0000-0000-0000-000000000000}"/>
          </ac:picMkLst>
        </pc:picChg>
      </pc:sldChg>
      <pc:sldChg chg="addSp delSp modSp">
        <pc:chgData name="Sange Thungon" userId="S::sthungon@medcerts.com::dac29ab1-0309-4309-9d13-ef1fc85358e3" providerId="AD" clId="Web-{55862C37-8D61-66C6-54D6-A6EC6AA352D1}" dt="2022-06-24T17:07:42.925" v="28" actId="14100"/>
        <pc:sldMkLst>
          <pc:docMk/>
          <pc:sldMk cId="0" sldId="269"/>
        </pc:sldMkLst>
        <pc:picChg chg="add mod">
          <ac:chgData name="Sange Thungon" userId="S::sthungon@medcerts.com::dac29ab1-0309-4309-9d13-ef1fc85358e3" providerId="AD" clId="Web-{55862C37-8D61-66C6-54D6-A6EC6AA352D1}" dt="2022-06-24T17:07:42.925" v="28" actId="14100"/>
          <ac:picMkLst>
            <pc:docMk/>
            <pc:sldMk cId="0" sldId="269"/>
            <ac:picMk id="3" creationId="{0F63F1D6-5023-9451-923A-D99657E769E1}"/>
          </ac:picMkLst>
        </pc:picChg>
        <pc:picChg chg="del">
          <ac:chgData name="Sange Thungon" userId="S::sthungon@medcerts.com::dac29ab1-0309-4309-9d13-ef1fc85358e3" providerId="AD" clId="Web-{55862C37-8D61-66C6-54D6-A6EC6AA352D1}" dt="2022-06-24T17:07:38.862" v="26"/>
          <ac:picMkLst>
            <pc:docMk/>
            <pc:sldMk cId="0" sldId="269"/>
            <ac:picMk id="194" creationId="{00000000-0000-0000-0000-000000000000}"/>
          </ac:picMkLst>
        </pc:picChg>
      </pc:sldChg>
      <pc:sldChg chg="addSp delSp modSp">
        <pc:chgData name="Sange Thungon" userId="S::sthungon@medcerts.com::dac29ab1-0309-4309-9d13-ef1fc85358e3" providerId="AD" clId="Web-{55862C37-8D61-66C6-54D6-A6EC6AA352D1}" dt="2022-06-24T17:07:50.409" v="32" actId="1076"/>
        <pc:sldMkLst>
          <pc:docMk/>
          <pc:sldMk cId="0" sldId="270"/>
        </pc:sldMkLst>
        <pc:picChg chg="add mod">
          <ac:chgData name="Sange Thungon" userId="S::sthungon@medcerts.com::dac29ab1-0309-4309-9d13-ef1fc85358e3" providerId="AD" clId="Web-{55862C37-8D61-66C6-54D6-A6EC6AA352D1}" dt="2022-06-24T17:07:50.409" v="32" actId="1076"/>
          <ac:picMkLst>
            <pc:docMk/>
            <pc:sldMk cId="0" sldId="270"/>
            <ac:picMk id="3" creationId="{F6117AED-C447-0C43-0E58-0CD069060777}"/>
          </ac:picMkLst>
        </pc:picChg>
        <pc:picChg chg="del">
          <ac:chgData name="Sange Thungon" userId="S::sthungon@medcerts.com::dac29ab1-0309-4309-9d13-ef1fc85358e3" providerId="AD" clId="Web-{55862C37-8D61-66C6-54D6-A6EC6AA352D1}" dt="2022-06-24T17:07:45.581" v="29"/>
          <ac:picMkLst>
            <pc:docMk/>
            <pc:sldMk cId="0" sldId="270"/>
            <ac:picMk id="208" creationId="{00000000-0000-0000-0000-000000000000}"/>
          </ac:picMkLst>
        </pc:picChg>
      </pc:sldChg>
      <pc:sldChg chg="addSp delSp">
        <pc:chgData name="Sange Thungon" userId="S::sthungon@medcerts.com::dac29ab1-0309-4309-9d13-ef1fc85358e3" providerId="AD" clId="Web-{55862C37-8D61-66C6-54D6-A6EC6AA352D1}" dt="2022-06-24T17:07:53.675" v="34"/>
        <pc:sldMkLst>
          <pc:docMk/>
          <pc:sldMk cId="0" sldId="271"/>
        </pc:sldMkLst>
        <pc:picChg chg="add">
          <ac:chgData name="Sange Thungon" userId="S::sthungon@medcerts.com::dac29ab1-0309-4309-9d13-ef1fc85358e3" providerId="AD" clId="Web-{55862C37-8D61-66C6-54D6-A6EC6AA352D1}" dt="2022-06-24T17:07:53.675" v="34"/>
          <ac:picMkLst>
            <pc:docMk/>
            <pc:sldMk cId="0" sldId="271"/>
            <ac:picMk id="3" creationId="{09BE82BF-E24A-33DC-4180-74A06071CEF0}"/>
          </ac:picMkLst>
        </pc:picChg>
        <pc:picChg chg="del">
          <ac:chgData name="Sange Thungon" userId="S::sthungon@medcerts.com::dac29ab1-0309-4309-9d13-ef1fc85358e3" providerId="AD" clId="Web-{55862C37-8D61-66C6-54D6-A6EC6AA352D1}" dt="2022-06-24T17:07:53.362" v="33"/>
          <ac:picMkLst>
            <pc:docMk/>
            <pc:sldMk cId="0" sldId="271"/>
            <ac:picMk id="219" creationId="{00000000-0000-0000-0000-000000000000}"/>
          </ac:picMkLst>
        </pc:picChg>
      </pc:sldChg>
      <pc:sldChg chg="addSp delSp modSp">
        <pc:chgData name="Sange Thungon" userId="S::sthungon@medcerts.com::dac29ab1-0309-4309-9d13-ef1fc85358e3" providerId="AD" clId="Web-{55862C37-8D61-66C6-54D6-A6EC6AA352D1}" dt="2022-06-24T17:08:10.613" v="39" actId="1076"/>
        <pc:sldMkLst>
          <pc:docMk/>
          <pc:sldMk cId="0" sldId="272"/>
        </pc:sldMkLst>
        <pc:picChg chg="add mod">
          <ac:chgData name="Sange Thungon" userId="S::sthungon@medcerts.com::dac29ab1-0309-4309-9d13-ef1fc85358e3" providerId="AD" clId="Web-{55862C37-8D61-66C6-54D6-A6EC6AA352D1}" dt="2022-06-24T17:08:10.613" v="39" actId="1076"/>
          <ac:picMkLst>
            <pc:docMk/>
            <pc:sldMk cId="0" sldId="272"/>
            <ac:picMk id="2" creationId="{1A8DCAAC-004B-12C9-1F33-01F98F13F26D}"/>
          </ac:picMkLst>
        </pc:picChg>
        <pc:picChg chg="del">
          <ac:chgData name="Sange Thungon" userId="S::sthungon@medcerts.com::dac29ab1-0309-4309-9d13-ef1fc85358e3" providerId="AD" clId="Web-{55862C37-8D61-66C6-54D6-A6EC6AA352D1}" dt="2022-06-24T17:08:08.050" v="37"/>
          <ac:picMkLst>
            <pc:docMk/>
            <pc:sldMk cId="0" sldId="272"/>
            <ac:picMk id="229" creationId="{00000000-0000-0000-0000-000000000000}"/>
          </ac:picMkLst>
        </pc:picChg>
      </pc:sldChg>
      <pc:sldChg chg="addSp delSp">
        <pc:chgData name="Sange Thungon" userId="S::sthungon@medcerts.com::dac29ab1-0309-4309-9d13-ef1fc85358e3" providerId="AD" clId="Web-{55862C37-8D61-66C6-54D6-A6EC6AA352D1}" dt="2022-06-24T17:07:57.550" v="36"/>
        <pc:sldMkLst>
          <pc:docMk/>
          <pc:sldMk cId="0" sldId="273"/>
        </pc:sldMkLst>
        <pc:picChg chg="add">
          <ac:chgData name="Sange Thungon" userId="S::sthungon@medcerts.com::dac29ab1-0309-4309-9d13-ef1fc85358e3" providerId="AD" clId="Web-{55862C37-8D61-66C6-54D6-A6EC6AA352D1}" dt="2022-06-24T17:07:57.550" v="36"/>
          <ac:picMkLst>
            <pc:docMk/>
            <pc:sldMk cId="0" sldId="273"/>
            <ac:picMk id="3" creationId="{5AE5B2C9-CF2F-B680-230D-10114843098A}"/>
          </ac:picMkLst>
        </pc:picChg>
        <pc:picChg chg="del">
          <ac:chgData name="Sange Thungon" userId="S::sthungon@medcerts.com::dac29ab1-0309-4309-9d13-ef1fc85358e3" providerId="AD" clId="Web-{55862C37-8D61-66C6-54D6-A6EC6AA352D1}" dt="2022-06-24T17:07:57.284" v="35"/>
          <ac:picMkLst>
            <pc:docMk/>
            <pc:sldMk cId="0" sldId="273"/>
            <ac:picMk id="239" creationId="{00000000-0000-0000-0000-000000000000}"/>
          </ac:picMkLst>
        </pc:picChg>
      </pc:sldChg>
    </pc:docChg>
  </pc:docChgLst>
  <pc:docChgLst>
    <pc:chgData name="Sange Thungon" userId="S::sthungon@medcerts.com::dac29ab1-0309-4309-9d13-ef1fc85358e3" providerId="AD" clId="Web-{AC7BE88D-25BC-A54B-8E50-7D035A5ADAE4}"/>
    <pc:docChg chg="modSld">
      <pc:chgData name="Sange Thungon" userId="S::sthungon@medcerts.com::dac29ab1-0309-4309-9d13-ef1fc85358e3" providerId="AD" clId="Web-{AC7BE88D-25BC-A54B-8E50-7D035A5ADAE4}" dt="2022-06-24T18:36:16.922" v="3" actId="14100"/>
      <pc:docMkLst>
        <pc:docMk/>
      </pc:docMkLst>
      <pc:sldChg chg="addSp delSp modSp">
        <pc:chgData name="Sange Thungon" userId="S::sthungon@medcerts.com::dac29ab1-0309-4309-9d13-ef1fc85358e3" providerId="AD" clId="Web-{AC7BE88D-25BC-A54B-8E50-7D035A5ADAE4}" dt="2022-06-24T18:36:16.922" v="3" actId="14100"/>
        <pc:sldMkLst>
          <pc:docMk/>
          <pc:sldMk cId="0" sldId="256"/>
        </pc:sldMkLst>
        <pc:picChg chg="add mod">
          <ac:chgData name="Sange Thungon" userId="S::sthungon@medcerts.com::dac29ab1-0309-4309-9d13-ef1fc85358e3" providerId="AD" clId="Web-{AC7BE88D-25BC-A54B-8E50-7D035A5ADAE4}" dt="2022-06-24T18:36:16.922" v="3" actId="14100"/>
          <ac:picMkLst>
            <pc:docMk/>
            <pc:sldMk cId="0" sldId="256"/>
            <ac:picMk id="2" creationId="{8091754E-D791-3574-85C6-212C462FF05D}"/>
          </ac:picMkLst>
        </pc:picChg>
        <pc:picChg chg="del">
          <ac:chgData name="Sange Thungon" userId="S::sthungon@medcerts.com::dac29ab1-0309-4309-9d13-ef1fc85358e3" providerId="AD" clId="Web-{AC7BE88D-25BC-A54B-8E50-7D035A5ADAE4}" dt="2022-06-24T18:36:12.109" v="0"/>
          <ac:picMkLst>
            <pc:docMk/>
            <pc:sldMk cId="0" sldId="256"/>
            <ac:picMk id="5" creationId="{6FEB2584-237F-0089-7E69-C4B45643B20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7a981d4a70_0_6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7a981d4a7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ec8dfda44_0_2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ec8dfda4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a981d4a70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a981d4a7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ec8dfda44_0_3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ec8dfda4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b60890b02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b60890b0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7ec8dfda44_0_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7ec8dfda4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ec8dfda44_0_45: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ec8dfda4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ec8dfda44_0_1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ec8dfda4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http://www.bls.gov"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$4000.00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HI-8000</a:t>
            </a:r>
            <a:endParaRPr sz="1800">
              <a:solidFill>
                <a:schemeClr val="dk1"/>
              </a:solidFill>
              <a:latin typeface="Montserrat"/>
              <a:ea typeface="Montserrat"/>
              <a:cs typeface="Montserrat"/>
              <a:sym typeface="Montserrat"/>
            </a:endParaRPr>
          </a:p>
        </p:txBody>
      </p:sp>
      <p:pic>
        <p:nvPicPr>
          <p:cNvPr id="55" name="Google Shape;55;p13"/>
          <p:cNvPicPr preferRelativeResize="0"/>
          <p:nvPr/>
        </p:nvPicPr>
        <p:blipFill>
          <a:blip r:embed="rId3">
            <a:alphaModFix/>
          </a:blip>
          <a:stretch>
            <a:fillRect/>
          </a:stretch>
        </p:blipFill>
        <p:spPr>
          <a:xfrm>
            <a:off x="2266850" y="228600"/>
            <a:ext cx="3310550" cy="895175"/>
          </a:xfrm>
          <a:prstGeom prst="rect">
            <a:avLst/>
          </a:prstGeom>
          <a:noFill/>
          <a:ln>
            <a:noFill/>
          </a:ln>
        </p:spPr>
      </p:pic>
      <p:pic>
        <p:nvPicPr>
          <p:cNvPr id="56" name="Google Shape;56;p13"/>
          <p:cNvPicPr preferRelativeResize="0"/>
          <p:nvPr/>
        </p:nvPicPr>
        <p:blipFill rotWithShape="1">
          <a:blip r:embed="rId4">
            <a:alphaModFix/>
          </a:blip>
          <a:srcRect l="22177" r="14002"/>
          <a:stretch/>
        </p:blipFill>
        <p:spPr>
          <a:xfrm>
            <a:off x="-9675" y="0"/>
            <a:ext cx="7863593" cy="8213999"/>
          </a:xfrm>
          <a:prstGeom prst="rect">
            <a:avLst/>
          </a:prstGeom>
          <a:noFill/>
          <a:ln>
            <a:noFill/>
          </a:ln>
        </p:spPr>
      </p:pic>
      <p:sp>
        <p:nvSpPr>
          <p:cNvPr id="57" name="Google Shape;57;p13"/>
          <p:cNvSpPr/>
          <p:nvPr/>
        </p:nvSpPr>
        <p:spPr>
          <a:xfrm>
            <a:off x="-9675" y="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8" name="Google Shape;58;p13"/>
          <p:cNvSpPr txBox="1">
            <a:spLocks noGrp="1"/>
          </p:cNvSpPr>
          <p:nvPr>
            <p:ph type="ctrTitle"/>
          </p:nvPr>
        </p:nvSpPr>
        <p:spPr>
          <a:xfrm>
            <a:off x="300825" y="259369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b="1">
                <a:solidFill>
                  <a:srgbClr val="FFFFFF"/>
                </a:solidFill>
                <a:latin typeface="Montserrat"/>
                <a:ea typeface="Montserrat"/>
                <a:cs typeface="Montserrat"/>
                <a:sym typeface="Montserrat"/>
              </a:rPr>
              <a:t>Health Unit Coordinator</a:t>
            </a:r>
            <a:endParaRPr sz="5000" b="1">
              <a:solidFill>
                <a:srgbClr val="FFFFFF"/>
              </a:solidFill>
              <a:latin typeface="Montserrat"/>
              <a:ea typeface="Montserrat"/>
              <a:cs typeface="Montserrat"/>
              <a:sym typeface="Montserrat"/>
            </a:endParaRPr>
          </a:p>
        </p:txBody>
      </p:sp>
      <p:sp>
        <p:nvSpPr>
          <p:cNvPr id="59" name="Google Shape;59;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8091754E-D791-3574-85C6-212C462FF05D}"/>
              </a:ext>
            </a:extLst>
          </p:cNvPr>
          <p:cNvPicPr>
            <a:picLocks noChangeAspect="1"/>
          </p:cNvPicPr>
          <p:nvPr/>
        </p:nvPicPr>
        <p:blipFill>
          <a:blip r:embed="rId5"/>
          <a:stretch>
            <a:fillRect/>
          </a:stretch>
        </p:blipFill>
        <p:spPr>
          <a:xfrm>
            <a:off x="283583" y="822345"/>
            <a:ext cx="3760577" cy="10258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49" name="Google Shape;149;p22"/>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50" name="Google Shape;150;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2" name="Google Shape;152;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927F9545-B90E-8B58-CE92-CB0BEDB53E89}"/>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p:nvPr/>
        </p:nvSpPr>
        <p:spPr>
          <a:xfrm>
            <a:off x="208950" y="6901300"/>
            <a:ext cx="7130700" cy="2352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HI-1018: Electronic Health Records</a:t>
            </a:r>
            <a:endParaRPr b="1">
              <a:latin typeface="Montserrat"/>
              <a:ea typeface="Montserrat"/>
              <a:cs typeface="Montserrat"/>
              <a:sym typeface="Montserrat"/>
            </a:endParaRPr>
          </a:p>
        </p:txBody>
      </p:sp>
      <p:sp>
        <p:nvSpPr>
          <p:cNvPr id="160" name="Google Shape;160;p23"/>
          <p:cNvSpPr txBox="1">
            <a:spLocks noGrp="1"/>
          </p:cNvSpPr>
          <p:nvPr>
            <p:ph type="body" idx="1"/>
          </p:nvPr>
        </p:nvSpPr>
        <p:spPr>
          <a:xfrm>
            <a:off x="208950" y="1412725"/>
            <a:ext cx="7242600" cy="7127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course provides students with the skills required for the development and maintenance of electronic health records in both facility and private practice environments. Upon completion of this course, students will have gained the knowledge required to perform a variety of office functions necessary in the digital/electronic age. Students are introduced to, and are provided training and practical application of skills in a variety of areas related to Electronic Health Records, Ethical, legal, and regulatory requirements will be covered along with training in the hands-on Electronic Health Record software. Students will also receive comprehensive training in the areas of Professional Fees, Billing and Collecting, the Health Insurance Claim Form, Third-Party Reimbursement, Banking Services and Procedures, Health Information Management, Computers in the Medical Office, Medical Records Management, and much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Lean the skills required for the development and maintenance of electronic health records in both facility and private practice environments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knowledge on how to perform a variety of office functions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the skills related to Electronic Health Records, Ethical,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areas of Professional Fees, Billing and Collecting, the Health Insurance Claim Form, Third-Party Reimbursement, Banking Services and Procedures and more</a:t>
            </a:r>
            <a:endParaRPr sz="1100">
              <a:latin typeface="Montserrat"/>
              <a:ea typeface="Montserrat"/>
              <a:cs typeface="Montserrat"/>
              <a:sym typeface="Montserrat"/>
            </a:endParaRPr>
          </a:p>
        </p:txBody>
      </p:sp>
      <p:cxnSp>
        <p:nvCxnSpPr>
          <p:cNvPr id="161" name="Google Shape;161;p23"/>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63" name="Google Shape;163;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2" descr="A picture containing text&#10;&#10;Description automatically generated">
            <a:extLst>
              <a:ext uri="{FF2B5EF4-FFF2-40B4-BE49-F238E27FC236}">
                <a16:creationId xmlns:a16="http://schemas.microsoft.com/office/drawing/2014/main" id="{8EDBD8A1-B3D7-1B64-4ABB-BAA4AAB20A58}"/>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p:nvPr/>
        </p:nvSpPr>
        <p:spPr>
          <a:xfrm>
            <a:off x="208950" y="6901300"/>
            <a:ext cx="7130700" cy="23529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HI-1013: Health Unit Coordinating</a:t>
            </a:r>
            <a:endParaRPr b="1">
              <a:latin typeface="Montserrat"/>
              <a:ea typeface="Montserrat"/>
              <a:cs typeface="Montserrat"/>
              <a:sym typeface="Montserrat"/>
            </a:endParaRPr>
          </a:p>
        </p:txBody>
      </p:sp>
      <p:sp>
        <p:nvSpPr>
          <p:cNvPr id="171" name="Google Shape;171;p24"/>
          <p:cNvSpPr txBox="1">
            <a:spLocks noGrp="1"/>
          </p:cNvSpPr>
          <p:nvPr>
            <p:ph type="body" idx="1"/>
          </p:nvPr>
        </p:nvSpPr>
        <p:spPr>
          <a:xfrm>
            <a:off x="208950" y="1412725"/>
            <a:ext cx="7242600" cy="71271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Health Unit Coordinating is a comprehensive course with insight into the role of the professional health unit coordinator as a member of the healthcare team. Video-based lessons include topics related to the coordination of the nursing unit and introduction to the nursing staff. Physician order processing will be a primary focus and include orders related to nutrition, medication, treatment, and laboratory and diagnostic testing. Management of the unit will address best practices, procedures for admissions, transfers, and discharges, infection control and emergencies as well as personal and professional skills required of the successful health unit coordinator.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skills performed in a medical facility. In addition to video-based instruction and simulation, a variety of other learning methods are utilized for engagement, entertainment, and inspiration throughout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an understanding of the Health Unit Coordinator’s role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history of health unit coordination and current opportunities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importance of patient safety, confidentiality, and compliance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Obtain knowledge of order processing and unit workflow</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Become familiar with the patient record including admission, transfer, and discharge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Obtain knowledge of best practices related to the coordination of the health unit, equipment, and technical procedures</a:t>
            </a:r>
            <a:endParaRPr sz="1100">
              <a:latin typeface="Montserrat"/>
              <a:ea typeface="Montserrat"/>
              <a:cs typeface="Montserrat"/>
              <a:sym typeface="Montserrat"/>
            </a:endParaRPr>
          </a:p>
        </p:txBody>
      </p:sp>
      <p:cxnSp>
        <p:nvCxnSpPr>
          <p:cNvPr id="172" name="Google Shape;172;p24"/>
          <p:cNvCxnSpPr/>
          <p:nvPr/>
        </p:nvCxnSpPr>
        <p:spPr>
          <a:xfrm>
            <a:off x="320850" y="1438175"/>
            <a:ext cx="7130700" cy="0"/>
          </a:xfrm>
          <a:prstGeom prst="straightConnector1">
            <a:avLst/>
          </a:prstGeom>
          <a:noFill/>
          <a:ln w="28575" cap="flat" cmpd="sng">
            <a:solidFill>
              <a:srgbClr val="0069FF"/>
            </a:solidFill>
            <a:prstDash val="solid"/>
            <a:round/>
            <a:headEnd type="none" w="med" len="med"/>
            <a:tailEnd type="none" w="med" len="med"/>
          </a:ln>
        </p:spPr>
      </p:cxnSp>
      <p:sp>
        <p:nvSpPr>
          <p:cNvPr id="174" name="Google Shape;174;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pic>
        <p:nvPicPr>
          <p:cNvPr id="3" name="Picture 2" descr="A picture containing text&#10;&#10;Description automatically generated">
            <a:extLst>
              <a:ext uri="{FF2B5EF4-FFF2-40B4-BE49-F238E27FC236}">
                <a16:creationId xmlns:a16="http://schemas.microsoft.com/office/drawing/2014/main" id="{938B7940-DFF5-637B-5674-B3AB3ED5A0B4}"/>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81" name="Google Shape;181;p25"/>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5"/>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descr="Text&#10;&#10;Description automatically generated">
            <a:extLst>
              <a:ext uri="{FF2B5EF4-FFF2-40B4-BE49-F238E27FC236}">
                <a16:creationId xmlns:a16="http://schemas.microsoft.com/office/drawing/2014/main" id="{61AA9C25-8C04-CAE9-D8DD-0B4CFA1D9CDF}"/>
              </a:ext>
            </a:extLst>
          </p:cNvPr>
          <p:cNvPicPr>
            <a:picLocks noChangeAspect="1"/>
          </p:cNvPicPr>
          <p:nvPr/>
        </p:nvPicPr>
        <p:blipFill>
          <a:blip r:embed="rId4"/>
          <a:stretch>
            <a:fillRect/>
          </a:stretch>
        </p:blipFill>
        <p:spPr>
          <a:xfrm>
            <a:off x="240258" y="9112718"/>
            <a:ext cx="2163334" cy="5905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PRIMARY: Certified Health Unit Coordinator (CHUC)</a:t>
            </a:r>
            <a:endParaRPr sz="2500" b="1">
              <a:latin typeface="Montserrat"/>
              <a:ea typeface="Montserrat"/>
              <a:cs typeface="Montserrat"/>
              <a:sym typeface="Montserrat"/>
            </a:endParaRPr>
          </a:p>
        </p:txBody>
      </p:sp>
      <p:sp>
        <p:nvSpPr>
          <p:cNvPr id="189" name="Google Shape;189;p26"/>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Truly great hospitals have high standards and every member of their healthcare team plays a part in achieving that excellence. Certification allows a way for HUC’s to participate more fully in the pursuit of excellence. Health Unit Coordinators are professional healthcare workers who perform the non-clinical functions of the nursing unit or department. Other titles include unit secretary, unit clerk, unit communicator, information coordinator, etc.</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National Association of Health Unit Coordinators, Inc. (NAHUC) provides professional standards of practice, education, and ethics for unit coordinators. For more than 30 years, certification as a health unit coordinator by the NAHUC Certification Board provides proof to employers, other health care professionals, and our customers that we have demonstrated the essential knowledge and skills in areas of health unit coordinating. Certification provides evidence that health unit coordinators are qualified, and that the facility supports and encourages staff to continuously improve their performance.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190" name="Google Shape;190;p26"/>
          <p:cNvGrpSpPr/>
          <p:nvPr/>
        </p:nvGrpSpPr>
        <p:grpSpPr>
          <a:xfrm>
            <a:off x="288825" y="7035256"/>
            <a:ext cx="3393900" cy="2394736"/>
            <a:chOff x="260450" y="3283975"/>
            <a:chExt cx="3393900" cy="5946700"/>
          </a:xfrm>
        </p:grpSpPr>
        <p:sp>
          <p:nvSpPr>
            <p:cNvPr id="191" name="Google Shape;191;p26"/>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93" name="Google Shape;193;p26"/>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5" name="Google Shape;195;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97" name="Google Shape;197;p26"/>
          <p:cNvSpPr txBox="1"/>
          <p:nvPr/>
        </p:nvSpPr>
        <p:spPr>
          <a:xfrm>
            <a:off x="320850" y="70948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CHUC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120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 30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Varies by Version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Testing Site: </a:t>
            </a:r>
            <a:r>
              <a:rPr lang="en" sz="1100">
                <a:latin typeface="Montserrat"/>
                <a:ea typeface="Montserrat"/>
                <a:cs typeface="Montserrat"/>
                <a:sym typeface="Montserrat"/>
              </a:rPr>
              <a:t>PSI Testing Centers or Online Proctored (from home)</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Renewal Due: </a:t>
            </a:r>
            <a:r>
              <a:rPr lang="en" sz="1100">
                <a:latin typeface="Montserrat"/>
                <a:ea typeface="Montserrat"/>
                <a:cs typeface="Montserrat"/>
                <a:sym typeface="Montserrat"/>
              </a:rPr>
              <a:t>3 years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0F63F1D6-5023-9451-923A-D99657E769E1}"/>
              </a:ext>
            </a:extLst>
          </p:cNvPr>
          <p:cNvPicPr>
            <a:picLocks noChangeAspect="1"/>
          </p:cNvPicPr>
          <p:nvPr/>
        </p:nvPicPr>
        <p:blipFill>
          <a:blip r:embed="rId3"/>
          <a:stretch>
            <a:fillRect/>
          </a:stretch>
        </p:blipFill>
        <p:spPr>
          <a:xfrm>
            <a:off x="304390" y="9434434"/>
            <a:ext cx="1521796" cy="39599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7"/>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SECONDARY: 	Electronic Health Record Specialist Certification (CEHRS)</a:t>
            </a:r>
            <a:endParaRPr sz="2500" b="1">
              <a:latin typeface="Montserrat"/>
              <a:ea typeface="Montserrat"/>
              <a:cs typeface="Montserrat"/>
              <a:sym typeface="Montserrat"/>
            </a:endParaRPr>
          </a:p>
        </p:txBody>
      </p:sp>
      <p:sp>
        <p:nvSpPr>
          <p:cNvPr id="203" name="Google Shape;203;p27"/>
          <p:cNvSpPr txBox="1">
            <a:spLocks noGrp="1"/>
          </p:cNvSpPr>
          <p:nvPr>
            <p:ph type="body" idx="1"/>
          </p:nvPr>
        </p:nvSpPr>
        <p:spPr>
          <a:xfrm>
            <a:off x="208950" y="1392325"/>
            <a:ext cx="7242600" cy="5446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Certified Electronic Health Records Specialist (CEHRS) is responsible for maintaining the integrity and protecting the privacy and security of patient information. As a Certified EHR Specialist, you may perform some or all of the following tasks: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Audit patient records for compliance with legal and regulatory requirements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Abstract clinical information for inclusion in reports such as quality improvement studies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basic coding to submit claims for reimbursement for insurers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Profess Release of Information (ROI) requests for medical records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Review patient records to ensure they are complete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Collect patient demographic and insurance information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Benefits to obtaining certification may include: more job opportunities, an increased pay scale, and increased subject matter expertise.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National Healthcareer Association (NHA) is one of the nation’s largest allied health certification providers. Since 1989, NHA has helped thousands of schools across the nation to produce better professionals and better program outcomes. Individuals who pass the certification exam will be recognized as Nationally Certified Allied Healthcare professionals. With this certification, you will earn credentials to use with you name, a certification ID card, and a certificate. To be eligible to earn an NHA certification, a candidate must possess a high school diploma or equivalent, and be at least 18 years of age.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grpSp>
        <p:nvGrpSpPr>
          <p:cNvPr id="204" name="Google Shape;204;p27"/>
          <p:cNvGrpSpPr/>
          <p:nvPr/>
        </p:nvGrpSpPr>
        <p:grpSpPr>
          <a:xfrm>
            <a:off x="288825" y="7035256"/>
            <a:ext cx="3393900" cy="2394736"/>
            <a:chOff x="260450" y="3283975"/>
            <a:chExt cx="3393900" cy="5946700"/>
          </a:xfrm>
        </p:grpSpPr>
        <p:sp>
          <p:nvSpPr>
            <p:cNvPr id="205" name="Google Shape;205;p27"/>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07" name="Google Shape;207;p27"/>
          <p:cNvCxnSpPr/>
          <p:nvPr/>
        </p:nvCxnSpPr>
        <p:spPr>
          <a:xfrm>
            <a:off x="320850" y="1297225"/>
            <a:ext cx="7130700" cy="0"/>
          </a:xfrm>
          <a:prstGeom prst="straightConnector1">
            <a:avLst/>
          </a:prstGeom>
          <a:noFill/>
          <a:ln w="28575" cap="flat" cmpd="sng">
            <a:solidFill>
              <a:srgbClr val="0069FF"/>
            </a:solidFill>
            <a:prstDash val="solid"/>
            <a:round/>
            <a:headEnd type="none" w="med" len="med"/>
            <a:tailEnd type="none" w="med" len="med"/>
          </a:ln>
        </p:spPr>
      </p:cxnSp>
      <p:sp>
        <p:nvSpPr>
          <p:cNvPr id="209" name="Google Shape;209;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11" name="Google Shape;211;p27"/>
          <p:cNvSpPr txBox="1"/>
          <p:nvPr/>
        </p:nvSpPr>
        <p:spPr>
          <a:xfrm>
            <a:off x="259575" y="7038813"/>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CEHRS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10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1 hour, 50 minutes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Testing Site: </a:t>
            </a:r>
            <a:r>
              <a:rPr lang="en" sz="1100">
                <a:latin typeface="Montserrat"/>
                <a:ea typeface="Montserrat"/>
                <a:cs typeface="Montserrat"/>
                <a:sym typeface="Montserrat"/>
              </a:rPr>
              <a:t>PSI Testing Centers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63.9%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3,410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5,984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F6117AED-C447-0C43-0E58-0CD069060777}"/>
              </a:ext>
            </a:extLst>
          </p:cNvPr>
          <p:cNvPicPr>
            <a:picLocks noChangeAspect="1"/>
          </p:cNvPicPr>
          <p:nvPr/>
        </p:nvPicPr>
        <p:blipFill>
          <a:blip r:embed="rId3"/>
          <a:stretch>
            <a:fillRect/>
          </a:stretch>
        </p:blipFill>
        <p:spPr>
          <a:xfrm>
            <a:off x="322721" y="9635969"/>
            <a:ext cx="1228498" cy="33186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8"/>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latin typeface="Montserrat"/>
                <a:ea typeface="Montserrat"/>
                <a:cs typeface="Montserrat"/>
                <a:sym typeface="Montserrat"/>
              </a:rPr>
              <a:t>Customer Service Certified (CSC)</a:t>
            </a:r>
            <a:endParaRPr sz="2300" b="1">
              <a:latin typeface="Montserrat"/>
              <a:ea typeface="Montserrat"/>
              <a:cs typeface="Montserrat"/>
              <a:sym typeface="Montserrat"/>
            </a:endParaRPr>
          </a:p>
        </p:txBody>
      </p:sp>
      <p:sp>
        <p:nvSpPr>
          <p:cNvPr id="217" name="Google Shape;217;p28"/>
          <p:cNvSpPr txBox="1">
            <a:spLocks noGrp="1"/>
          </p:cNvSpPr>
          <p:nvPr>
            <p:ph type="body" idx="1"/>
          </p:nvPr>
        </p:nvSpPr>
        <p:spPr>
          <a:xfrm>
            <a:off x="208950" y="1375725"/>
            <a:ext cx="7242600" cy="557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Since 1988, the Professional Association for Customer Engagement (PACE) has advocated for and promoted best practices, emerging technology and thought leadership to and by its customer experience professional members in order to stimulate exceptional customer service, business growth and personal development. SkillPath’s “Through the Customer’s Eyes” course was created to provide customer service professionals with the core skills necessary to create exceptional customer experiences.  To qualify to be PACE designated Customer Service Certified (CSC), students must successfully complete our Customer Service Professional course (Through the Customer’s Eyes) as well as the post course assessment. </a:t>
            </a:r>
            <a:endParaRPr sz="1100">
              <a:latin typeface="Montserrat"/>
              <a:ea typeface="Montserrat"/>
              <a:cs typeface="Montserrat"/>
              <a:sym typeface="Montserrat"/>
            </a:endParaRPr>
          </a:p>
        </p:txBody>
      </p:sp>
      <p:cxnSp>
        <p:nvCxnSpPr>
          <p:cNvPr id="218" name="Google Shape;218;p2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20" name="Google Shape;220;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3" name="Picture 2" descr="A picture containing text&#10;&#10;Description automatically generated">
            <a:extLst>
              <a:ext uri="{FF2B5EF4-FFF2-40B4-BE49-F238E27FC236}">
                <a16:creationId xmlns:a16="http://schemas.microsoft.com/office/drawing/2014/main" id="{09BE82BF-E24A-33DC-4180-74A06071CEF0}"/>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29"/>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27" name="Google Shape;227;p29"/>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Potential Careers &amp; Job Outlook</a:t>
            </a:r>
            <a:endParaRPr sz="4800" b="1">
              <a:solidFill>
                <a:srgbClr val="FFFFFF"/>
              </a:solidFill>
              <a:latin typeface="Montserrat"/>
              <a:ea typeface="Montserrat"/>
              <a:cs typeface="Montserrat"/>
              <a:sym typeface="Montserrat"/>
            </a:endParaRPr>
          </a:p>
        </p:txBody>
      </p:sp>
      <p:pic>
        <p:nvPicPr>
          <p:cNvPr id="2" name="Picture 2" descr="Text&#10;&#10;Description automatically generated">
            <a:extLst>
              <a:ext uri="{FF2B5EF4-FFF2-40B4-BE49-F238E27FC236}">
                <a16:creationId xmlns:a16="http://schemas.microsoft.com/office/drawing/2014/main" id="{1A8DCAAC-004B-12C9-1F33-01F98F13F26D}"/>
              </a:ext>
            </a:extLst>
          </p:cNvPr>
          <p:cNvPicPr>
            <a:picLocks noChangeAspect="1"/>
          </p:cNvPicPr>
          <p:nvPr/>
        </p:nvPicPr>
        <p:blipFill>
          <a:blip r:embed="rId4"/>
          <a:stretch>
            <a:fillRect/>
          </a:stretch>
        </p:blipFill>
        <p:spPr>
          <a:xfrm>
            <a:off x="240258" y="9112718"/>
            <a:ext cx="2163334" cy="5905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0"/>
          <p:cNvSpPr txBox="1">
            <a:spLocks noGrp="1"/>
          </p:cNvSpPr>
          <p:nvPr>
            <p:ph type="body" idx="1"/>
          </p:nvPr>
        </p:nvSpPr>
        <p:spPr>
          <a:xfrm>
            <a:off x="264900" y="1121525"/>
            <a:ext cx="7242600" cy="89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Health Unit Coordinator program prepares students for a career as a Health Unit Coordinator and other closely related careers, which have been identified as careers with much faster than average growth based on Bureau of Labor Statistics (</a:t>
            </a:r>
            <a:r>
              <a:rPr lang="en" sz="1100" u="sng">
                <a:solidFill>
                  <a:schemeClr val="hlink"/>
                </a:solidFill>
                <a:latin typeface="Montserrat"/>
                <a:ea typeface="Montserrat"/>
                <a:cs typeface="Montserrat"/>
                <a:sym typeface="Montserrat"/>
                <a:hlinkClick r:id="rId3"/>
              </a:rPr>
              <a:t>www.bls.gov</a:t>
            </a:r>
            <a:r>
              <a:rPr lang="en" sz="1100">
                <a:latin typeface="Montserrat"/>
                <a:ea typeface="Montserrat"/>
                <a:cs typeface="Montserrat"/>
                <a:sym typeface="Montserrat"/>
              </a:rPr>
              <a: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PRIMARY O*NET CODE: 46-6013-00 - Medical Secretaries</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Perform secretarial duties using specific knowledge of medical terminology and hospital, clinic, or laboratory procedures. Duties may include scheduling appointments, billing patients, and compiling and recording medical charts, reports, and correspondence.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 </a:t>
            </a:r>
            <a:r>
              <a:rPr lang="en" sz="1100">
                <a:latin typeface="Montserrat"/>
                <a:ea typeface="Montserrat"/>
                <a:cs typeface="Montserrat"/>
                <a:sym typeface="Montserrat"/>
              </a:rPr>
              <a:t>Unit Care Coordinator, Nursing Unit Assistant, Hospital Unit Coordinator, Ward Secretary, Information Coordinator, Unit Communicator, Monitor Technician, Patient Access Technician/Coordinator, Scheduling Coordinator, Floor/Unit Secretary, Unit Assistant.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2018 Median Wages - $17.19 hourly, $35,760 annual</a:t>
            </a:r>
            <a:endParaRPr sz="1100" b="1">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35" name="Google Shape;235;p30"/>
          <p:cNvSpPr txBox="1">
            <a:spLocks noGrp="1"/>
          </p:cNvSpPr>
          <p:nvPr>
            <p:ph type="title"/>
          </p:nvPr>
        </p:nvSpPr>
        <p:spPr>
          <a:xfrm>
            <a:off x="26490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Montserrat"/>
                <a:ea typeface="Montserrat"/>
                <a:cs typeface="Montserrat"/>
                <a:sym typeface="Montserrat"/>
              </a:rPr>
              <a:t>Health Unit Coordinator Careers</a:t>
            </a:r>
            <a:endParaRPr sz="2200" b="1">
              <a:latin typeface="Montserrat"/>
              <a:ea typeface="Montserrat"/>
              <a:cs typeface="Montserrat"/>
              <a:sym typeface="Montserrat"/>
            </a:endParaRPr>
          </a:p>
        </p:txBody>
      </p:sp>
      <p:cxnSp>
        <p:nvCxnSpPr>
          <p:cNvPr id="236" name="Google Shape;236;p30"/>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7" name="Google Shape;237;p30"/>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30"/>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18</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5AE5B2C9-CF2F-B680-230D-10114843098A}"/>
              </a:ext>
            </a:extLst>
          </p:cNvPr>
          <p:cNvPicPr>
            <a:picLocks noChangeAspect="1"/>
          </p:cNvPicPr>
          <p:nvPr/>
        </p:nvPicPr>
        <p:blipFill>
          <a:blip r:embed="rId4"/>
          <a:stretch>
            <a:fillRect/>
          </a:stretch>
        </p:blipFill>
        <p:spPr>
          <a:xfrm>
            <a:off x="322721" y="9297025"/>
            <a:ext cx="1925081" cy="533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815096"/>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chemeClr val="lt1"/>
                </a:solidFill>
                <a:latin typeface="Montserrat"/>
                <a:ea typeface="Montserrat"/>
                <a:cs typeface="Montserrat"/>
                <a:sym typeface="Montserrat"/>
              </a:rPr>
              <a:t>Health Unit Coordinator Details</a:t>
            </a:r>
            <a:endParaRPr sz="5000" b="1">
              <a:solidFill>
                <a:schemeClr val="lt1"/>
              </a:solidFill>
              <a:latin typeface="Montserrat"/>
              <a:ea typeface="Montserrat"/>
              <a:cs typeface="Montserrat"/>
              <a:sym typeface="Montserrat"/>
            </a:endParaRPr>
          </a:p>
        </p:txBody>
      </p:sp>
      <p:pic>
        <p:nvPicPr>
          <p:cNvPr id="3" name="Picture 2" descr="Text&#10;&#10;Description automatically generated">
            <a:extLst>
              <a:ext uri="{FF2B5EF4-FFF2-40B4-BE49-F238E27FC236}">
                <a16:creationId xmlns:a16="http://schemas.microsoft.com/office/drawing/2014/main" id="{6072849B-9C42-F98B-ED7E-E4B9B6EC75D3}"/>
              </a:ext>
            </a:extLst>
          </p:cNvPr>
          <p:cNvPicPr>
            <a:picLocks noChangeAspect="1"/>
          </p:cNvPicPr>
          <p:nvPr/>
        </p:nvPicPr>
        <p:blipFill>
          <a:blip r:embed="rId4"/>
          <a:stretch>
            <a:fillRect/>
          </a:stretch>
        </p:blipFill>
        <p:spPr>
          <a:xfrm>
            <a:off x="240258" y="9112718"/>
            <a:ext cx="2163334" cy="59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What is a Health Unit Coordinator?</a:t>
            </a:r>
            <a:endParaRPr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Health Unit Coordinator (HUC) is often the first person someone meets when they enter a hospital’s nursing unit. Originally referred to as Ward Clerk or Ward Secretary, the title Health Unit Coordinator has become widely accepted as the official title for the profession. HUC’s are also referred to as Unit Care Coordinator, Nursing Unit Assistant, Unit Communicator, Floor Secretary, or Patient Access Technician to name a few.</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He/She is typically located at the nursing station and is an essential member of the healthcare team. Persons in this job provide non-clinical support to the interdisciplinary health care team, working at a nursing station of a patient care unit. HUCs play a vital role in managing information flow in the hospital nursing unit. They have been described as the “go-to” person and the “hub” of the nursing unit. The HUC performs tasks such as answering phones, taking and relaying messages, greeting people who come to the desk, answering questions, completing paperwork and computer data entry.</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Responsibilities generally include checking patients in when they first arrive, scheduling upcoming appointments for patients, and inputting medical data into various databases. Health Unit Coordinators also must break down and document charts for patient’s as they are discharged, ensuring that their documents and charts do not get mixed up with other patient’s charts. They may also handle tasks such as ordering supplies when they are running low, gathering new patient information, completing discharge information, and locating birth or death certificates. The Health Unit Coordinator’s work hours generally depend on the environment in which they work.</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BFED3E79-FCD1-E4A5-9AAE-CD58A9B94634}"/>
              </a:ext>
            </a:extLst>
          </p:cNvPr>
          <p:cNvPicPr>
            <a:picLocks noChangeAspect="1"/>
          </p:cNvPicPr>
          <p:nvPr/>
        </p:nvPicPr>
        <p:blipFill>
          <a:blip r:embed="rId4"/>
          <a:stretch>
            <a:fillRect/>
          </a:stretch>
        </p:blipFill>
        <p:spPr>
          <a:xfrm>
            <a:off x="322721" y="9297025"/>
            <a:ext cx="1925081" cy="533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09957" y="129269"/>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4" name="Google Shape;84;p16"/>
          <p:cNvSpPr txBox="1">
            <a:spLocks noGrp="1"/>
          </p:cNvSpPr>
          <p:nvPr>
            <p:ph type="body" idx="1"/>
          </p:nvPr>
        </p:nvSpPr>
        <p:spPr>
          <a:xfrm>
            <a:off x="264950" y="723489"/>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MedCerts online Health Unit Coordinator program prepares students to gain industry certification and ultimately to work within hospitals, clinics, nursing homes, and other healthcare facilities. Our highly immersive program utilizes 12 unique eLearning components designed to keep students engaged, stimulated, and entertained throughout their training. The student learning experience is driven by recorded video lecture delivered by expert instructors, with simulations, video demonstrations, virtualized environments, and many other professionally produced learning objects. Multiple assessments test the students’ knowledge and understanding of the material contained in each lesson leading up to comprehensive final exam for each course.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This program introduces students to the health care facility environment and the various procedures performed by a Health Unit Coordinator. The role of Unit Coordinator has expanded over the years as new technology has been introduced, legal and ethical standards have been tightened, and various supporting roles within the medical environment have evolved Today’s Unit Care Coordinator wears many hats but is often considered the “go-to” person for nurses, doctors, and other hospital staff. Top candidates should be able to set up charts, perform data entry, maintain patient records, manage facility communications, and monitor compliance with facility policy and confidential regulations.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graduates will be working in a healthcare facility, it is imperative that he/she be able to speak and understand the language of medicine and have a fundamental understanding of basic human anatomy and physiology. Health Unit Coordinators may also be asked to transcribe doctor’s orders and update patient records. To address these job roles, students will complete a prerequisite course covering these topics. A HUC will also be called upon to work within a patient’s electronic health record (EHR) to perform record audits, process release requests, and to perform basic collection of patient demographic and insurance information. To address these tasks, this program contains a course covering Electronic Health Records.</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Upon completion of this program, graduates will have met the training requirements to sit for the Certified Health Unit Coordinator (CHUC) examination, which is sponsored by the National Association of Health Unit Coordinators (NAHUC). </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Customer Service is a priority in situations where direct care or other patient/client interaction occurs, students will learn the fundamentals of Customer Service by completing a module that has been aligned with standards set forth by the Professional Association for Customer Engagement (PACE). Students that successfully complete this module will attain the status of  Customer Service Certified (CSC).</a:t>
            </a:r>
            <a:endParaRPr sz="1100">
              <a:latin typeface="Montserrat"/>
              <a:ea typeface="Montserrat"/>
              <a:cs typeface="Montserrat"/>
              <a:sym typeface="Montserrat"/>
            </a:endParaRPr>
          </a:p>
        </p:txBody>
      </p:sp>
      <p:cxnSp>
        <p:nvCxnSpPr>
          <p:cNvPr id="85" name="Google Shape;85;p16"/>
          <p:cNvCxnSpPr/>
          <p:nvPr/>
        </p:nvCxnSpPr>
        <p:spPr>
          <a:xfrm>
            <a:off x="320900" y="723489"/>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Perform HUC tasks and provide accountability to nursing personnel, medical staff, and other hospital department, patients, and visitors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Manage &amp; operate the nursing unit communication systems (phone/internet/scanner/fax)</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Record diagnostic test values, vital signs, and census data. Order daily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Scan reports into patient’s EMR or physically insert into patient’s chart</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Transcribe doctor’s orders (paper) or monitor patient orders (electronic) using knowledge of A&amp;P, disease processes, medical terminology, and abbreviations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Coordinate scheduling of patient’s tests and diagnostic procedures. Prepare consent forms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patient charts, or manage patients’ electronic records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tasks required for patient admission, transfer, discharge, and pre/post-op</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Plan/Execute/Manage non-clinical functions of nursing units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Communicate effectively with patients, visitors, and members of the HC team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Practice within the professional ethical framework of health unit coordinating</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(CHUC, CEHRS) are covered by MedCerts. For additional information, visit MedCerts.com.</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284D5F06-E66F-987F-D322-610A7E9B9632}"/>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18"/>
          <p:cNvGrpSpPr/>
          <p:nvPr/>
        </p:nvGrpSpPr>
        <p:grpSpPr>
          <a:xfrm>
            <a:off x="363050" y="2981875"/>
            <a:ext cx="3393900" cy="5946700"/>
            <a:chOff x="260450" y="3283975"/>
            <a:chExt cx="3393900" cy="5946700"/>
          </a:xfrm>
        </p:grpSpPr>
        <p:sp>
          <p:nvSpPr>
            <p:cNvPr id="105" name="Google Shape;105;p1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08" name="Google Shape;108;p18"/>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MedCerts provides all required courseware, student guides, study guides, and other program supplements and resources. Students must have (or have access to) a computer with high-speed internet (minimum 1.5Mbs). No other equipment is required for this program.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09" name="Google Shape;109;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1" name="Google Shape;111;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13" name="Google Shape;113;p18"/>
          <p:cNvSpPr txBox="1"/>
          <p:nvPr/>
        </p:nvSpPr>
        <p:spPr>
          <a:xfrm>
            <a:off x="208950" y="3200025"/>
            <a:ext cx="3319200" cy="6577800"/>
          </a:xfrm>
          <a:prstGeom prst="rect">
            <a:avLst/>
          </a:prstGeom>
          <a:noFill/>
          <a:ln>
            <a:noFill/>
          </a:ln>
        </p:spPr>
        <p:txBody>
          <a:bodyPr spcFirstLastPara="1" wrap="square" lIns="91425" tIns="91425" rIns="91425" bIns="91425" anchor="t" anchorCtr="0">
            <a:noAutofit/>
          </a:bodyPr>
          <a:lstStyle/>
          <a:p>
            <a:pPr marL="457200" lvl="0" indent="-285750" algn="l" rtl="0">
              <a:lnSpc>
                <a:spcPct val="150000"/>
              </a:lnSpc>
              <a:spcBef>
                <a:spcPts val="0"/>
              </a:spcBef>
              <a:spcAft>
                <a:spcPts val="0"/>
              </a:spcAft>
              <a:buClr>
                <a:schemeClr val="dk1"/>
              </a:buClr>
              <a:buSzPts val="900"/>
              <a:buFont typeface="Montserrat"/>
              <a:buChar char="●"/>
            </a:pPr>
            <a:r>
              <a:rPr lang="en" sz="900" u="sng">
                <a:latin typeface="Montserrat"/>
                <a:ea typeface="Montserrat"/>
                <a:cs typeface="Montserrat"/>
                <a:sym typeface="Montserrat"/>
              </a:rPr>
              <a:t>Through the Customer’s Eyes</a:t>
            </a:r>
            <a:r>
              <a:rPr lang="en" sz="900">
                <a:latin typeface="Montserrat"/>
                <a:ea typeface="Montserrat"/>
                <a:cs typeface="Montserrat"/>
                <a:sym typeface="Montserrat"/>
              </a:rPr>
              <a:t> (SkillPath)</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Introduction to Human Anatomy &amp; Medical Terminology</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Introduction to Human Anatomy &amp; Medical Terminology: A Course Companion (Reuter, Weiss)</a:t>
            </a:r>
            <a:r>
              <a:rPr lang="en" sz="900">
                <a:latin typeface="Montserrat"/>
                <a:ea typeface="Montserrat"/>
                <a:cs typeface="Montserrat"/>
                <a:sym typeface="Montserrat"/>
              </a:rPr>
              <a:t> MedCerts 2st Edition eText and Workbook</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A&amp;P with Medical Terms Flash Cards</a:t>
            </a:r>
            <a:r>
              <a:rPr lang="en" sz="900">
                <a:latin typeface="Montserrat"/>
                <a:ea typeface="Montserrat"/>
                <a:cs typeface="Montserrat"/>
                <a:sym typeface="Montserrat"/>
              </a:rPr>
              <a:t> (MedCerts) MedCerts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Electronic Health Records (MedCerts)</a:t>
            </a:r>
            <a:r>
              <a:rPr lang="en" sz="900">
                <a:latin typeface="Montserrat"/>
                <a:ea typeface="Montserrat"/>
                <a:cs typeface="Montserrat"/>
                <a:sym typeface="Montserrat"/>
              </a:rPr>
              <a:t>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Health Unit Coordinating</a:t>
            </a:r>
            <a:r>
              <a:rPr lang="en" sz="900">
                <a:latin typeface="Montserrat"/>
                <a:ea typeface="Montserrat"/>
                <a:cs typeface="Montserrat"/>
                <a:sym typeface="Montserrat"/>
              </a:rPr>
              <a:t> (MedCerts) Recorded Video-Based Lecture/Instruction</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Health Unit Coordinating</a:t>
            </a:r>
            <a:r>
              <a:rPr lang="en" sz="900">
                <a:latin typeface="Montserrat"/>
                <a:ea typeface="Montserrat"/>
                <a:cs typeface="Montserrat"/>
                <a:sym typeface="Montserrat"/>
              </a:rPr>
              <a:t> (Gillingham and Melzer-Wadsworth-Seibel) Elsevier Copyright 2014 7th Edition eBook</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Health Unit Coordinating Interactivity</a:t>
            </a:r>
            <a:r>
              <a:rPr lang="en" sz="900">
                <a:latin typeface="Montserrat"/>
                <a:ea typeface="Montserrat"/>
                <a:cs typeface="Montserrat"/>
                <a:sym typeface="Montserrat"/>
              </a:rPr>
              <a:t> (Elsevier Resource) Drag-and-Drop and Fill-in-the-Blank Activities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Health Unit Coordinating Storyline Animations</a:t>
            </a:r>
            <a:r>
              <a:rPr lang="en" sz="900">
                <a:latin typeface="Montserrat"/>
                <a:ea typeface="Montserrat"/>
                <a:cs typeface="Montserrat"/>
                <a:sym typeface="Montserrat"/>
              </a:rPr>
              <a:t> (MedCerts) Skill Presentations and Knowledge Checks</a:t>
            </a:r>
            <a:endParaRPr sz="900">
              <a:latin typeface="Montserrat"/>
              <a:ea typeface="Montserrat"/>
              <a:cs typeface="Montserrat"/>
              <a:sym typeface="Montserrat"/>
            </a:endParaRPr>
          </a:p>
          <a:p>
            <a:pPr marL="457200" lvl="0" indent="-285750" algn="l" rtl="0">
              <a:lnSpc>
                <a:spcPct val="150000"/>
              </a:lnSpc>
              <a:spcBef>
                <a:spcPts val="0"/>
              </a:spcBef>
              <a:spcAft>
                <a:spcPts val="0"/>
              </a:spcAft>
              <a:buSzPts val="900"/>
              <a:buFont typeface="Montserrat"/>
              <a:buChar char="●"/>
            </a:pPr>
            <a:r>
              <a:rPr lang="en" sz="900" u="sng">
                <a:latin typeface="Montserrat"/>
                <a:ea typeface="Montserrat"/>
                <a:cs typeface="Montserrat"/>
                <a:sym typeface="Montserrat"/>
              </a:rPr>
              <a:t>Health Unit Coordinating 3D Virtual Learning/Critical Thinking</a:t>
            </a:r>
            <a:r>
              <a:rPr lang="en" sz="900">
                <a:latin typeface="Montserrat"/>
                <a:ea typeface="Montserrat"/>
                <a:cs typeface="Montserrat"/>
                <a:sym typeface="Montserrat"/>
              </a:rPr>
              <a:t> (MedCerts)</a:t>
            </a:r>
            <a:endParaRPr sz="900">
              <a:latin typeface="Montserrat"/>
              <a:ea typeface="Montserrat"/>
              <a:cs typeface="Montserrat"/>
              <a:sym typeface="Montserrat"/>
            </a:endParaRPr>
          </a:p>
          <a:p>
            <a:pPr marL="0" lvl="0" indent="0" algn="l" rtl="0">
              <a:spcBef>
                <a:spcPts val="0"/>
              </a:spcBef>
              <a:spcAft>
                <a:spcPts val="0"/>
              </a:spcAft>
              <a:buNone/>
            </a:pPr>
            <a:endParaRPr sz="1100"/>
          </a:p>
        </p:txBody>
      </p:sp>
      <p:pic>
        <p:nvPicPr>
          <p:cNvPr id="3" name="Picture 2" descr="A picture containing text&#10;&#10;Description automatically generated">
            <a:extLst>
              <a:ext uri="{FF2B5EF4-FFF2-40B4-BE49-F238E27FC236}">
                <a16:creationId xmlns:a16="http://schemas.microsoft.com/office/drawing/2014/main" id="{1043F7CF-BFD9-D5C6-0E46-7023CB205583}"/>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19" name="Google Shape;119;p19"/>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Currently there are no states with a licensure or certification requirement in order to perform the duties of a Health Unit Coordinator.</a:t>
            </a:r>
            <a:endParaRPr sz="1100">
              <a:latin typeface="Montserrat"/>
              <a:ea typeface="Montserrat"/>
              <a:cs typeface="Montserrat"/>
              <a:sym typeface="Montserrat"/>
            </a:endParaRPr>
          </a:p>
        </p:txBody>
      </p:sp>
      <p:cxnSp>
        <p:nvCxnSpPr>
          <p:cNvPr id="120" name="Google Shape;120;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2" name="Google Shape;122;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EDFB7126-9044-92AC-3F90-AEA9C561F025}"/>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29" name="Google Shape;129;p20"/>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000" b="1">
                <a:solidFill>
                  <a:srgbClr val="FFFFFF"/>
                </a:solidFill>
                <a:latin typeface="Montserrat"/>
                <a:ea typeface="Montserrat"/>
                <a:cs typeface="Montserrat"/>
                <a:sym typeface="Montserrat"/>
              </a:rPr>
              <a:t>Health Unit Coordinator Courses</a:t>
            </a:r>
            <a:endParaRPr sz="5000" b="1">
              <a:solidFill>
                <a:srgbClr val="FFFFFF"/>
              </a:solidFill>
              <a:latin typeface="Montserrat"/>
              <a:ea typeface="Montserrat"/>
              <a:cs typeface="Montserrat"/>
              <a:sym typeface="Montserrat"/>
            </a:endParaRPr>
          </a:p>
        </p:txBody>
      </p:sp>
      <p:pic>
        <p:nvPicPr>
          <p:cNvPr id="3" name="Picture 2" descr="Text&#10;&#10;Description automatically generated">
            <a:extLst>
              <a:ext uri="{FF2B5EF4-FFF2-40B4-BE49-F238E27FC236}">
                <a16:creationId xmlns:a16="http://schemas.microsoft.com/office/drawing/2014/main" id="{635D13B7-9435-6225-05F2-E44A899A0429}"/>
              </a:ext>
            </a:extLst>
          </p:cNvPr>
          <p:cNvPicPr>
            <a:picLocks noChangeAspect="1"/>
          </p:cNvPicPr>
          <p:nvPr/>
        </p:nvPicPr>
        <p:blipFill>
          <a:blip r:embed="rId4"/>
          <a:stretch>
            <a:fillRect/>
          </a:stretch>
        </p:blipFill>
        <p:spPr>
          <a:xfrm>
            <a:off x="240258" y="9112718"/>
            <a:ext cx="2163334" cy="5905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p:nvPr/>
        </p:nvSpPr>
        <p:spPr>
          <a:xfrm>
            <a:off x="208950" y="6645025"/>
            <a:ext cx="7298700" cy="21393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CS-1011: Customer Service Professional - Level 1</a:t>
            </a:r>
            <a:endParaRPr b="1">
              <a:latin typeface="Montserrat"/>
              <a:ea typeface="Montserrat"/>
              <a:cs typeface="Montserrat"/>
              <a:sym typeface="Montserrat"/>
            </a:endParaRPr>
          </a:p>
        </p:txBody>
      </p:sp>
      <p:sp>
        <p:nvSpPr>
          <p:cNvPr id="138" name="Google Shape;138;p21"/>
          <p:cNvSpPr txBox="1">
            <a:spLocks noGrp="1"/>
          </p:cNvSpPr>
          <p:nvPr>
            <p:ph type="body" idx="1"/>
          </p:nvPr>
        </p:nvSpPr>
        <p:spPr>
          <a:xfrm>
            <a:off x="208950" y="1412725"/>
            <a:ext cx="7242600" cy="6895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This module is a unique and entertaining course designed to prepare individuals across all job titles with the core skills needed to satisfy customers of all types.  Each customer, patient, or client is critical whether you work within a call center, retail store or pharmacy, medical office/clinic, or business office.  No organization can afford to overlook or neglect the power of customer service skills.  The course includes six (6) modules on topics such as Why Customer Service Matters, What Customers Want, Essential Customer Service Skills Part I and Part II, Handling Complaints and Dealing with Angry People, and Customer Service as a Strategic Marketing Tool.  These modules are the components of the “Through the Customer’s Eyes” course that has been used to train a variety of front-line service providers across many industries and disciplines.  Within each module, students are assessed on the topics covered.  Student completing this course will attain the status of “Customer Service Certified” (CSC) as designated by the Professional Association for Customer Engagement (PACE).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Learn how service affects the company’s bottom line and increase customer retention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reasons why customers take their business elsewhere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5 key elements of employee competence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to ask open and closed-ended questions to get to the root of a problem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Learn several techniques to defuse anger and aggression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how service teams can enhance customer service</a:t>
            </a:r>
            <a:endParaRPr sz="1100">
              <a:latin typeface="Montserrat"/>
              <a:ea typeface="Montserrat"/>
              <a:cs typeface="Montserrat"/>
              <a:sym typeface="Montserrat"/>
            </a:endParaRPr>
          </a:p>
        </p:txBody>
      </p:sp>
      <p:cxnSp>
        <p:nvCxnSpPr>
          <p:cNvPr id="139" name="Google Shape;139;p21"/>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41" name="Google Shape;141;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9</a:t>
            </a:fld>
            <a:endParaRPr b="1">
              <a:latin typeface="Montserrat"/>
              <a:ea typeface="Montserrat"/>
              <a:cs typeface="Montserrat"/>
              <a:sym typeface="Montserrat"/>
            </a:endParaRPr>
          </a:p>
        </p:txBody>
      </p:sp>
      <p:pic>
        <p:nvPicPr>
          <p:cNvPr id="3" name="Picture 2" descr="A picture containing text&#10;&#10;Description automatically generated">
            <a:extLst>
              <a:ext uri="{FF2B5EF4-FFF2-40B4-BE49-F238E27FC236}">
                <a16:creationId xmlns:a16="http://schemas.microsoft.com/office/drawing/2014/main" id="{073396E0-9E0B-13E0-183B-748BB5E84809}"/>
              </a:ext>
            </a:extLst>
          </p:cNvPr>
          <p:cNvPicPr>
            <a:picLocks noChangeAspect="1"/>
          </p:cNvPicPr>
          <p:nvPr/>
        </p:nvPicPr>
        <p:blipFill>
          <a:blip r:embed="rId3"/>
          <a:stretch>
            <a:fillRect/>
          </a:stretch>
        </p:blipFill>
        <p:spPr>
          <a:xfrm>
            <a:off x="322721" y="9297025"/>
            <a:ext cx="1925081" cy="5334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BC38C2-4B42-4DB3-82D1-5C2AC8D7DC8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1E77AB4-BE3A-4810-A189-111CB9D90F6C}"/>
</file>

<file path=customXml/itemProps3.xml><?xml version="1.0" encoding="utf-8"?>
<ds:datastoreItem xmlns:ds="http://schemas.openxmlformats.org/officeDocument/2006/customXml" ds:itemID="{ED19B480-B251-415A-8688-3C0455D735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3196</Words>
  <Application>Microsoft Office PowerPoint</Application>
  <PresentationFormat>Custom</PresentationFormat>
  <Paragraphs>191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Simple Light</vt:lpstr>
      <vt:lpstr>Health Unit Coordinator</vt:lpstr>
      <vt:lpstr>Health Unit Coordinator Details</vt:lpstr>
      <vt:lpstr>What is a Health Unit Coordinator?</vt:lpstr>
      <vt:lpstr>Program Description</vt:lpstr>
      <vt:lpstr>Program Objectives &amp; Features</vt:lpstr>
      <vt:lpstr>Equipment &amp; Courseware/eBooks</vt:lpstr>
      <vt:lpstr>Enrollment Eligibility Requirements</vt:lpstr>
      <vt:lpstr>Health Unit Coordinator Courses</vt:lpstr>
      <vt:lpstr>CS-1011: Customer Service Professional - Level 1</vt:lpstr>
      <vt:lpstr>HI-1014: Introduction to Human Anatomy and Medical Terminology</vt:lpstr>
      <vt:lpstr>HI-1018: Electronic Health Records</vt:lpstr>
      <vt:lpstr>HI-1013: Health Unit Coordinating</vt:lpstr>
      <vt:lpstr>Eligible Program Certifications</vt:lpstr>
      <vt:lpstr>PRIMARY: Certified Health Unit Coordinator (CHUC)</vt:lpstr>
      <vt:lpstr>SECONDARY:  Electronic Health Record Specialist Certification (CEHRS)</vt:lpstr>
      <vt:lpstr>Customer Service Certified (CSC)</vt:lpstr>
      <vt:lpstr>Potential Careers &amp; Job Outlook</vt:lpstr>
      <vt:lpstr>Health Unit Coordinator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Unit Coordinator</dc:title>
  <dc:creator>Melissa Casey</dc:creator>
  <cp:lastModifiedBy>Melissa Casey</cp:lastModifiedBy>
  <cp:revision>23</cp:revision>
  <dcterms:modified xsi:type="dcterms:W3CDTF">2022-06-24T18:36:19Z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