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22"/>
  </p:notesMasterIdLst>
  <p:sldIdLst>
    <p:sldId id="256" r:id="rId5"/>
    <p:sldId id="257" r:id="rId6"/>
    <p:sldId id="258" r:id="rId7"/>
    <p:sldId id="259" r:id="rId8"/>
    <p:sldId id="260" r:id="rId9"/>
    <p:sldId id="261" r:id="rId10"/>
    <p:sldId id="262" r:id="rId11"/>
    <p:sldId id="273" r:id="rId12"/>
    <p:sldId id="263" r:id="rId13"/>
    <p:sldId id="264" r:id="rId14"/>
    <p:sldId id="265" r:id="rId15"/>
    <p:sldId id="266" r:id="rId16"/>
    <p:sldId id="267" r:id="rId17"/>
    <p:sldId id="268" r:id="rId18"/>
    <p:sldId id="269" r:id="rId19"/>
    <p:sldId id="270" r:id="rId20"/>
    <p:sldId id="271" r:id="rId21"/>
  </p:sldIdLst>
  <p:sldSz cx="7772400" cy="10058400"/>
  <p:notesSz cx="6858000" cy="9144000"/>
  <p:embeddedFontLst>
    <p:embeddedFont>
      <p:font typeface="Montserrat" panose="000005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E81E6F-5EC7-B75D-8929-2210424E4D52}" v="4" dt="2022-01-19T20:41:05.902"/>
    <p1510:client id="{63086A57-28DF-09D4-E16C-946077CFC1BC}" v="57" dt="2022-06-24T16:55:52.381"/>
    <p1510:client id="{732D1D4A-B8C8-3681-411F-E1DE49F6FB3A}" v="6" dt="2022-06-24T18:34:45.6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ttany Lopez" userId="S::blopez@medcerts.com::d8d47204-ab91-4ec2-938a-e9d3a1d1cbb4" providerId="AD" clId="Web-{01E81E6F-5EC7-B75D-8929-2210424E4D52}"/>
    <pc:docChg chg="addSld delSld sldOrd">
      <pc:chgData name="Brittany Lopez" userId="S::blopez@medcerts.com::d8d47204-ab91-4ec2-938a-e9d3a1d1cbb4" providerId="AD" clId="Web-{01E81E6F-5EC7-B75D-8929-2210424E4D52}" dt="2022-01-19T20:41:05.902" v="3"/>
      <pc:docMkLst>
        <pc:docMk/>
      </pc:docMkLst>
      <pc:sldChg chg="new del ord">
        <pc:chgData name="Brittany Lopez" userId="S::blopez@medcerts.com::d8d47204-ab91-4ec2-938a-e9d3a1d1cbb4" providerId="AD" clId="Web-{01E81E6F-5EC7-B75D-8929-2210424E4D52}" dt="2022-01-19T20:41:05.902" v="3"/>
        <pc:sldMkLst>
          <pc:docMk/>
          <pc:sldMk cId="321089556" sldId="272"/>
        </pc:sldMkLst>
      </pc:sldChg>
      <pc:sldChg chg="add">
        <pc:chgData name="Brittany Lopez" userId="S::blopez@medcerts.com::d8d47204-ab91-4ec2-938a-e9d3a1d1cbb4" providerId="AD" clId="Web-{01E81E6F-5EC7-B75D-8929-2210424E4D52}" dt="2022-01-19T20:41:00.418" v="2"/>
        <pc:sldMkLst>
          <pc:docMk/>
          <pc:sldMk cId="461400134" sldId="273"/>
        </pc:sldMkLst>
      </pc:sldChg>
    </pc:docChg>
  </pc:docChgLst>
  <pc:docChgLst>
    <pc:chgData name="Sange Thungon" userId="S::sthungon@medcerts.com::dac29ab1-0309-4309-9d13-ef1fc85358e3" providerId="AD" clId="Web-{732D1D4A-B8C8-3681-411F-E1DE49F6FB3A}"/>
    <pc:docChg chg="modSld">
      <pc:chgData name="Sange Thungon" userId="S::sthungon@medcerts.com::dac29ab1-0309-4309-9d13-ef1fc85358e3" providerId="AD" clId="Web-{732D1D4A-B8C8-3681-411F-E1DE49F6FB3A}" dt="2022-06-24T18:34:45.650" v="5" actId="1076"/>
      <pc:docMkLst>
        <pc:docMk/>
      </pc:docMkLst>
      <pc:sldChg chg="addSp delSp modSp">
        <pc:chgData name="Sange Thungon" userId="S::sthungon@medcerts.com::dac29ab1-0309-4309-9d13-ef1fc85358e3" providerId="AD" clId="Web-{732D1D4A-B8C8-3681-411F-E1DE49F6FB3A}" dt="2022-06-24T18:34:45.650" v="5" actId="1076"/>
        <pc:sldMkLst>
          <pc:docMk/>
          <pc:sldMk cId="0" sldId="256"/>
        </pc:sldMkLst>
        <pc:picChg chg="del">
          <ac:chgData name="Sange Thungon" userId="S::sthungon@medcerts.com::dac29ab1-0309-4309-9d13-ef1fc85358e3" providerId="AD" clId="Web-{732D1D4A-B8C8-3681-411F-E1DE49F6FB3A}" dt="2022-06-24T18:34:39.494" v="0"/>
          <ac:picMkLst>
            <pc:docMk/>
            <pc:sldMk cId="0" sldId="256"/>
            <ac:picMk id="2" creationId="{04488AA0-508C-6B39-2646-436A1752FCE0}"/>
          </ac:picMkLst>
        </pc:picChg>
        <pc:picChg chg="add mod">
          <ac:chgData name="Sange Thungon" userId="S::sthungon@medcerts.com::dac29ab1-0309-4309-9d13-ef1fc85358e3" providerId="AD" clId="Web-{732D1D4A-B8C8-3681-411F-E1DE49F6FB3A}" dt="2022-06-24T18:34:45.650" v="5" actId="1076"/>
          <ac:picMkLst>
            <pc:docMk/>
            <pc:sldMk cId="0" sldId="256"/>
            <ac:picMk id="3" creationId="{288BD137-B5F8-20A7-3676-BE065E923720}"/>
          </ac:picMkLst>
        </pc:picChg>
      </pc:sldChg>
    </pc:docChg>
  </pc:docChgLst>
  <pc:docChgLst>
    <pc:chgData name="Sange Thungon" userId="S::sthungon@medcerts.com::dac29ab1-0309-4309-9d13-ef1fc85358e3" providerId="AD" clId="Web-{63086A57-28DF-09D4-E16C-946077CFC1BC}"/>
    <pc:docChg chg="modSld">
      <pc:chgData name="Sange Thungon" userId="S::sthungon@medcerts.com::dac29ab1-0309-4309-9d13-ef1fc85358e3" providerId="AD" clId="Web-{63086A57-28DF-09D4-E16C-946077CFC1BC}" dt="2022-06-24T16:55:52.381" v="50" actId="14100"/>
      <pc:docMkLst>
        <pc:docMk/>
      </pc:docMkLst>
      <pc:sldChg chg="addSp delSp modSp">
        <pc:chgData name="Sange Thungon" userId="S::sthungon@medcerts.com::dac29ab1-0309-4309-9d13-ef1fc85358e3" providerId="AD" clId="Web-{63086A57-28DF-09D4-E16C-946077CFC1BC}" dt="2022-06-24T16:55:52.381" v="50" actId="14100"/>
        <pc:sldMkLst>
          <pc:docMk/>
          <pc:sldMk cId="0" sldId="256"/>
        </pc:sldMkLst>
        <pc:picChg chg="add mod">
          <ac:chgData name="Sange Thungon" userId="S::sthungon@medcerts.com::dac29ab1-0309-4309-9d13-ef1fc85358e3" providerId="AD" clId="Web-{63086A57-28DF-09D4-E16C-946077CFC1BC}" dt="2022-06-24T16:55:52.381" v="50" actId="14100"/>
          <ac:picMkLst>
            <pc:docMk/>
            <pc:sldMk cId="0" sldId="256"/>
            <ac:picMk id="2" creationId="{04488AA0-508C-6B39-2646-436A1752FCE0}"/>
          </ac:picMkLst>
        </pc:picChg>
        <pc:picChg chg="del">
          <ac:chgData name="Sange Thungon" userId="S::sthungon@medcerts.com::dac29ab1-0309-4309-9d13-ef1fc85358e3" providerId="AD" clId="Web-{63086A57-28DF-09D4-E16C-946077CFC1BC}" dt="2022-06-24T16:55:47.194" v="47"/>
          <ac:picMkLst>
            <pc:docMk/>
            <pc:sldMk cId="0" sldId="256"/>
            <ac:picMk id="59" creationId="{00000000-0000-0000-0000-000000000000}"/>
          </ac:picMkLst>
        </pc:picChg>
      </pc:sldChg>
      <pc:sldChg chg="addSp delSp modSp">
        <pc:chgData name="Sange Thungon" userId="S::sthungon@medcerts.com::dac29ab1-0309-4309-9d13-ef1fc85358e3" providerId="AD" clId="Web-{63086A57-28DF-09D4-E16C-946077CFC1BC}" dt="2022-06-24T16:55:44.225" v="46" actId="1076"/>
        <pc:sldMkLst>
          <pc:docMk/>
          <pc:sldMk cId="0" sldId="257"/>
        </pc:sldMkLst>
        <pc:picChg chg="add mod">
          <ac:chgData name="Sange Thungon" userId="S::sthungon@medcerts.com::dac29ab1-0309-4309-9d13-ef1fc85358e3" providerId="AD" clId="Web-{63086A57-28DF-09D4-E16C-946077CFC1BC}" dt="2022-06-24T16:55:44.225" v="46" actId="1076"/>
          <ac:picMkLst>
            <pc:docMk/>
            <pc:sldMk cId="0" sldId="257"/>
            <ac:picMk id="2" creationId="{3B564D45-AF6C-F628-A266-7695E27F1AD0}"/>
          </ac:picMkLst>
        </pc:picChg>
        <pc:picChg chg="del">
          <ac:chgData name="Sange Thungon" userId="S::sthungon@medcerts.com::dac29ab1-0309-4309-9d13-ef1fc85358e3" providerId="AD" clId="Web-{63086A57-28DF-09D4-E16C-946077CFC1BC}" dt="2022-06-24T16:55:41.209" v="44"/>
          <ac:picMkLst>
            <pc:docMk/>
            <pc:sldMk cId="0" sldId="257"/>
            <ac:picMk id="67" creationId="{00000000-0000-0000-0000-000000000000}"/>
          </ac:picMkLst>
        </pc:picChg>
      </pc:sldChg>
      <pc:sldChg chg="addSp delSp modSp">
        <pc:chgData name="Sange Thungon" userId="S::sthungon@medcerts.com::dac29ab1-0309-4309-9d13-ef1fc85358e3" providerId="AD" clId="Web-{63086A57-28DF-09D4-E16C-946077CFC1BC}" dt="2022-06-24T16:54:07.081" v="2" actId="1076"/>
        <pc:sldMkLst>
          <pc:docMk/>
          <pc:sldMk cId="0" sldId="258"/>
        </pc:sldMkLst>
        <pc:picChg chg="add mod">
          <ac:chgData name="Sange Thungon" userId="S::sthungon@medcerts.com::dac29ab1-0309-4309-9d13-ef1fc85358e3" providerId="AD" clId="Web-{63086A57-28DF-09D4-E16C-946077CFC1BC}" dt="2022-06-24T16:54:07.081" v="2" actId="1076"/>
          <ac:picMkLst>
            <pc:docMk/>
            <pc:sldMk cId="0" sldId="258"/>
            <ac:picMk id="2" creationId="{6D658120-E92F-280F-A1AA-B4A84F7B46A8}"/>
          </ac:picMkLst>
        </pc:picChg>
        <pc:picChg chg="del">
          <ac:chgData name="Sange Thungon" userId="S::sthungon@medcerts.com::dac29ab1-0309-4309-9d13-ef1fc85358e3" providerId="AD" clId="Web-{63086A57-28DF-09D4-E16C-946077CFC1BC}" dt="2022-06-24T16:54:04.050" v="0"/>
          <ac:picMkLst>
            <pc:docMk/>
            <pc:sldMk cId="0" sldId="258"/>
            <ac:picMk id="75" creationId="{00000000-0000-0000-0000-000000000000}"/>
          </ac:picMkLst>
        </pc:picChg>
      </pc:sldChg>
      <pc:sldChg chg="addSp delSp">
        <pc:chgData name="Sange Thungon" userId="S::sthungon@medcerts.com::dac29ab1-0309-4309-9d13-ef1fc85358e3" providerId="AD" clId="Web-{63086A57-28DF-09D4-E16C-946077CFC1BC}" dt="2022-06-24T16:54:10.754" v="4"/>
        <pc:sldMkLst>
          <pc:docMk/>
          <pc:sldMk cId="0" sldId="259"/>
        </pc:sldMkLst>
        <pc:picChg chg="add">
          <ac:chgData name="Sange Thungon" userId="S::sthungon@medcerts.com::dac29ab1-0309-4309-9d13-ef1fc85358e3" providerId="AD" clId="Web-{63086A57-28DF-09D4-E16C-946077CFC1BC}" dt="2022-06-24T16:54:10.754" v="4"/>
          <ac:picMkLst>
            <pc:docMk/>
            <pc:sldMk cId="0" sldId="259"/>
            <ac:picMk id="3" creationId="{97338AA0-E3A8-7BC8-02A8-EBA269374D4B}"/>
          </ac:picMkLst>
        </pc:picChg>
        <pc:picChg chg="del">
          <ac:chgData name="Sange Thungon" userId="S::sthungon@medcerts.com::dac29ab1-0309-4309-9d13-ef1fc85358e3" providerId="AD" clId="Web-{63086A57-28DF-09D4-E16C-946077CFC1BC}" dt="2022-06-24T16:54:10.488" v="3"/>
          <ac:picMkLst>
            <pc:docMk/>
            <pc:sldMk cId="0" sldId="259"/>
            <ac:picMk id="87" creationId="{00000000-0000-0000-0000-000000000000}"/>
          </ac:picMkLst>
        </pc:picChg>
      </pc:sldChg>
      <pc:sldChg chg="addSp delSp">
        <pc:chgData name="Sange Thungon" userId="S::sthungon@medcerts.com::dac29ab1-0309-4309-9d13-ef1fc85358e3" providerId="AD" clId="Web-{63086A57-28DF-09D4-E16C-946077CFC1BC}" dt="2022-06-24T16:54:14.097" v="6"/>
        <pc:sldMkLst>
          <pc:docMk/>
          <pc:sldMk cId="0" sldId="260"/>
        </pc:sldMkLst>
        <pc:picChg chg="add">
          <ac:chgData name="Sange Thungon" userId="S::sthungon@medcerts.com::dac29ab1-0309-4309-9d13-ef1fc85358e3" providerId="AD" clId="Web-{63086A57-28DF-09D4-E16C-946077CFC1BC}" dt="2022-06-24T16:54:14.097" v="6"/>
          <ac:picMkLst>
            <pc:docMk/>
            <pc:sldMk cId="0" sldId="260"/>
            <ac:picMk id="3" creationId="{656A25F0-A7FD-8D6D-5D99-1DD15DB66F71}"/>
          </ac:picMkLst>
        </pc:picChg>
        <pc:picChg chg="del">
          <ac:chgData name="Sange Thungon" userId="S::sthungon@medcerts.com::dac29ab1-0309-4309-9d13-ef1fc85358e3" providerId="AD" clId="Web-{63086A57-28DF-09D4-E16C-946077CFC1BC}" dt="2022-06-24T16:54:13.754" v="5"/>
          <ac:picMkLst>
            <pc:docMk/>
            <pc:sldMk cId="0" sldId="260"/>
            <ac:picMk id="97" creationId="{00000000-0000-0000-0000-000000000000}"/>
          </ac:picMkLst>
        </pc:picChg>
      </pc:sldChg>
      <pc:sldChg chg="addSp delSp">
        <pc:chgData name="Sange Thungon" userId="S::sthungon@medcerts.com::dac29ab1-0309-4309-9d13-ef1fc85358e3" providerId="AD" clId="Web-{63086A57-28DF-09D4-E16C-946077CFC1BC}" dt="2022-06-24T16:54:18.738" v="8"/>
        <pc:sldMkLst>
          <pc:docMk/>
          <pc:sldMk cId="0" sldId="261"/>
        </pc:sldMkLst>
        <pc:picChg chg="add">
          <ac:chgData name="Sange Thungon" userId="S::sthungon@medcerts.com::dac29ab1-0309-4309-9d13-ef1fc85358e3" providerId="AD" clId="Web-{63086A57-28DF-09D4-E16C-946077CFC1BC}" dt="2022-06-24T16:54:18.738" v="8"/>
          <ac:picMkLst>
            <pc:docMk/>
            <pc:sldMk cId="0" sldId="261"/>
            <ac:picMk id="3" creationId="{3C1ECBA4-57D1-A0D3-2D55-29863358371D}"/>
          </ac:picMkLst>
        </pc:picChg>
        <pc:picChg chg="del">
          <ac:chgData name="Sange Thungon" userId="S::sthungon@medcerts.com::dac29ab1-0309-4309-9d13-ef1fc85358e3" providerId="AD" clId="Web-{63086A57-28DF-09D4-E16C-946077CFC1BC}" dt="2022-06-24T16:54:18.363" v="7"/>
          <ac:picMkLst>
            <pc:docMk/>
            <pc:sldMk cId="0" sldId="261"/>
            <ac:picMk id="107" creationId="{00000000-0000-0000-0000-000000000000}"/>
          </ac:picMkLst>
        </pc:picChg>
      </pc:sldChg>
      <pc:sldChg chg="addSp delSp modSp">
        <pc:chgData name="Sange Thungon" userId="S::sthungon@medcerts.com::dac29ab1-0309-4309-9d13-ef1fc85358e3" providerId="AD" clId="Web-{63086A57-28DF-09D4-E16C-946077CFC1BC}" dt="2022-06-24T16:55:33.678" v="43" actId="1076"/>
        <pc:sldMkLst>
          <pc:docMk/>
          <pc:sldMk cId="0" sldId="262"/>
        </pc:sldMkLst>
        <pc:picChg chg="add mod">
          <ac:chgData name="Sange Thungon" userId="S::sthungon@medcerts.com::dac29ab1-0309-4309-9d13-ef1fc85358e3" providerId="AD" clId="Web-{63086A57-28DF-09D4-E16C-946077CFC1BC}" dt="2022-06-24T16:55:33.678" v="43" actId="1076"/>
          <ac:picMkLst>
            <pc:docMk/>
            <pc:sldMk cId="0" sldId="262"/>
            <ac:picMk id="2" creationId="{6DBD3B3C-727B-B622-8233-4BB11601EF24}"/>
          </ac:picMkLst>
        </pc:picChg>
        <pc:picChg chg="del">
          <ac:chgData name="Sange Thungon" userId="S::sthungon@medcerts.com::dac29ab1-0309-4309-9d13-ef1fc85358e3" providerId="AD" clId="Web-{63086A57-28DF-09D4-E16C-946077CFC1BC}" dt="2022-06-24T16:55:30.865" v="41"/>
          <ac:picMkLst>
            <pc:docMk/>
            <pc:sldMk cId="0" sldId="262"/>
            <ac:picMk id="117" creationId="{00000000-0000-0000-0000-000000000000}"/>
          </ac:picMkLst>
        </pc:picChg>
      </pc:sldChg>
      <pc:sldChg chg="addSp delSp modSp">
        <pc:chgData name="Sange Thungon" userId="S::sthungon@medcerts.com::dac29ab1-0309-4309-9d13-ef1fc85358e3" providerId="AD" clId="Web-{63086A57-28DF-09D4-E16C-946077CFC1BC}" dt="2022-06-24T16:54:32.567" v="15" actId="1076"/>
        <pc:sldMkLst>
          <pc:docMk/>
          <pc:sldMk cId="0" sldId="263"/>
        </pc:sldMkLst>
        <pc:picChg chg="add mod">
          <ac:chgData name="Sange Thungon" userId="S::sthungon@medcerts.com::dac29ab1-0309-4309-9d13-ef1fc85358e3" providerId="AD" clId="Web-{63086A57-28DF-09D4-E16C-946077CFC1BC}" dt="2022-06-24T16:54:32.567" v="15" actId="1076"/>
          <ac:picMkLst>
            <pc:docMk/>
            <pc:sldMk cId="0" sldId="263"/>
            <ac:picMk id="3" creationId="{A8B91666-01DF-7972-3510-F08064C59453}"/>
          </ac:picMkLst>
        </pc:picChg>
        <pc:picChg chg="del">
          <ac:chgData name="Sange Thungon" userId="S::sthungon@medcerts.com::dac29ab1-0309-4309-9d13-ef1fc85358e3" providerId="AD" clId="Web-{63086A57-28DF-09D4-E16C-946077CFC1BC}" dt="2022-06-24T16:54:30.285" v="13"/>
          <ac:picMkLst>
            <pc:docMk/>
            <pc:sldMk cId="0" sldId="263"/>
            <ac:picMk id="126" creationId="{00000000-0000-0000-0000-000000000000}"/>
          </ac:picMkLst>
        </pc:picChg>
      </pc:sldChg>
      <pc:sldChg chg="addSp delSp modSp">
        <pc:chgData name="Sange Thungon" userId="S::sthungon@medcerts.com::dac29ab1-0309-4309-9d13-ef1fc85358e3" providerId="AD" clId="Web-{63086A57-28DF-09D4-E16C-946077CFC1BC}" dt="2022-06-24T16:54:36.848" v="18" actId="1076"/>
        <pc:sldMkLst>
          <pc:docMk/>
          <pc:sldMk cId="0" sldId="264"/>
        </pc:sldMkLst>
        <pc:picChg chg="add mod">
          <ac:chgData name="Sange Thungon" userId="S::sthungon@medcerts.com::dac29ab1-0309-4309-9d13-ef1fc85358e3" providerId="AD" clId="Web-{63086A57-28DF-09D4-E16C-946077CFC1BC}" dt="2022-06-24T16:54:36.848" v="18" actId="1076"/>
          <ac:picMkLst>
            <pc:docMk/>
            <pc:sldMk cId="0" sldId="264"/>
            <ac:picMk id="3" creationId="{8EF379C6-3F17-737F-E6FE-7F3A356A6025}"/>
          </ac:picMkLst>
        </pc:picChg>
        <pc:picChg chg="del">
          <ac:chgData name="Sange Thungon" userId="S::sthungon@medcerts.com::dac29ab1-0309-4309-9d13-ef1fc85358e3" providerId="AD" clId="Web-{63086A57-28DF-09D4-E16C-946077CFC1BC}" dt="2022-06-24T16:54:35.176" v="16"/>
          <ac:picMkLst>
            <pc:docMk/>
            <pc:sldMk cId="0" sldId="264"/>
            <ac:picMk id="137" creationId="{00000000-0000-0000-0000-000000000000}"/>
          </ac:picMkLst>
        </pc:picChg>
      </pc:sldChg>
      <pc:sldChg chg="addSp delSp modSp">
        <pc:chgData name="Sange Thungon" userId="S::sthungon@medcerts.com::dac29ab1-0309-4309-9d13-ef1fc85358e3" providerId="AD" clId="Web-{63086A57-28DF-09D4-E16C-946077CFC1BC}" dt="2022-06-24T16:54:41.426" v="21" actId="1076"/>
        <pc:sldMkLst>
          <pc:docMk/>
          <pc:sldMk cId="0" sldId="265"/>
        </pc:sldMkLst>
        <pc:picChg chg="add mod">
          <ac:chgData name="Sange Thungon" userId="S::sthungon@medcerts.com::dac29ab1-0309-4309-9d13-ef1fc85358e3" providerId="AD" clId="Web-{63086A57-28DF-09D4-E16C-946077CFC1BC}" dt="2022-06-24T16:54:41.426" v="21" actId="1076"/>
          <ac:picMkLst>
            <pc:docMk/>
            <pc:sldMk cId="0" sldId="265"/>
            <ac:picMk id="3" creationId="{574B45A6-2E14-D609-B020-8D4C8781BE5F}"/>
          </ac:picMkLst>
        </pc:picChg>
        <pc:picChg chg="del">
          <ac:chgData name="Sange Thungon" userId="S::sthungon@medcerts.com::dac29ab1-0309-4309-9d13-ef1fc85358e3" providerId="AD" clId="Web-{63086A57-28DF-09D4-E16C-946077CFC1BC}" dt="2022-06-24T16:54:39.395" v="19"/>
          <ac:picMkLst>
            <pc:docMk/>
            <pc:sldMk cId="0" sldId="265"/>
            <ac:picMk id="148" creationId="{00000000-0000-0000-0000-000000000000}"/>
          </ac:picMkLst>
        </pc:picChg>
      </pc:sldChg>
      <pc:sldChg chg="addSp delSp modSp">
        <pc:chgData name="Sange Thungon" userId="S::sthungon@medcerts.com::dac29ab1-0309-4309-9d13-ef1fc85358e3" providerId="AD" clId="Web-{63086A57-28DF-09D4-E16C-946077CFC1BC}" dt="2022-06-24T16:54:45.911" v="24" actId="1076"/>
        <pc:sldMkLst>
          <pc:docMk/>
          <pc:sldMk cId="0" sldId="266"/>
        </pc:sldMkLst>
        <pc:picChg chg="add mod">
          <ac:chgData name="Sange Thungon" userId="S::sthungon@medcerts.com::dac29ab1-0309-4309-9d13-ef1fc85358e3" providerId="AD" clId="Web-{63086A57-28DF-09D4-E16C-946077CFC1BC}" dt="2022-06-24T16:54:45.911" v="24" actId="1076"/>
          <ac:picMkLst>
            <pc:docMk/>
            <pc:sldMk cId="0" sldId="266"/>
            <ac:picMk id="3" creationId="{6DDD6F72-A396-8BE7-906C-71B4798458F5}"/>
          </ac:picMkLst>
        </pc:picChg>
        <pc:picChg chg="del">
          <ac:chgData name="Sange Thungon" userId="S::sthungon@medcerts.com::dac29ab1-0309-4309-9d13-ef1fc85358e3" providerId="AD" clId="Web-{63086A57-28DF-09D4-E16C-946077CFC1BC}" dt="2022-06-24T16:54:43.958" v="22"/>
          <ac:picMkLst>
            <pc:docMk/>
            <pc:sldMk cId="0" sldId="266"/>
            <ac:picMk id="159" creationId="{00000000-0000-0000-0000-000000000000}"/>
          </ac:picMkLst>
        </pc:picChg>
      </pc:sldChg>
      <pc:sldChg chg="addSp delSp modSp">
        <pc:chgData name="Sange Thungon" userId="S::sthungon@medcerts.com::dac29ab1-0309-4309-9d13-ef1fc85358e3" providerId="AD" clId="Web-{63086A57-28DF-09D4-E16C-946077CFC1BC}" dt="2022-06-24T16:55:27.412" v="40" actId="1076"/>
        <pc:sldMkLst>
          <pc:docMk/>
          <pc:sldMk cId="0" sldId="267"/>
        </pc:sldMkLst>
        <pc:picChg chg="add mod">
          <ac:chgData name="Sange Thungon" userId="S::sthungon@medcerts.com::dac29ab1-0309-4309-9d13-ef1fc85358e3" providerId="AD" clId="Web-{63086A57-28DF-09D4-E16C-946077CFC1BC}" dt="2022-06-24T16:55:27.412" v="40" actId="1076"/>
          <ac:picMkLst>
            <pc:docMk/>
            <pc:sldMk cId="0" sldId="267"/>
            <ac:picMk id="2" creationId="{ABCF9A0C-1E7E-53EB-D202-C37E69A63AEA}"/>
          </ac:picMkLst>
        </pc:picChg>
        <pc:picChg chg="del">
          <ac:chgData name="Sange Thungon" userId="S::sthungon@medcerts.com::dac29ab1-0309-4309-9d13-ef1fc85358e3" providerId="AD" clId="Web-{63086A57-28DF-09D4-E16C-946077CFC1BC}" dt="2022-06-24T16:55:23.912" v="38"/>
          <ac:picMkLst>
            <pc:docMk/>
            <pc:sldMk cId="0" sldId="267"/>
            <ac:picMk id="169" creationId="{00000000-0000-0000-0000-000000000000}"/>
          </ac:picMkLst>
        </pc:picChg>
      </pc:sldChg>
      <pc:sldChg chg="addSp delSp modSp">
        <pc:chgData name="Sange Thungon" userId="S::sthungon@medcerts.com::dac29ab1-0309-4309-9d13-ef1fc85358e3" providerId="AD" clId="Web-{63086A57-28DF-09D4-E16C-946077CFC1BC}" dt="2022-06-24T16:54:54.786" v="28" actId="1076"/>
        <pc:sldMkLst>
          <pc:docMk/>
          <pc:sldMk cId="0" sldId="268"/>
        </pc:sldMkLst>
        <pc:picChg chg="add mod">
          <ac:chgData name="Sange Thungon" userId="S::sthungon@medcerts.com::dac29ab1-0309-4309-9d13-ef1fc85358e3" providerId="AD" clId="Web-{63086A57-28DF-09D4-E16C-946077CFC1BC}" dt="2022-06-24T16:54:54.786" v="28" actId="1076"/>
          <ac:picMkLst>
            <pc:docMk/>
            <pc:sldMk cId="0" sldId="268"/>
            <ac:picMk id="3" creationId="{C2B5E7B5-5389-4B47-35AD-3E93BA5F8772}"/>
          </ac:picMkLst>
        </pc:picChg>
        <pc:picChg chg="del">
          <ac:chgData name="Sange Thungon" userId="S::sthungon@medcerts.com::dac29ab1-0309-4309-9d13-ef1fc85358e3" providerId="AD" clId="Web-{63086A57-28DF-09D4-E16C-946077CFC1BC}" dt="2022-06-24T16:54:49.395" v="25"/>
          <ac:picMkLst>
            <pc:docMk/>
            <pc:sldMk cId="0" sldId="268"/>
            <ac:picMk id="180" creationId="{00000000-0000-0000-0000-000000000000}"/>
          </ac:picMkLst>
        </pc:picChg>
      </pc:sldChg>
      <pc:sldChg chg="addSp delSp modSp">
        <pc:chgData name="Sange Thungon" userId="S::sthungon@medcerts.com::dac29ab1-0309-4309-9d13-ef1fc85358e3" providerId="AD" clId="Web-{63086A57-28DF-09D4-E16C-946077CFC1BC}" dt="2022-06-24T16:54:59.677" v="31" actId="1076"/>
        <pc:sldMkLst>
          <pc:docMk/>
          <pc:sldMk cId="0" sldId="269"/>
        </pc:sldMkLst>
        <pc:picChg chg="add mod">
          <ac:chgData name="Sange Thungon" userId="S::sthungon@medcerts.com::dac29ab1-0309-4309-9d13-ef1fc85358e3" providerId="AD" clId="Web-{63086A57-28DF-09D4-E16C-946077CFC1BC}" dt="2022-06-24T16:54:59.677" v="31" actId="1076"/>
          <ac:picMkLst>
            <pc:docMk/>
            <pc:sldMk cId="0" sldId="269"/>
            <ac:picMk id="3" creationId="{E98A2249-27AE-60A7-33C2-C6D018B4DC2C}"/>
          </ac:picMkLst>
        </pc:picChg>
        <pc:picChg chg="del">
          <ac:chgData name="Sange Thungon" userId="S::sthungon@medcerts.com::dac29ab1-0309-4309-9d13-ef1fc85358e3" providerId="AD" clId="Web-{63086A57-28DF-09D4-E16C-946077CFC1BC}" dt="2022-06-24T16:54:57.645" v="29"/>
          <ac:picMkLst>
            <pc:docMk/>
            <pc:sldMk cId="0" sldId="269"/>
            <ac:picMk id="194" creationId="{00000000-0000-0000-0000-000000000000}"/>
          </ac:picMkLst>
        </pc:picChg>
      </pc:sldChg>
      <pc:sldChg chg="addSp delSp modSp">
        <pc:chgData name="Sange Thungon" userId="S::sthungon@medcerts.com::dac29ab1-0309-4309-9d13-ef1fc85358e3" providerId="AD" clId="Web-{63086A57-28DF-09D4-E16C-946077CFC1BC}" dt="2022-06-24T16:55:19.755" v="37" actId="1076"/>
        <pc:sldMkLst>
          <pc:docMk/>
          <pc:sldMk cId="0" sldId="270"/>
        </pc:sldMkLst>
        <pc:picChg chg="add mod">
          <ac:chgData name="Sange Thungon" userId="S::sthungon@medcerts.com::dac29ab1-0309-4309-9d13-ef1fc85358e3" providerId="AD" clId="Web-{63086A57-28DF-09D4-E16C-946077CFC1BC}" dt="2022-06-24T16:55:19.755" v="37" actId="1076"/>
          <ac:picMkLst>
            <pc:docMk/>
            <pc:sldMk cId="0" sldId="270"/>
            <ac:picMk id="2" creationId="{F3802DAB-FB09-C9BC-C218-B32730564958}"/>
          </ac:picMkLst>
        </pc:picChg>
        <pc:picChg chg="del">
          <ac:chgData name="Sange Thungon" userId="S::sthungon@medcerts.com::dac29ab1-0309-4309-9d13-ef1fc85358e3" providerId="AD" clId="Web-{63086A57-28DF-09D4-E16C-946077CFC1BC}" dt="2022-06-24T16:55:16.880" v="35"/>
          <ac:picMkLst>
            <pc:docMk/>
            <pc:sldMk cId="0" sldId="270"/>
            <ac:picMk id="205" creationId="{00000000-0000-0000-0000-000000000000}"/>
          </ac:picMkLst>
        </pc:picChg>
      </pc:sldChg>
      <pc:sldChg chg="addSp delSp modSp">
        <pc:chgData name="Sange Thungon" userId="S::sthungon@medcerts.com::dac29ab1-0309-4309-9d13-ef1fc85358e3" providerId="AD" clId="Web-{63086A57-28DF-09D4-E16C-946077CFC1BC}" dt="2022-06-24T16:55:06.380" v="34" actId="1076"/>
        <pc:sldMkLst>
          <pc:docMk/>
          <pc:sldMk cId="0" sldId="271"/>
        </pc:sldMkLst>
        <pc:picChg chg="add mod">
          <ac:chgData name="Sange Thungon" userId="S::sthungon@medcerts.com::dac29ab1-0309-4309-9d13-ef1fc85358e3" providerId="AD" clId="Web-{63086A57-28DF-09D4-E16C-946077CFC1BC}" dt="2022-06-24T16:55:06.380" v="34" actId="1076"/>
          <ac:picMkLst>
            <pc:docMk/>
            <pc:sldMk cId="0" sldId="271"/>
            <ac:picMk id="3" creationId="{14F6BCC9-5973-6DED-4C51-7168B7B9D6F6}"/>
          </ac:picMkLst>
        </pc:picChg>
        <pc:picChg chg="del">
          <ac:chgData name="Sange Thungon" userId="S::sthungon@medcerts.com::dac29ab1-0309-4309-9d13-ef1fc85358e3" providerId="AD" clId="Web-{63086A57-28DF-09D4-E16C-946077CFC1BC}" dt="2022-06-24T16:55:04.333" v="32"/>
          <ac:picMkLst>
            <pc:docMk/>
            <pc:sldMk cId="0" sldId="271"/>
            <ac:picMk id="215" creationId="{00000000-0000-0000-0000-000000000000}"/>
          </ac:picMkLst>
        </pc:picChg>
      </pc:sldChg>
      <pc:sldChg chg="addSp delSp modSp">
        <pc:chgData name="Sange Thungon" userId="S::sthungon@medcerts.com::dac29ab1-0309-4309-9d13-ef1fc85358e3" providerId="AD" clId="Web-{63086A57-28DF-09D4-E16C-946077CFC1BC}" dt="2022-06-24T16:54:27.723" v="12" actId="1076"/>
        <pc:sldMkLst>
          <pc:docMk/>
          <pc:sldMk cId="461400134" sldId="273"/>
        </pc:sldMkLst>
        <pc:picChg chg="add mod">
          <ac:chgData name="Sange Thungon" userId="S::sthungon@medcerts.com::dac29ab1-0309-4309-9d13-ef1fc85358e3" providerId="AD" clId="Web-{63086A57-28DF-09D4-E16C-946077CFC1BC}" dt="2022-06-24T16:54:27.723" v="12" actId="1076"/>
          <ac:picMkLst>
            <pc:docMk/>
            <pc:sldMk cId="461400134" sldId="273"/>
            <ac:picMk id="3" creationId="{7FD11C98-D8BF-8A31-8E0D-E41865BB726A}"/>
          </ac:picMkLst>
        </pc:picChg>
        <pc:picChg chg="del">
          <ac:chgData name="Sange Thungon" userId="S::sthungon@medcerts.com::dac29ab1-0309-4309-9d13-ef1fc85358e3" providerId="AD" clId="Web-{63086A57-28DF-09D4-E16C-946077CFC1BC}" dt="2022-06-24T16:54:23.035" v="9"/>
          <ac:picMkLst>
            <pc:docMk/>
            <pc:sldMk cId="461400134" sldId="273"/>
            <ac:picMk id="14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52ec42f3e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52ec42f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3ffe2fbd9_0_11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73ffe2fbd9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7a981d4a70_0_5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7a981d4a70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a981d4a70_0_6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7a981d4a70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73ffe2fbd9_0_15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73ffe2fbd9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7a981d4a70_0_13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7a981d4a70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bdea13917a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bdea13917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73ffe2fbd9_0_21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73ffe2fbd9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73ffe2fbd9_0_21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73ffe2fbd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73ffe2fbd9_0_15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73ffe2fbd9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6589e9130d_0_92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6589e9130d_0_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73ffe2fbd9_0_5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73ffe2fbd9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3ffe2fbd9_0_6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73ffe2fbd9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3ffe2fbd9_0_9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3ffe2fbd9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64a5c75120_1_6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64a5c75120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0a10869a1e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0a10869a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8b7ba8085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88b7ba80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29854"/>
          <a:stretch/>
        </p:blipFill>
        <p:spPr>
          <a:xfrm>
            <a:off x="0" y="0"/>
            <a:ext cx="7772400" cy="8178053"/>
          </a:xfrm>
          <a:prstGeom prst="rect">
            <a:avLst/>
          </a:prstGeom>
          <a:noFill/>
          <a:ln>
            <a:noFill/>
          </a:ln>
        </p:spPr>
      </p:pic>
      <p:sp>
        <p:nvSpPr>
          <p:cNvPr id="55" name="Google Shape;55;p13"/>
          <p:cNvSpPr/>
          <p:nvPr/>
        </p:nvSpPr>
        <p:spPr>
          <a:xfrm>
            <a:off x="-91200" y="-35950"/>
            <a:ext cx="7863600" cy="82140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txBox="1">
            <a:spLocks noGrp="1"/>
          </p:cNvSpPr>
          <p:nvPr>
            <p:ph type="ctrTitle"/>
          </p:nvPr>
        </p:nvSpPr>
        <p:spPr>
          <a:xfrm>
            <a:off x="300825" y="2278546"/>
            <a:ext cx="7242600" cy="176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b="1">
                <a:solidFill>
                  <a:srgbClr val="FFFFFF"/>
                </a:solidFill>
                <a:latin typeface="Montserrat"/>
                <a:ea typeface="Montserrat"/>
                <a:cs typeface="Montserrat"/>
                <a:sym typeface="Montserrat"/>
              </a:rPr>
              <a:t>Electronic Health Records &amp; Reimbursement Specialist</a:t>
            </a:r>
            <a:endParaRPr sz="4000" b="1">
              <a:solidFill>
                <a:srgbClr val="FFFFFF"/>
              </a:solidFill>
              <a:latin typeface="Montserrat"/>
              <a:ea typeface="Montserrat"/>
              <a:cs typeface="Montserrat"/>
              <a:sym typeface="Montserrat"/>
            </a:endParaRPr>
          </a:p>
        </p:txBody>
      </p:sp>
      <p:sp>
        <p:nvSpPr>
          <p:cNvPr id="57" name="Google Shape;57;p13"/>
          <p:cNvSpPr txBox="1">
            <a:spLocks noGrp="1"/>
          </p:cNvSpPr>
          <p:nvPr>
            <p:ph type="subTitle" idx="1"/>
          </p:nvPr>
        </p:nvSpPr>
        <p:spPr>
          <a:xfrm>
            <a:off x="264950" y="4169944"/>
            <a:ext cx="7242600" cy="70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solidFill>
                  <a:schemeClr val="lt1"/>
                </a:solidFill>
                <a:latin typeface="Montserrat"/>
                <a:ea typeface="Montserrat"/>
                <a:cs typeface="Montserrat"/>
                <a:sym typeface="Montserrat"/>
              </a:rPr>
              <a:t>Program Guide</a:t>
            </a:r>
            <a:endParaRPr sz="2400">
              <a:solidFill>
                <a:srgbClr val="FFFFFF"/>
              </a:solidFill>
              <a:latin typeface="Montserrat"/>
              <a:ea typeface="Montserrat"/>
              <a:cs typeface="Montserrat"/>
              <a:sym typeface="Montserrat"/>
            </a:endParaRPr>
          </a:p>
        </p:txBody>
      </p:sp>
      <p:sp>
        <p:nvSpPr>
          <p:cNvPr id="58" name="Google Shape;58;p13"/>
          <p:cNvSpPr txBox="1">
            <a:spLocks noGrp="1"/>
          </p:cNvSpPr>
          <p:nvPr>
            <p:ph type="subTitle" idx="1"/>
          </p:nvPr>
        </p:nvSpPr>
        <p:spPr>
          <a:xfrm>
            <a:off x="264950" y="8437630"/>
            <a:ext cx="7242600" cy="1314600"/>
          </a:xfrm>
          <a:prstGeom prst="rect">
            <a:avLst/>
          </a:prstGeom>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Prepared For: [Insert StudentName]</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Estimated Start Date: [Insert Date]</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Program Cost: $4000.00</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Program Code: HI-4000</a:t>
            </a:r>
            <a:endParaRPr sz="1800">
              <a:solidFill>
                <a:schemeClr val="dk1"/>
              </a:solidFill>
              <a:latin typeface="Montserrat"/>
              <a:ea typeface="Montserrat"/>
              <a:cs typeface="Montserrat"/>
              <a:sym typeface="Montserrat"/>
            </a:endParaRPr>
          </a:p>
        </p:txBody>
      </p:sp>
      <p:pic>
        <p:nvPicPr>
          <p:cNvPr id="3" name="Picture 3">
            <a:extLst>
              <a:ext uri="{FF2B5EF4-FFF2-40B4-BE49-F238E27FC236}">
                <a16:creationId xmlns:a16="http://schemas.microsoft.com/office/drawing/2014/main" id="{288BD137-B5F8-20A7-3676-BE065E923720}"/>
              </a:ext>
            </a:extLst>
          </p:cNvPr>
          <p:cNvPicPr>
            <a:picLocks noChangeAspect="1"/>
          </p:cNvPicPr>
          <p:nvPr/>
        </p:nvPicPr>
        <p:blipFill>
          <a:blip r:embed="rId4"/>
          <a:stretch>
            <a:fillRect/>
          </a:stretch>
        </p:blipFill>
        <p:spPr>
          <a:xfrm>
            <a:off x="269036" y="366494"/>
            <a:ext cx="4145530" cy="113578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p:nvPr/>
        </p:nvSpPr>
        <p:spPr>
          <a:xfrm>
            <a:off x="208950" y="6645025"/>
            <a:ext cx="7298700" cy="19986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1"/>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HI-1014: Introduction to Human Anatomy and Medical Terminology</a:t>
            </a:r>
            <a:endParaRPr b="1">
              <a:latin typeface="Montserrat"/>
              <a:ea typeface="Montserrat"/>
              <a:cs typeface="Montserrat"/>
              <a:sym typeface="Montserrat"/>
            </a:endParaRPr>
          </a:p>
        </p:txBody>
      </p:sp>
      <p:sp>
        <p:nvSpPr>
          <p:cNvPr id="135" name="Google Shape;135;p21"/>
          <p:cNvSpPr txBox="1">
            <a:spLocks noGrp="1"/>
          </p:cNvSpPr>
          <p:nvPr>
            <p:ph type="body" idx="1"/>
          </p:nvPr>
        </p:nvSpPr>
        <p:spPr>
          <a:xfrm>
            <a:off x="208950" y="1412725"/>
            <a:ext cx="7242600" cy="78108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In this Introduction to Human Anatomy &amp; Medical Terminology course, you will uncover the wonderful diversity of the 11 body systems while learning about the medical language that is used to describe them, and the translation of medical records used in the field of healthcare. Within the Anatomy &amp; Physiology section of each Lesson, students will gain comprehensive knowledge of the structure and function of the various organs and systems of the human body. Major diseases and conditions will be presented and explained in the section on Pathology. Throughout each Lesson, the roots of terms are explained to help students understand how medical terminology works in all areas of healthcare and to increase their knowledge and understanding of the material discussed.</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This module will provide you with a better understanding and working knowledge of medicine that is required in dictation and translation of medical records used for multiple purposes and job duties in the medical field. Modules include: Introduction to Medical Terminology; Introduction to Anatomy, Physiology and Pathology; Cells – The Foundation of Life; The Human Body; Integumentary System; Skeletal System; Muscular System; Nervous System; Special Senses; Endocrine System; Cardiovascular System; Blood and Immune Systems; Respiratory System; Digestive System; Urinary System; and Reproductive System.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Recognize the structure and function of the 11 body systems and their organs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medical language that is used to describe those systems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Analyze and understand medical terms by breaking down their word components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Appreciate the major diseases and conditions related to the human body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Apply your knowledge within the healthcare setting</a:t>
            </a:r>
            <a:endParaRPr sz="1100">
              <a:latin typeface="Montserrat"/>
              <a:ea typeface="Montserrat"/>
              <a:cs typeface="Montserrat"/>
              <a:sym typeface="Montserrat"/>
            </a:endParaRPr>
          </a:p>
        </p:txBody>
      </p:sp>
      <p:cxnSp>
        <p:nvCxnSpPr>
          <p:cNvPr id="136" name="Google Shape;136;p21"/>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38" name="Google Shape;138;p21"/>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1"/>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10</a:t>
            </a:fld>
            <a:endParaRPr b="1">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8EF379C6-3F17-737F-E6FE-7F3A356A6025}"/>
              </a:ext>
            </a:extLst>
          </p:cNvPr>
          <p:cNvPicPr>
            <a:picLocks noChangeAspect="1"/>
          </p:cNvPicPr>
          <p:nvPr/>
        </p:nvPicPr>
        <p:blipFill>
          <a:blip r:embed="rId3"/>
          <a:stretch>
            <a:fillRect/>
          </a:stretch>
        </p:blipFill>
        <p:spPr>
          <a:xfrm>
            <a:off x="322722" y="9361150"/>
            <a:ext cx="1925081" cy="533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p:nvPr/>
        </p:nvSpPr>
        <p:spPr>
          <a:xfrm>
            <a:off x="264900" y="6326350"/>
            <a:ext cx="7242600" cy="23751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2"/>
          <p:cNvSpPr txBox="1">
            <a:spLocks noGrp="1"/>
          </p:cNvSpPr>
          <p:nvPr>
            <p:ph type="body" idx="1"/>
          </p:nvPr>
        </p:nvSpPr>
        <p:spPr>
          <a:xfrm>
            <a:off x="208950" y="1412725"/>
            <a:ext cx="7242600" cy="74223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This course covers the skill set and knowledge required to fulfill a position as an Insurance Billing Specialist. This will include an introduction to diagnosis coding (ICD-9 and ICD-10), procedure coding (CPT and HCPCS), billing and reimbursement processes and understanding insurance companies; as well as Medical Insurance Billing as a career, HIPPA &amp; HITECH, Health Insurance basics, Medical Record Documentation, Electronic Data Exchange, Claim Reimbursement, Fees, BCBS, Managed Care, Private Insurance, Medicare, Medicaid, Tricare, CHAMPVA, Workers Compensation, and Disability Income Insurance.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Learn diagnosis coding and procedure coding (ICD-9, ICD-10, CPT, and HCPCS)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reimbursement processes and insurance companies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Gain an understanding of the different Insurance Billing and Coding careers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Learn about Health Insurance basics, Medical Record Documentation, Electronic Data Exchange, Claim Reimbursement</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Private Insurance, Medicare, Medicaid, Tricare, CHAMPVA, Workers Compensation, and Disability Income Insurance</a:t>
            </a:r>
            <a:endParaRPr sz="1100">
              <a:latin typeface="Montserrat"/>
              <a:ea typeface="Montserrat"/>
              <a:cs typeface="Montserrat"/>
              <a:sym typeface="Montserrat"/>
            </a:endParaRPr>
          </a:p>
        </p:txBody>
      </p:sp>
      <p:sp>
        <p:nvSpPr>
          <p:cNvPr id="146" name="Google Shape;146;p22"/>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HI-1015: Insurance and Billing and Coding Essentials</a:t>
            </a:r>
            <a:endParaRPr b="1">
              <a:latin typeface="Montserrat"/>
              <a:ea typeface="Montserrat"/>
              <a:cs typeface="Montserrat"/>
              <a:sym typeface="Montserrat"/>
            </a:endParaRPr>
          </a:p>
        </p:txBody>
      </p:sp>
      <p:cxnSp>
        <p:nvCxnSpPr>
          <p:cNvPr id="147" name="Google Shape;147;p22"/>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49" name="Google Shape;149;p22"/>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22"/>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pic>
        <p:nvPicPr>
          <p:cNvPr id="3" name="Picture 2" descr="A picture containing text&#10;&#10;Description automatically generated">
            <a:extLst>
              <a:ext uri="{FF2B5EF4-FFF2-40B4-BE49-F238E27FC236}">
                <a16:creationId xmlns:a16="http://schemas.microsoft.com/office/drawing/2014/main" id="{574B45A6-2E14-D609-B020-8D4C8781BE5F}"/>
              </a:ext>
            </a:extLst>
          </p:cNvPr>
          <p:cNvPicPr>
            <a:picLocks noChangeAspect="1"/>
          </p:cNvPicPr>
          <p:nvPr/>
        </p:nvPicPr>
        <p:blipFill>
          <a:blip r:embed="rId3"/>
          <a:stretch>
            <a:fillRect/>
          </a:stretch>
        </p:blipFill>
        <p:spPr>
          <a:xfrm>
            <a:off x="322722" y="9297025"/>
            <a:ext cx="1925081" cy="533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3"/>
          <p:cNvSpPr/>
          <p:nvPr/>
        </p:nvSpPr>
        <p:spPr>
          <a:xfrm>
            <a:off x="208950" y="6901300"/>
            <a:ext cx="7130700" cy="23529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3"/>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HI-1018: Electronic Health Records</a:t>
            </a:r>
            <a:endParaRPr b="1">
              <a:latin typeface="Montserrat"/>
              <a:ea typeface="Montserrat"/>
              <a:cs typeface="Montserrat"/>
              <a:sym typeface="Montserrat"/>
            </a:endParaRPr>
          </a:p>
        </p:txBody>
      </p:sp>
      <p:sp>
        <p:nvSpPr>
          <p:cNvPr id="157" name="Google Shape;157;p23"/>
          <p:cNvSpPr txBox="1">
            <a:spLocks noGrp="1"/>
          </p:cNvSpPr>
          <p:nvPr>
            <p:ph type="body" idx="1"/>
          </p:nvPr>
        </p:nvSpPr>
        <p:spPr>
          <a:xfrm>
            <a:off x="208950" y="1412725"/>
            <a:ext cx="7242600" cy="71271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This course provides students with the skills required for the development and maintenance of electronic health records in both facility and private practice environments. Upon completion of this course, students will have gained the knowledge required to perform a variety of office functions necessary in the digital/electronic age. Students are introduced to, and are provided training and practical application of skills in a variety of areas related to Electronic Health Records, Ethical, legal, and regulatory requirements will be covered along with training in the hands-on Electronic Health Record software. Students will also receive comprehensive training in the areas of Professional Fees, Billing and Collecting, the Health Insurance Claim Form, Third-Party Reimbursement, Banking Services and Procedures, Health Information Management, Computers in the Medical Office, Medical Records Management, and much more.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Lean the skills required for the development and maintenance of electronic health records in both facility and private practice environments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Gain knowledge on how to perform a variety of office functions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Learn the skills related to Electronic Health Records, Ethical, legal, and regulatory requirements.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areas of Professional Fees, Billing and Collecting, the Health Insurance Claim Form, Third-Party Reimbursement, Banking Services and Procedures and more</a:t>
            </a:r>
            <a:endParaRPr sz="1100">
              <a:latin typeface="Montserrat"/>
              <a:ea typeface="Montserrat"/>
              <a:cs typeface="Montserrat"/>
              <a:sym typeface="Montserrat"/>
            </a:endParaRPr>
          </a:p>
        </p:txBody>
      </p:sp>
      <p:cxnSp>
        <p:nvCxnSpPr>
          <p:cNvPr id="158" name="Google Shape;158;p23"/>
          <p:cNvCxnSpPr/>
          <p:nvPr/>
        </p:nvCxnSpPr>
        <p:spPr>
          <a:xfrm>
            <a:off x="320850" y="1438175"/>
            <a:ext cx="7130700" cy="0"/>
          </a:xfrm>
          <a:prstGeom prst="straightConnector1">
            <a:avLst/>
          </a:prstGeom>
          <a:noFill/>
          <a:ln w="28575" cap="flat" cmpd="sng">
            <a:solidFill>
              <a:srgbClr val="0069FF"/>
            </a:solidFill>
            <a:prstDash val="solid"/>
            <a:round/>
            <a:headEnd type="none" w="med" len="med"/>
            <a:tailEnd type="none" w="med" len="med"/>
          </a:ln>
        </p:spPr>
      </p:cxnSp>
      <p:sp>
        <p:nvSpPr>
          <p:cNvPr id="160" name="Google Shape;160;p23"/>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23"/>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3" name="Picture 2" descr="A picture containing text&#10;&#10;Description automatically generated">
            <a:extLst>
              <a:ext uri="{FF2B5EF4-FFF2-40B4-BE49-F238E27FC236}">
                <a16:creationId xmlns:a16="http://schemas.microsoft.com/office/drawing/2014/main" id="{6DDD6F72-A396-8BE7-906C-71B4798458F5}"/>
              </a:ext>
            </a:extLst>
          </p:cNvPr>
          <p:cNvPicPr>
            <a:picLocks noChangeAspect="1"/>
          </p:cNvPicPr>
          <p:nvPr/>
        </p:nvPicPr>
        <p:blipFill>
          <a:blip r:embed="rId3"/>
          <a:stretch>
            <a:fillRect/>
          </a:stretch>
        </p:blipFill>
        <p:spPr>
          <a:xfrm>
            <a:off x="212735" y="9370310"/>
            <a:ext cx="1925081" cy="533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24"/>
          <p:cNvPicPr preferRelativeResize="0"/>
          <p:nvPr/>
        </p:nvPicPr>
        <p:blipFill rotWithShape="1">
          <a:blip r:embed="rId3">
            <a:alphaModFix/>
          </a:blip>
          <a:srcRect t="4554" b="4545"/>
          <a:stretch/>
        </p:blipFill>
        <p:spPr>
          <a:xfrm>
            <a:off x="0" y="0"/>
            <a:ext cx="7772397" cy="10058403"/>
          </a:xfrm>
          <a:prstGeom prst="rect">
            <a:avLst/>
          </a:prstGeom>
          <a:noFill/>
          <a:ln>
            <a:noFill/>
          </a:ln>
        </p:spPr>
      </p:pic>
      <p:sp>
        <p:nvSpPr>
          <p:cNvPr id="167" name="Google Shape;167;p24"/>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4"/>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Eligible Program Certifications</a:t>
            </a:r>
            <a:endParaRPr sz="4800" b="1">
              <a:solidFill>
                <a:srgbClr val="FFFFFF"/>
              </a:solidFill>
              <a:latin typeface="Montserrat"/>
              <a:ea typeface="Montserrat"/>
              <a:cs typeface="Montserrat"/>
              <a:sym typeface="Montserrat"/>
            </a:endParaRPr>
          </a:p>
        </p:txBody>
      </p:sp>
      <p:pic>
        <p:nvPicPr>
          <p:cNvPr id="2" name="Picture 2" descr="Text&#10;&#10;Description automatically generated">
            <a:extLst>
              <a:ext uri="{FF2B5EF4-FFF2-40B4-BE49-F238E27FC236}">
                <a16:creationId xmlns:a16="http://schemas.microsoft.com/office/drawing/2014/main" id="{ABCF9A0C-1E7E-53EB-D202-C37E69A63AEA}"/>
              </a:ext>
            </a:extLst>
          </p:cNvPr>
          <p:cNvPicPr>
            <a:picLocks noChangeAspect="1"/>
          </p:cNvPicPr>
          <p:nvPr/>
        </p:nvPicPr>
        <p:blipFill>
          <a:blip r:embed="rId4"/>
          <a:stretch>
            <a:fillRect/>
          </a:stretch>
        </p:blipFill>
        <p:spPr>
          <a:xfrm>
            <a:off x="185264" y="9240968"/>
            <a:ext cx="2163334" cy="5905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latin typeface="Montserrat"/>
                <a:ea typeface="Montserrat"/>
                <a:cs typeface="Montserrat"/>
                <a:sym typeface="Montserrat"/>
              </a:rPr>
              <a:t>Electronic Health Record Specialist Certification (CEHRS)</a:t>
            </a:r>
            <a:endParaRPr sz="2500" b="1">
              <a:latin typeface="Montserrat"/>
              <a:ea typeface="Montserrat"/>
              <a:cs typeface="Montserrat"/>
              <a:sym typeface="Montserrat"/>
            </a:endParaRPr>
          </a:p>
        </p:txBody>
      </p:sp>
      <p:sp>
        <p:nvSpPr>
          <p:cNvPr id="175" name="Google Shape;175;p25"/>
          <p:cNvSpPr txBox="1">
            <a:spLocks noGrp="1"/>
          </p:cNvSpPr>
          <p:nvPr>
            <p:ph type="body" idx="1"/>
          </p:nvPr>
        </p:nvSpPr>
        <p:spPr>
          <a:xfrm>
            <a:off x="208950" y="1392325"/>
            <a:ext cx="7242600" cy="54465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The Certified Electronic Health Records Specialist (CEHRS) is responsible for maintaining the integrity and protecting the privacy and security of patient information. As a Certified EHR Specialist, you may perform some or all of the following tasks: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Audit patient records for compliance with legal and regulatory requirements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Abstract clinical information for inclusion in reports such as quality improvement studies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Perform basic coding to submit claims for reimbursement for insurers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Profess Release of Information (ROI) requests for medical records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Review patient records to ensure they are complete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Collect patient demographic and insurance information</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grpSp>
        <p:nvGrpSpPr>
          <p:cNvPr id="176" name="Google Shape;176;p25"/>
          <p:cNvGrpSpPr/>
          <p:nvPr/>
        </p:nvGrpSpPr>
        <p:grpSpPr>
          <a:xfrm>
            <a:off x="288825" y="7035256"/>
            <a:ext cx="3393900" cy="2394736"/>
            <a:chOff x="260450" y="3283975"/>
            <a:chExt cx="3393900" cy="5946700"/>
          </a:xfrm>
        </p:grpSpPr>
        <p:sp>
          <p:nvSpPr>
            <p:cNvPr id="177" name="Google Shape;177;p25"/>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5"/>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9" name="Google Shape;179;p25"/>
          <p:cNvCxnSpPr/>
          <p:nvPr/>
        </p:nvCxnSpPr>
        <p:spPr>
          <a:xfrm>
            <a:off x="320850" y="1297225"/>
            <a:ext cx="7130700" cy="0"/>
          </a:xfrm>
          <a:prstGeom prst="straightConnector1">
            <a:avLst/>
          </a:prstGeom>
          <a:noFill/>
          <a:ln w="28575" cap="flat" cmpd="sng">
            <a:solidFill>
              <a:srgbClr val="0069FF"/>
            </a:solidFill>
            <a:prstDash val="solid"/>
            <a:round/>
            <a:headEnd type="none" w="med" len="med"/>
            <a:tailEnd type="none" w="med" len="med"/>
          </a:ln>
        </p:spPr>
      </p:cxnSp>
      <p:sp>
        <p:nvSpPr>
          <p:cNvPr id="181" name="Google Shape;181;p25"/>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25"/>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183" name="Google Shape;183;p25"/>
          <p:cNvSpPr txBox="1"/>
          <p:nvPr/>
        </p:nvSpPr>
        <p:spPr>
          <a:xfrm>
            <a:off x="320850" y="7094800"/>
            <a:ext cx="3452400" cy="2336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a:latin typeface="Montserrat"/>
                <a:ea typeface="Montserrat"/>
                <a:cs typeface="Montserrat"/>
                <a:sym typeface="Montserrat"/>
              </a:rPr>
              <a:t>CEHRS Certification Exam Details:</a:t>
            </a:r>
            <a:endParaRPr b="1">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Number of Questions:</a:t>
            </a:r>
            <a:r>
              <a:rPr lang="en" sz="1100">
                <a:latin typeface="Montserrat"/>
                <a:ea typeface="Montserrat"/>
                <a:cs typeface="Montserrat"/>
                <a:sym typeface="Montserrat"/>
              </a:rPr>
              <a:t> 100 Questions, 10 pretest questions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Exam Time: </a:t>
            </a:r>
            <a:r>
              <a:rPr lang="en" sz="1100">
                <a:latin typeface="Montserrat"/>
                <a:ea typeface="Montserrat"/>
                <a:cs typeface="Montserrat"/>
                <a:sym typeface="Montserrat"/>
              </a:rPr>
              <a:t>1 hour, 50 minutes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Passing Score:</a:t>
            </a:r>
            <a:r>
              <a:rPr lang="en" sz="1100">
                <a:latin typeface="Montserrat"/>
                <a:ea typeface="Montserrat"/>
                <a:cs typeface="Montserrat"/>
                <a:sym typeface="Montserrat"/>
              </a:rPr>
              <a:t> 390/500</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NHA National Pass Rate</a:t>
            </a:r>
            <a:r>
              <a:rPr lang="en" sz="1100">
                <a:latin typeface="Montserrat"/>
                <a:ea typeface="Montserrat"/>
                <a:cs typeface="Montserrat"/>
                <a:sym typeface="Montserrat"/>
              </a:rPr>
              <a:t>: 63.9%</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NHA Total Certified in 2018:</a:t>
            </a:r>
            <a:r>
              <a:rPr lang="en" sz="1100">
                <a:latin typeface="Montserrat"/>
                <a:ea typeface="Montserrat"/>
                <a:cs typeface="Montserrat"/>
                <a:sym typeface="Montserrat"/>
              </a:rPr>
              <a:t> 3,410</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Total Currently Certified</a:t>
            </a:r>
            <a:r>
              <a:rPr lang="en" sz="1100">
                <a:latin typeface="Montserrat"/>
                <a:ea typeface="Montserrat"/>
                <a:cs typeface="Montserrat"/>
                <a:sym typeface="Montserrat"/>
              </a:rPr>
              <a:t>: 5,984</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C2B5E7B5-5389-4B47-35AD-3E93BA5F8772}"/>
              </a:ext>
            </a:extLst>
          </p:cNvPr>
          <p:cNvPicPr>
            <a:picLocks noChangeAspect="1"/>
          </p:cNvPicPr>
          <p:nvPr/>
        </p:nvPicPr>
        <p:blipFill>
          <a:blip r:embed="rId3"/>
          <a:stretch>
            <a:fillRect/>
          </a:stretch>
        </p:blipFill>
        <p:spPr>
          <a:xfrm>
            <a:off x="139410" y="9617648"/>
            <a:ext cx="1558459" cy="40515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6"/>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latin typeface="Montserrat"/>
                <a:ea typeface="Montserrat"/>
                <a:cs typeface="Montserrat"/>
                <a:sym typeface="Montserrat"/>
              </a:rPr>
              <a:t>Medical Coder &amp; Biller Certification (MCBC)</a:t>
            </a:r>
            <a:endParaRPr sz="2500" b="1">
              <a:latin typeface="Montserrat"/>
              <a:ea typeface="Montserrat"/>
              <a:cs typeface="Montserrat"/>
              <a:sym typeface="Montserrat"/>
            </a:endParaRPr>
          </a:p>
        </p:txBody>
      </p:sp>
      <p:sp>
        <p:nvSpPr>
          <p:cNvPr id="189" name="Google Shape;189;p26"/>
          <p:cNvSpPr txBox="1">
            <a:spLocks noGrp="1"/>
          </p:cNvSpPr>
          <p:nvPr>
            <p:ph type="body" idx="1"/>
          </p:nvPr>
        </p:nvSpPr>
        <p:spPr>
          <a:xfrm>
            <a:off x="208950" y="1392325"/>
            <a:ext cx="7242600" cy="54465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A Certified Medical Coder &amp; Biller main focus is on converting a medical procedure, diagnosis, or symptom into specific codes for submitting a claim for reimbursement. With the MCBC, you may perform some or all of the following tasks: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Accurately locate documentation in the patient record to support coding and billing process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Accurately assign codes for diagnoses and procedures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Submit claims for reimbursement based on payer policies and procedures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Coach providers on the best documentation practices to support quality coding and optimal reimbursement</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grpSp>
        <p:nvGrpSpPr>
          <p:cNvPr id="190" name="Google Shape;190;p26"/>
          <p:cNvGrpSpPr/>
          <p:nvPr/>
        </p:nvGrpSpPr>
        <p:grpSpPr>
          <a:xfrm>
            <a:off x="288825" y="7035256"/>
            <a:ext cx="3393900" cy="2394736"/>
            <a:chOff x="260450" y="3283975"/>
            <a:chExt cx="3393900" cy="5946700"/>
          </a:xfrm>
        </p:grpSpPr>
        <p:sp>
          <p:nvSpPr>
            <p:cNvPr id="191" name="Google Shape;191;p26"/>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6"/>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3" name="Google Shape;193;p26"/>
          <p:cNvCxnSpPr/>
          <p:nvPr/>
        </p:nvCxnSpPr>
        <p:spPr>
          <a:xfrm>
            <a:off x="320850" y="1297225"/>
            <a:ext cx="7130700" cy="0"/>
          </a:xfrm>
          <a:prstGeom prst="straightConnector1">
            <a:avLst/>
          </a:prstGeom>
          <a:noFill/>
          <a:ln w="28575" cap="flat" cmpd="sng">
            <a:solidFill>
              <a:srgbClr val="0069FF"/>
            </a:solidFill>
            <a:prstDash val="solid"/>
            <a:round/>
            <a:headEnd type="none" w="med" len="med"/>
            <a:tailEnd type="none" w="med" len="med"/>
          </a:ln>
        </p:spPr>
      </p:cxnSp>
      <p:sp>
        <p:nvSpPr>
          <p:cNvPr id="195" name="Google Shape;195;p2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2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197" name="Google Shape;197;p26"/>
          <p:cNvSpPr txBox="1"/>
          <p:nvPr/>
        </p:nvSpPr>
        <p:spPr>
          <a:xfrm>
            <a:off x="320850" y="7094800"/>
            <a:ext cx="3452400" cy="2336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a:latin typeface="Montserrat"/>
                <a:ea typeface="Montserrat"/>
                <a:cs typeface="Montserrat"/>
                <a:sym typeface="Montserrat"/>
              </a:rPr>
              <a:t>MCBC Certification Exam Details:</a:t>
            </a:r>
            <a:endParaRPr b="1">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Number of Questions:</a:t>
            </a:r>
            <a:r>
              <a:rPr lang="en" sz="1100">
                <a:latin typeface="Montserrat"/>
                <a:ea typeface="Montserrat"/>
                <a:cs typeface="Montserrat"/>
                <a:sym typeface="Montserrat"/>
              </a:rPr>
              <a:t> 100 Questions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Exam Time: </a:t>
            </a:r>
            <a:r>
              <a:rPr lang="en" sz="1100">
                <a:latin typeface="Montserrat"/>
                <a:ea typeface="Montserrat"/>
                <a:cs typeface="Montserrat"/>
                <a:sym typeface="Montserrat"/>
              </a:rPr>
              <a:t>2 hours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Passing Score:</a:t>
            </a:r>
            <a:r>
              <a:rPr lang="en" sz="1100">
                <a:latin typeface="Montserrat"/>
                <a:ea typeface="Montserrat"/>
                <a:cs typeface="Montserrat"/>
                <a:sym typeface="Montserrat"/>
              </a:rPr>
              <a:t> 64%</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AMCA National Pass Rate</a:t>
            </a:r>
            <a:r>
              <a:rPr lang="en" sz="1100">
                <a:latin typeface="Montserrat"/>
                <a:ea typeface="Montserrat"/>
                <a:cs typeface="Montserrat"/>
                <a:sym typeface="Montserrat"/>
              </a:rPr>
              <a:t>: 83%</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AMCA Total Certified in 2020:</a:t>
            </a:r>
            <a:r>
              <a:rPr lang="en" sz="1100">
                <a:latin typeface="Montserrat"/>
                <a:ea typeface="Montserrat"/>
                <a:cs typeface="Montserrat"/>
                <a:sym typeface="Montserrat"/>
              </a:rPr>
              <a:t> 52</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Total Currently Certified</a:t>
            </a:r>
            <a:r>
              <a:rPr lang="en" sz="1100">
                <a:latin typeface="Montserrat"/>
                <a:ea typeface="Montserrat"/>
                <a:cs typeface="Montserrat"/>
                <a:sym typeface="Montserrat"/>
              </a:rPr>
              <a:t>: 199</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E98A2249-27AE-60A7-33C2-C6D018B4DC2C}"/>
              </a:ext>
            </a:extLst>
          </p:cNvPr>
          <p:cNvPicPr>
            <a:picLocks noChangeAspect="1"/>
          </p:cNvPicPr>
          <p:nvPr/>
        </p:nvPicPr>
        <p:blipFill>
          <a:blip r:embed="rId3"/>
          <a:stretch>
            <a:fillRect/>
          </a:stretch>
        </p:blipFill>
        <p:spPr>
          <a:xfrm>
            <a:off x="212735" y="9443596"/>
            <a:ext cx="1925081" cy="5334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27"/>
          <p:cNvPicPr preferRelativeResize="0"/>
          <p:nvPr/>
        </p:nvPicPr>
        <p:blipFill rotWithShape="1">
          <a:blip r:embed="rId3">
            <a:alphaModFix/>
          </a:blip>
          <a:srcRect t="6858" b="6867"/>
          <a:stretch/>
        </p:blipFill>
        <p:spPr>
          <a:xfrm>
            <a:off x="0" y="0"/>
            <a:ext cx="7772404" cy="10058396"/>
          </a:xfrm>
          <a:prstGeom prst="rect">
            <a:avLst/>
          </a:prstGeom>
          <a:noFill/>
          <a:ln>
            <a:noFill/>
          </a:ln>
        </p:spPr>
      </p:pic>
      <p:sp>
        <p:nvSpPr>
          <p:cNvPr id="203" name="Google Shape;203;p27"/>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7"/>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Potential Careers &amp; Job Outlook</a:t>
            </a:r>
            <a:endParaRPr sz="4800" b="1">
              <a:solidFill>
                <a:srgbClr val="FFFFFF"/>
              </a:solidFill>
              <a:latin typeface="Montserrat"/>
              <a:ea typeface="Montserrat"/>
              <a:cs typeface="Montserrat"/>
              <a:sym typeface="Montserrat"/>
            </a:endParaRPr>
          </a:p>
        </p:txBody>
      </p:sp>
      <p:pic>
        <p:nvPicPr>
          <p:cNvPr id="2" name="Picture 2" descr="Text&#10;&#10;Description automatically generated">
            <a:extLst>
              <a:ext uri="{FF2B5EF4-FFF2-40B4-BE49-F238E27FC236}">
                <a16:creationId xmlns:a16="http://schemas.microsoft.com/office/drawing/2014/main" id="{F3802DAB-FB09-C9BC-C218-B32730564958}"/>
              </a:ext>
            </a:extLst>
          </p:cNvPr>
          <p:cNvPicPr>
            <a:picLocks noChangeAspect="1"/>
          </p:cNvPicPr>
          <p:nvPr/>
        </p:nvPicPr>
        <p:blipFill>
          <a:blip r:embed="rId4"/>
          <a:stretch>
            <a:fillRect/>
          </a:stretch>
        </p:blipFill>
        <p:spPr>
          <a:xfrm>
            <a:off x="240258" y="9240968"/>
            <a:ext cx="2163334" cy="5905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8"/>
          <p:cNvSpPr txBox="1">
            <a:spLocks noGrp="1"/>
          </p:cNvSpPr>
          <p:nvPr>
            <p:ph type="body" idx="1"/>
          </p:nvPr>
        </p:nvSpPr>
        <p:spPr>
          <a:xfrm>
            <a:off x="264900" y="1121525"/>
            <a:ext cx="7242600" cy="893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Upon completion of training and achieving certification, you will have the skills necessary for jobs such as: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sp>
        <p:nvSpPr>
          <p:cNvPr id="211" name="Google Shape;211;p28"/>
          <p:cNvSpPr txBox="1">
            <a:spLocks noGrp="1"/>
          </p:cNvSpPr>
          <p:nvPr>
            <p:ph type="title"/>
          </p:nvPr>
        </p:nvSpPr>
        <p:spPr>
          <a:xfrm>
            <a:off x="264900" y="29197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a:latin typeface="Montserrat"/>
                <a:ea typeface="Montserrat"/>
                <a:cs typeface="Montserrat"/>
                <a:sym typeface="Montserrat"/>
              </a:rPr>
              <a:t>Electronic Health Records &amp; Reimbursement Specialist Careers</a:t>
            </a:r>
            <a:endParaRPr sz="2200" b="1">
              <a:latin typeface="Montserrat"/>
              <a:ea typeface="Montserrat"/>
              <a:cs typeface="Montserrat"/>
              <a:sym typeface="Montserrat"/>
            </a:endParaRPr>
          </a:p>
        </p:txBody>
      </p:sp>
      <p:cxnSp>
        <p:nvCxnSpPr>
          <p:cNvPr id="212" name="Google Shape;212;p28"/>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13" name="Google Shape;213;p2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2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17</a:t>
            </a:fld>
            <a:endParaRPr b="1">
              <a:latin typeface="Montserrat"/>
              <a:ea typeface="Montserrat"/>
              <a:cs typeface="Montserrat"/>
              <a:sym typeface="Montserrat"/>
            </a:endParaRPr>
          </a:p>
        </p:txBody>
      </p:sp>
      <p:sp>
        <p:nvSpPr>
          <p:cNvPr id="216" name="Google Shape;216;p28"/>
          <p:cNvSpPr txBox="1"/>
          <p:nvPr/>
        </p:nvSpPr>
        <p:spPr>
          <a:xfrm>
            <a:off x="-28575" y="1739000"/>
            <a:ext cx="4038600" cy="4166400"/>
          </a:xfrm>
          <a:prstGeom prst="rect">
            <a:avLst/>
          </a:prstGeom>
          <a:noFill/>
          <a:ln>
            <a:noFill/>
          </a:ln>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Electronic Health Records Specialist</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Health Information/Medical Records Administration/Administrator</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Medical Billing Specialist</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Medical Insurance Specialist</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Billing and Coding Support</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Medical/Health Management and Clinical Assistant/Specialist</a:t>
            </a:r>
            <a:endParaRPr sz="1100">
              <a:solidFill>
                <a:schemeClr val="dk2"/>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a:solidFill>
                <a:schemeClr val="dk2"/>
              </a:solidFill>
              <a:latin typeface="Montserrat"/>
              <a:ea typeface="Montserrat"/>
              <a:cs typeface="Montserrat"/>
              <a:sym typeface="Montserrat"/>
            </a:endParaRPr>
          </a:p>
        </p:txBody>
      </p:sp>
      <p:sp>
        <p:nvSpPr>
          <p:cNvPr id="217" name="Google Shape;217;p28"/>
          <p:cNvSpPr txBox="1"/>
          <p:nvPr/>
        </p:nvSpPr>
        <p:spPr>
          <a:xfrm>
            <a:off x="3762375" y="1739000"/>
            <a:ext cx="4038600" cy="4033200"/>
          </a:xfrm>
          <a:prstGeom prst="rect">
            <a:avLst/>
          </a:prstGeom>
          <a:noFill/>
          <a:ln>
            <a:noFill/>
          </a:ln>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Health Information/Medical Records Technology/Technician</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Health and Medical Administrative Services</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Health/Health Care Administration Management</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HIPAA Compliance Officer</a:t>
            </a:r>
            <a:endParaRPr sz="1100">
              <a:solidFill>
                <a:schemeClr val="dk2"/>
              </a:solidFill>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14F6BCC9-5973-6DED-4C51-7168B7B9D6F6}"/>
              </a:ext>
            </a:extLst>
          </p:cNvPr>
          <p:cNvPicPr>
            <a:picLocks noChangeAspect="1"/>
          </p:cNvPicPr>
          <p:nvPr/>
        </p:nvPicPr>
        <p:blipFill>
          <a:blip r:embed="rId3"/>
          <a:stretch>
            <a:fillRect/>
          </a:stretch>
        </p:blipFill>
        <p:spPr>
          <a:xfrm>
            <a:off x="322722" y="9297025"/>
            <a:ext cx="1925081" cy="533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65" name="Google Shape;65;p14"/>
          <p:cNvSpPr/>
          <p:nvPr/>
        </p:nvSpPr>
        <p:spPr>
          <a:xfrm>
            <a:off x="-40275" y="-35925"/>
            <a:ext cx="78126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a:spLocks noGrp="1"/>
          </p:cNvSpPr>
          <p:nvPr>
            <p:ph type="ctrTitle"/>
          </p:nvPr>
        </p:nvSpPr>
        <p:spPr>
          <a:xfrm>
            <a:off x="244725" y="2815096"/>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a:solidFill>
                  <a:schemeClr val="lt1"/>
                </a:solidFill>
                <a:latin typeface="Montserrat"/>
                <a:ea typeface="Montserrat"/>
                <a:cs typeface="Montserrat"/>
                <a:sym typeface="Montserrat"/>
              </a:rPr>
              <a:t>Electronic Health Records &amp; Reimbursement Specialist Details</a:t>
            </a:r>
            <a:endParaRPr sz="4600" b="1">
              <a:solidFill>
                <a:schemeClr val="lt1"/>
              </a:solidFill>
              <a:latin typeface="Montserrat"/>
              <a:ea typeface="Montserrat"/>
              <a:cs typeface="Montserrat"/>
              <a:sym typeface="Montserrat"/>
            </a:endParaRPr>
          </a:p>
        </p:txBody>
      </p:sp>
      <p:pic>
        <p:nvPicPr>
          <p:cNvPr id="2" name="Picture 2" descr="Text&#10;&#10;Description automatically generated">
            <a:extLst>
              <a:ext uri="{FF2B5EF4-FFF2-40B4-BE49-F238E27FC236}">
                <a16:creationId xmlns:a16="http://schemas.microsoft.com/office/drawing/2014/main" id="{3B564D45-AF6C-F628-A266-7695E27F1AD0}"/>
              </a:ext>
            </a:extLst>
          </p:cNvPr>
          <p:cNvPicPr>
            <a:picLocks noChangeAspect="1"/>
          </p:cNvPicPr>
          <p:nvPr/>
        </p:nvPicPr>
        <p:blipFill>
          <a:blip r:embed="rId4"/>
          <a:stretch>
            <a:fillRect/>
          </a:stretch>
        </p:blipFill>
        <p:spPr>
          <a:xfrm>
            <a:off x="240258" y="9259289"/>
            <a:ext cx="2163334" cy="5905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Description</a:t>
            </a:r>
            <a:endParaRPr b="1">
              <a:latin typeface="Montserrat"/>
              <a:ea typeface="Montserrat"/>
              <a:cs typeface="Montserrat"/>
              <a:sym typeface="Montserrat"/>
            </a:endParaRPr>
          </a:p>
        </p:txBody>
      </p:sp>
      <p:sp>
        <p:nvSpPr>
          <p:cNvPr id="73" name="Google Shape;73;p15"/>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The Electronic Health Records and Reimbursement Specialist program is designed to equip you with the skills necessary to provide excellent support in a Medical Back Office environment and the knowledge to achieve the Certified Electronic Health Records Specialist (CEHRS) and the Medical Coder &amp; Biller Certification (MCBC). The registration and cost for BOTH exams is covered by MedCerts. This comprehensive online program prepares you for the proper handling of patient data, fundamental records and document management, medical insurance reimbursement, and more. Learn the ICD-9 and the new ICD-10 codes for medical diagnoses and procedures and gain the advantage in the billing and coding market. Upon completion of the program and achieving certification, students may find work in physicians offices, insurance billing offices, reference laboratories, urgent care centers, nursing home facilities, wellness clinics, and hospitals.</a:t>
            </a:r>
            <a:endParaRPr sz="1100">
              <a:latin typeface="Montserrat"/>
              <a:ea typeface="Montserrat"/>
              <a:cs typeface="Montserrat"/>
              <a:sym typeface="Montserrat"/>
            </a:endParaRPr>
          </a:p>
        </p:txBody>
      </p:sp>
      <p:cxnSp>
        <p:nvCxnSpPr>
          <p:cNvPr id="74" name="Google Shape;74;p15"/>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76" name="Google Shape;76;p15"/>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15"/>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3</a:t>
            </a:fld>
            <a:endParaRPr b="1">
              <a:latin typeface="Montserrat"/>
              <a:ea typeface="Montserrat"/>
              <a:cs typeface="Montserrat"/>
              <a:sym typeface="Montserrat"/>
            </a:endParaRPr>
          </a:p>
        </p:txBody>
      </p:sp>
      <p:pic>
        <p:nvPicPr>
          <p:cNvPr id="78" name="Google Shape;78;p15"/>
          <p:cNvPicPr preferRelativeResize="0"/>
          <p:nvPr/>
        </p:nvPicPr>
        <p:blipFill rotWithShape="1">
          <a:blip r:embed="rId3">
            <a:alphaModFix/>
          </a:blip>
          <a:srcRect l="1446" r="31886"/>
          <a:stretch/>
        </p:blipFill>
        <p:spPr>
          <a:xfrm>
            <a:off x="4654900" y="7012275"/>
            <a:ext cx="3013200" cy="3013200"/>
          </a:xfrm>
          <a:prstGeom prst="ellipse">
            <a:avLst/>
          </a:prstGeom>
          <a:noFill/>
          <a:ln>
            <a:noFill/>
          </a:ln>
        </p:spPr>
      </p:pic>
      <p:pic>
        <p:nvPicPr>
          <p:cNvPr id="2" name="Picture 2" descr="A picture containing text&#10;&#10;Description automatically generated">
            <a:extLst>
              <a:ext uri="{FF2B5EF4-FFF2-40B4-BE49-F238E27FC236}">
                <a16:creationId xmlns:a16="http://schemas.microsoft.com/office/drawing/2014/main" id="{6D658120-E92F-280F-A1AA-B4A84F7B46A8}"/>
              </a:ext>
            </a:extLst>
          </p:cNvPr>
          <p:cNvPicPr>
            <a:picLocks noChangeAspect="1"/>
          </p:cNvPicPr>
          <p:nvPr/>
        </p:nvPicPr>
        <p:blipFill>
          <a:blip r:embed="rId4"/>
          <a:stretch>
            <a:fillRect/>
          </a:stretch>
        </p:blipFill>
        <p:spPr>
          <a:xfrm>
            <a:off x="84417" y="9297025"/>
            <a:ext cx="1925081" cy="533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p:nvPr/>
        </p:nvSpPr>
        <p:spPr>
          <a:xfrm>
            <a:off x="208950" y="6055325"/>
            <a:ext cx="7298700" cy="31926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6"/>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Objectives &amp; Features</a:t>
            </a:r>
            <a:endParaRPr sz="1400" b="1">
              <a:latin typeface="Montserrat"/>
              <a:ea typeface="Montserrat"/>
              <a:cs typeface="Montserrat"/>
              <a:sym typeface="Montserrat"/>
            </a:endParaRPr>
          </a:p>
        </p:txBody>
      </p:sp>
      <p:sp>
        <p:nvSpPr>
          <p:cNvPr id="85" name="Google Shape;85;p16"/>
          <p:cNvSpPr txBox="1">
            <a:spLocks noGrp="1"/>
          </p:cNvSpPr>
          <p:nvPr>
            <p:ph type="body" idx="1"/>
          </p:nvPr>
        </p:nvSpPr>
        <p:spPr>
          <a:xfrm>
            <a:off x="208950" y="1045313"/>
            <a:ext cx="7242600" cy="81072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Objectives</a:t>
            </a:r>
            <a:endParaRPr sz="1200">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Understand basic human anatomy and the terminology utilized in medical billing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Identify and comply with HIPAA/HITECH, CMS, and other healthcare regulations and laws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Employ Electronic Health Record and related Practice Management applications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Differentiate between CPT, ICD-9, ICD-10-CM, and HCPCS codes and know how to file a claim</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Comprehend payment adjudication, various claim statuses, and the resubmission process</a:t>
            </a:r>
            <a:endParaRPr sz="1100">
              <a:latin typeface="Montserrat"/>
              <a:ea typeface="Montserrat"/>
              <a:cs typeface="Montserrat"/>
              <a:sym typeface="Montserrat"/>
            </a:endParaRPr>
          </a:p>
          <a:p>
            <a:pPr marL="45720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Students receive ongoing support and guidance from a team of instructors, advisors, and online mentors. The registration and cost for the certification exams (CEHRS and MCBC) are covered by MedCerts. For additional information, visit MedCerts.com.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Features</a:t>
            </a:r>
            <a:endParaRPr b="1">
              <a:solidFill>
                <a:srgbClr val="0069FF"/>
              </a:solidFill>
              <a:latin typeface="Montserrat"/>
              <a:ea typeface="Montserrat"/>
              <a:cs typeface="Montserrat"/>
              <a:sym typeface="Montserrat"/>
            </a:endParaRPr>
          </a:p>
          <a:p>
            <a:pPr marL="457200" lvl="0" indent="-298450" algn="l" rtl="0">
              <a:lnSpc>
                <a:spcPct val="200000"/>
              </a:lnSpc>
              <a:spcBef>
                <a:spcPts val="1200"/>
              </a:spcBef>
              <a:spcAft>
                <a:spcPts val="0"/>
              </a:spcAft>
              <a:buSzPts val="1100"/>
              <a:buFont typeface="Montserrat"/>
              <a:buChar char="●"/>
            </a:pPr>
            <a:r>
              <a:rPr lang="en" sz="1100">
                <a:latin typeface="Montserrat"/>
                <a:ea typeface="Montserrat"/>
                <a:cs typeface="Montserrat"/>
                <a:sym typeface="Montserrat"/>
              </a:rPr>
              <a:t>Comprehensive New Student Orientation</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An  assigned Student Support Specialist who provides 1:1 support from start to finish.</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Professional support offered through on-demand subject matter experts</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12-Month Access to Online Training</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Flexible scheduling that allows you to learn at your own pace</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Certification Exam Payment and Registration</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Exam Preparation Support</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Career Services and Experiential Learning Support</a:t>
            </a:r>
            <a:endParaRPr sz="1100">
              <a:latin typeface="Montserrat"/>
              <a:ea typeface="Montserrat"/>
              <a:cs typeface="Montserrat"/>
              <a:sym typeface="Montserrat"/>
            </a:endParaRPr>
          </a:p>
        </p:txBody>
      </p:sp>
      <p:cxnSp>
        <p:nvCxnSpPr>
          <p:cNvPr id="86" name="Google Shape;86;p16"/>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88" name="Google Shape;88;p1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1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4</a:t>
            </a:fld>
            <a:endParaRPr b="1">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97338AA0-E3A8-7BC8-02A8-EBA269374D4B}"/>
              </a:ext>
            </a:extLst>
          </p:cNvPr>
          <p:cNvPicPr>
            <a:picLocks noChangeAspect="1"/>
          </p:cNvPicPr>
          <p:nvPr/>
        </p:nvPicPr>
        <p:blipFill>
          <a:blip r:embed="rId3"/>
          <a:stretch>
            <a:fillRect/>
          </a:stretch>
        </p:blipFill>
        <p:spPr>
          <a:xfrm>
            <a:off x="84417" y="9297025"/>
            <a:ext cx="1925081" cy="533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Equipment &amp; Courseware/eBooks</a:t>
            </a:r>
            <a:endParaRPr sz="1400" b="1">
              <a:latin typeface="Montserrat"/>
              <a:ea typeface="Montserrat"/>
              <a:cs typeface="Montserrat"/>
              <a:sym typeface="Montserrat"/>
            </a:endParaRPr>
          </a:p>
        </p:txBody>
      </p:sp>
      <p:sp>
        <p:nvSpPr>
          <p:cNvPr id="95" name="Google Shape;95;p17"/>
          <p:cNvSpPr txBox="1">
            <a:spLocks noGrp="1"/>
          </p:cNvSpPr>
          <p:nvPr>
            <p:ph type="body" idx="1"/>
          </p:nvPr>
        </p:nvSpPr>
        <p:spPr>
          <a:xfrm>
            <a:off x="208950" y="1116103"/>
            <a:ext cx="7242600" cy="53091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MedCerts provides all required courseware, student guides, study guides and other program supplements and resources.</a:t>
            </a:r>
            <a:endParaRPr b="1">
              <a:solidFill>
                <a:srgbClr val="0069FF"/>
              </a:solidFill>
              <a:latin typeface="Montserrat"/>
              <a:ea typeface="Montserrat"/>
              <a:cs typeface="Montserrat"/>
              <a:sym typeface="Montserrat"/>
            </a:endParaRPr>
          </a:p>
          <a:p>
            <a:pPr marL="0" lvl="0" indent="0" algn="l" rtl="0">
              <a:lnSpc>
                <a:spcPct val="150000"/>
              </a:lnSpc>
              <a:spcBef>
                <a:spcPts val="0"/>
              </a:spcBef>
              <a:spcAft>
                <a:spcPts val="0"/>
              </a:spcAft>
              <a:buNone/>
            </a:pPr>
            <a:endParaRPr sz="1200">
              <a:latin typeface="Montserrat"/>
              <a:ea typeface="Montserrat"/>
              <a:cs typeface="Montserrat"/>
              <a:sym typeface="Montserrat"/>
            </a:endParaRPr>
          </a:p>
        </p:txBody>
      </p:sp>
      <p:cxnSp>
        <p:nvCxnSpPr>
          <p:cNvPr id="96" name="Google Shape;96;p17"/>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98" name="Google Shape;98;p17"/>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17"/>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5</a:t>
            </a:fld>
            <a:endParaRPr b="1">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656A25F0-A7FD-8D6D-5D99-1DD15DB66F71}"/>
              </a:ext>
            </a:extLst>
          </p:cNvPr>
          <p:cNvPicPr>
            <a:picLocks noChangeAspect="1"/>
          </p:cNvPicPr>
          <p:nvPr/>
        </p:nvPicPr>
        <p:blipFill>
          <a:blip r:embed="rId3"/>
          <a:stretch>
            <a:fillRect/>
          </a:stretch>
        </p:blipFill>
        <p:spPr>
          <a:xfrm>
            <a:off x="84417" y="9297025"/>
            <a:ext cx="1925081" cy="533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Enrollment Eligibility Requirements</a:t>
            </a:r>
            <a:endParaRPr sz="1400" b="1">
              <a:latin typeface="Montserrat"/>
              <a:ea typeface="Montserrat"/>
              <a:cs typeface="Montserrat"/>
              <a:sym typeface="Montserrat"/>
            </a:endParaRPr>
          </a:p>
        </p:txBody>
      </p:sp>
      <p:sp>
        <p:nvSpPr>
          <p:cNvPr id="105" name="Google Shape;105;p18"/>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Applicants must be 18 years of age or older and have a High School diploma or GED. Many employers will require that you have suitable vision and hearing (normal or corrected), suitable psychomotor skills, hand-eye coordination, and finger agility, and be able to stand for an extended period. </a:t>
            </a:r>
            <a:endParaRPr sz="1100">
              <a:latin typeface="Montserrat"/>
              <a:ea typeface="Montserrat"/>
              <a:cs typeface="Montserrat"/>
              <a:sym typeface="Montserrat"/>
            </a:endParaRPr>
          </a:p>
        </p:txBody>
      </p:sp>
      <p:cxnSp>
        <p:nvCxnSpPr>
          <p:cNvPr id="106" name="Google Shape;106;p18"/>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08" name="Google Shape;108;p1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1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6</a:t>
            </a:fld>
            <a:endParaRPr b="1">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3C1ECBA4-57D1-A0D3-2D55-29863358371D}"/>
              </a:ext>
            </a:extLst>
          </p:cNvPr>
          <p:cNvPicPr>
            <a:picLocks noChangeAspect="1"/>
          </p:cNvPicPr>
          <p:nvPr/>
        </p:nvPicPr>
        <p:blipFill>
          <a:blip r:embed="rId3"/>
          <a:stretch>
            <a:fillRect/>
          </a:stretch>
        </p:blipFill>
        <p:spPr>
          <a:xfrm>
            <a:off x="84417" y="9297025"/>
            <a:ext cx="1925081" cy="533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19"/>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115" name="Google Shape;115;p19"/>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9"/>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a:solidFill>
                  <a:srgbClr val="FFFFFF"/>
                </a:solidFill>
                <a:latin typeface="Montserrat"/>
                <a:ea typeface="Montserrat"/>
                <a:cs typeface="Montserrat"/>
                <a:sym typeface="Montserrat"/>
              </a:rPr>
              <a:t>Electronic Health Records &amp; Reimbursement Specialist Courses</a:t>
            </a:r>
            <a:endParaRPr sz="4000" b="1">
              <a:solidFill>
                <a:srgbClr val="FFFFFF"/>
              </a:solidFill>
              <a:latin typeface="Montserrat"/>
              <a:ea typeface="Montserrat"/>
              <a:cs typeface="Montserrat"/>
              <a:sym typeface="Montserrat"/>
            </a:endParaRPr>
          </a:p>
        </p:txBody>
      </p:sp>
      <p:pic>
        <p:nvPicPr>
          <p:cNvPr id="2" name="Picture 2" descr="Text&#10;&#10;Description automatically generated">
            <a:extLst>
              <a:ext uri="{FF2B5EF4-FFF2-40B4-BE49-F238E27FC236}">
                <a16:creationId xmlns:a16="http://schemas.microsoft.com/office/drawing/2014/main" id="{6DBD3B3C-727B-B622-8233-4BB11601EF24}"/>
              </a:ext>
            </a:extLst>
          </p:cNvPr>
          <p:cNvPicPr>
            <a:picLocks noChangeAspect="1"/>
          </p:cNvPicPr>
          <p:nvPr/>
        </p:nvPicPr>
        <p:blipFill>
          <a:blip r:embed="rId4"/>
          <a:stretch>
            <a:fillRect/>
          </a:stretch>
        </p:blipFill>
        <p:spPr>
          <a:xfrm>
            <a:off x="185264" y="9222646"/>
            <a:ext cx="2163334" cy="5905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p:nvPr/>
        </p:nvSpPr>
        <p:spPr>
          <a:xfrm>
            <a:off x="208950" y="7508750"/>
            <a:ext cx="7130700" cy="21264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1"/>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Montserrat"/>
                <a:ea typeface="Montserrat"/>
                <a:cs typeface="Montserrat"/>
                <a:sym typeface="Montserrat"/>
              </a:rPr>
              <a:t>PS-1011: Professionalism in Allied Health</a:t>
            </a:r>
            <a:endParaRPr b="1" dirty="0">
              <a:latin typeface="Montserrat"/>
              <a:ea typeface="Montserrat"/>
              <a:cs typeface="Montserrat"/>
              <a:sym typeface="Montserrat"/>
            </a:endParaRPr>
          </a:p>
        </p:txBody>
      </p:sp>
      <p:sp>
        <p:nvSpPr>
          <p:cNvPr id="144" name="Google Shape;144;p21"/>
          <p:cNvSpPr txBox="1">
            <a:spLocks noGrp="1"/>
          </p:cNvSpPr>
          <p:nvPr>
            <p:ph type="body" idx="1"/>
          </p:nvPr>
        </p:nvSpPr>
        <p:spPr>
          <a:xfrm>
            <a:off x="208950" y="1285250"/>
            <a:ext cx="7242600" cy="63765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dirty="0">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dirty="0">
                <a:latin typeface="Montserrat"/>
                <a:ea typeface="Montserrat"/>
                <a:cs typeface="Montserrat"/>
                <a:sym typeface="Montserrat"/>
              </a:rPr>
              <a:t>This course will benefit anyone considering a career in allied health, as well as those already working in the field. Allied Health Professionals must be committed to the key attributes of professionalism and strive to reflect this within the delivery of patient-centered safe and effective care. “Professionalism” is a broad term that reflects many different skills and abilities. For an individual to exhibit professionalism, he/she must be armed with specific skills and abilities that do not always show up within certification requirements, or even within a career training curriculum. Soft skills are hard to measure and are typically less well-defined than hard skills. However, soft skills are what set many job candidates apart. Professionalism is not just what one knows, it is how one does their job, how one behaves and how one comes across as they interact with others.</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The purpose of this course is to provide students with soft skills training that will provide the tools needed to demonstrate a higher level of professionalism on the job. Key components of the course focus on patient interaction, proper office behavior, medical ethics, diversity and cultural bias, emotional strength, professional appearance and communication. The course maintains a focus on the key attributes that are true markers of professionalism.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This course was created with input from healthcare professionals working in the field, healthcare employers that hire our graduates, professional educators and even former MedCerts students. The end result is a collection of modules that touch on the soft skills that are TRULY important in the real world of allied healthcare. In this course, students are engaged through scenario-based learning that allows for real interaction with virtual co-workers and patients. Additionally, game-based activities keep students engaged and entertained throughout their learning journey.</a:t>
            </a: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dirty="0">
                <a:solidFill>
                  <a:srgbClr val="0069FF"/>
                </a:solidFill>
                <a:latin typeface="Montserrat"/>
                <a:ea typeface="Montserrat"/>
                <a:cs typeface="Montserrat"/>
                <a:sym typeface="Montserrat"/>
              </a:rPr>
              <a:t>Course Objectives:</a:t>
            </a:r>
            <a:endParaRPr sz="1200" b="1" dirty="0">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dirty="0">
                <a:latin typeface="Montserrat"/>
                <a:ea typeface="Montserrat"/>
                <a:cs typeface="Montserrat"/>
                <a:sym typeface="Montserrat"/>
              </a:rPr>
              <a:t>Gain an understanding of the expectations of an allied healthcare professional in the workplace</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Develop and exercise emotional intelligence, self-management and interpersonal skills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Build and improve internal and external communication skills with all exchanges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Enhance the patient care experience with successful interactions and patient satisfaction</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Maintain solution-oriented conversations, manage conflict and build self-confidence</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endParaRPr sz="1100">
              <a:latin typeface="Montserrat"/>
              <a:ea typeface="Montserrat"/>
              <a:cs typeface="Montserrat"/>
              <a:sym typeface="Montserrat"/>
            </a:endParaRPr>
          </a:p>
        </p:txBody>
      </p:sp>
      <p:cxnSp>
        <p:nvCxnSpPr>
          <p:cNvPr id="145" name="Google Shape;145;p21"/>
          <p:cNvCxnSpPr/>
          <p:nvPr/>
        </p:nvCxnSpPr>
        <p:spPr>
          <a:xfrm>
            <a:off x="320850" y="1285001"/>
            <a:ext cx="7130700" cy="0"/>
          </a:xfrm>
          <a:prstGeom prst="straightConnector1">
            <a:avLst/>
          </a:prstGeom>
          <a:noFill/>
          <a:ln w="28575" cap="flat" cmpd="sng">
            <a:solidFill>
              <a:srgbClr val="0069FF"/>
            </a:solidFill>
            <a:prstDash val="solid"/>
            <a:round/>
            <a:headEnd type="none" w="med" len="med"/>
            <a:tailEnd type="none" w="med" len="med"/>
          </a:ln>
        </p:spPr>
      </p:cxnSp>
      <p:sp>
        <p:nvSpPr>
          <p:cNvPr id="147" name="Google Shape;147;p21"/>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1"/>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3" name="Picture 2" descr="A picture containing text&#10;&#10;Description automatically generated">
            <a:extLst>
              <a:ext uri="{FF2B5EF4-FFF2-40B4-BE49-F238E27FC236}">
                <a16:creationId xmlns:a16="http://schemas.microsoft.com/office/drawing/2014/main" id="{7FD11C98-D8BF-8A31-8E0D-E41865BB726A}"/>
              </a:ext>
            </a:extLst>
          </p:cNvPr>
          <p:cNvPicPr>
            <a:picLocks noChangeAspect="1"/>
          </p:cNvPicPr>
          <p:nvPr/>
        </p:nvPicPr>
        <p:blipFill>
          <a:blip r:embed="rId3"/>
          <a:stretch>
            <a:fillRect/>
          </a:stretch>
        </p:blipFill>
        <p:spPr>
          <a:xfrm>
            <a:off x="212735" y="9645129"/>
            <a:ext cx="1356816" cy="368509"/>
          </a:xfrm>
          <a:prstGeom prst="rect">
            <a:avLst/>
          </a:prstGeom>
        </p:spPr>
      </p:pic>
    </p:spTree>
    <p:extLst>
      <p:ext uri="{BB962C8B-B14F-4D97-AF65-F5344CB8AC3E}">
        <p14:creationId xmlns:p14="http://schemas.microsoft.com/office/powerpoint/2010/main" val="461400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p:nvPr/>
        </p:nvSpPr>
        <p:spPr>
          <a:xfrm>
            <a:off x="264900" y="5399100"/>
            <a:ext cx="7242600" cy="16224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0"/>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MS-1000: Microsoft Office Basics</a:t>
            </a:r>
            <a:endParaRPr b="1">
              <a:latin typeface="Montserrat"/>
              <a:ea typeface="Montserrat"/>
              <a:cs typeface="Montserrat"/>
              <a:sym typeface="Montserrat"/>
            </a:endParaRPr>
          </a:p>
          <a:p>
            <a:pPr marL="0" lvl="0" indent="0" algn="l" rtl="0">
              <a:spcBef>
                <a:spcPts val="0"/>
              </a:spcBef>
              <a:spcAft>
                <a:spcPts val="0"/>
              </a:spcAft>
              <a:buNone/>
            </a:pPr>
            <a:endParaRPr b="1">
              <a:latin typeface="Montserrat"/>
              <a:ea typeface="Montserrat"/>
              <a:cs typeface="Montserrat"/>
              <a:sym typeface="Montserrat"/>
            </a:endParaRPr>
          </a:p>
        </p:txBody>
      </p:sp>
      <p:sp>
        <p:nvSpPr>
          <p:cNvPr id="124" name="Google Shape;124;p20"/>
          <p:cNvSpPr txBox="1">
            <a:spLocks noGrp="1"/>
          </p:cNvSpPr>
          <p:nvPr>
            <p:ph type="body" idx="1"/>
          </p:nvPr>
        </p:nvSpPr>
        <p:spPr>
          <a:xfrm>
            <a:off x="208950" y="1412725"/>
            <a:ext cx="7242600" cy="50418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This set of courses includes basic (Level 1) training on the 3 core applications within the Microsoft Office Suite. Students learn the range of skills needed to create professional-quality documents and spreadsheets, and are trained to effectively use email communication tools in the office environment. The content covered includes how to create, edit and enhance documents in Microsoft Word, how to organize, calculate and analyze information in Microsoft Excel, and students will learn the basics of using email within Microsoft Outlook.</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Prepare, edit, and enhance documents in Microsoft Word</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Apply methods to organize, calculate, and analyze information using Microsoft Excel</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Prepare and send professional email messages from within the Microsoft Outlook environment</a:t>
            </a:r>
            <a:endParaRPr sz="1100">
              <a:latin typeface="Montserrat"/>
              <a:ea typeface="Montserrat"/>
              <a:cs typeface="Montserrat"/>
              <a:sym typeface="Montserrat"/>
            </a:endParaRPr>
          </a:p>
        </p:txBody>
      </p:sp>
      <p:cxnSp>
        <p:nvCxnSpPr>
          <p:cNvPr id="125" name="Google Shape;125;p20"/>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27" name="Google Shape;127;p20"/>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20"/>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3" name="Picture 2" descr="A picture containing text&#10;&#10;Description automatically generated">
            <a:extLst>
              <a:ext uri="{FF2B5EF4-FFF2-40B4-BE49-F238E27FC236}">
                <a16:creationId xmlns:a16="http://schemas.microsoft.com/office/drawing/2014/main" id="{A8B91666-01DF-7972-3510-F08064C59453}"/>
              </a:ext>
            </a:extLst>
          </p:cNvPr>
          <p:cNvPicPr>
            <a:picLocks noChangeAspect="1"/>
          </p:cNvPicPr>
          <p:nvPr/>
        </p:nvPicPr>
        <p:blipFill>
          <a:blip r:embed="rId3"/>
          <a:stretch>
            <a:fillRect/>
          </a:stretch>
        </p:blipFill>
        <p:spPr>
          <a:xfrm>
            <a:off x="267728" y="9297025"/>
            <a:ext cx="1925081" cy="533400"/>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64e289c-fe93-42be-bb63-68a2e40d2849">
      <Terms xmlns="http://schemas.microsoft.com/office/infopath/2007/PartnerControls"/>
    </lcf76f155ced4ddcb4097134ff3c332f>
    <TaxCatchAll xmlns="59a841ba-70b8-4be4-ad36-34aec6050b8a" xsi:nil="true"/>
    <Preview xmlns="b64e289c-fe93-42be-bb63-68a2e40d284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3ECD43047111242AD7A2C72EFC37717" ma:contentTypeVersion="19" ma:contentTypeDescription="Create a new document." ma:contentTypeScope="" ma:versionID="29a36878eee7b32d561b5f7b59fc5153">
  <xsd:schema xmlns:xsd="http://www.w3.org/2001/XMLSchema" xmlns:xs="http://www.w3.org/2001/XMLSchema" xmlns:p="http://schemas.microsoft.com/office/2006/metadata/properties" xmlns:ns2="b64e289c-fe93-42be-bb63-68a2e40d2849" xmlns:ns3="59a841ba-70b8-4be4-ad36-34aec6050b8a" targetNamespace="http://schemas.microsoft.com/office/2006/metadata/properties" ma:root="true" ma:fieldsID="d71fe15c4f00582f94dbf33dee723716" ns2:_="" ns3:_="">
    <xsd:import namespace="b64e289c-fe93-42be-bb63-68a2e40d2849"/>
    <xsd:import namespace="59a841ba-70b8-4be4-ad36-34aec6050b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P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4e289c-fe93-42be-bb63-68a2e40d28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44479e4-84df-4f84-acd6-4585d1c4d5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Preview" ma:index="25" nillable="true" ma:displayName="Preview" ma:format="Thumbnail" ma:internalName="Preview">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a841ba-70b8-4be4-ad36-34aec6050b8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e1e20b7-caa6-4e56-958f-2388c47c6ff6}" ma:internalName="TaxCatchAll" ma:showField="CatchAllData" ma:web="59a841ba-70b8-4be4-ad36-34aec6050b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261A12-07FB-4C5F-B9C5-399D5CE9BB6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DCAC116-23AD-4011-8C21-E7E9709DD667}">
  <ds:schemaRefs>
    <ds:schemaRef ds:uri="http://schemas.microsoft.com/sharepoint/v3/contenttype/forms"/>
  </ds:schemaRefs>
</ds:datastoreItem>
</file>

<file path=customXml/itemProps3.xml><?xml version="1.0" encoding="utf-8"?>
<ds:datastoreItem xmlns:ds="http://schemas.openxmlformats.org/officeDocument/2006/customXml" ds:itemID="{F9ADC6B2-7AAC-480A-9A75-3975A71DD964}"/>
</file>

<file path=docProps/app.xml><?xml version="1.0" encoding="utf-8"?>
<Properties xmlns="http://schemas.openxmlformats.org/officeDocument/2006/extended-properties" xmlns:vt="http://schemas.openxmlformats.org/officeDocument/2006/docPropsVTypes">
  <TotalTime>0</TotalTime>
  <Words>1691</Words>
  <Application>Microsoft Office PowerPoint</Application>
  <PresentationFormat>Custom</PresentationFormat>
  <Paragraphs>160</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Simple Light</vt:lpstr>
      <vt:lpstr>Electronic Health Records &amp; Reimbursement Specialist</vt:lpstr>
      <vt:lpstr>Electronic Health Records &amp; Reimbursement Specialist Details</vt:lpstr>
      <vt:lpstr>Program Description</vt:lpstr>
      <vt:lpstr>Program Objectives &amp; Features</vt:lpstr>
      <vt:lpstr>Equipment &amp; Courseware/eBooks</vt:lpstr>
      <vt:lpstr>Enrollment Eligibility Requirements</vt:lpstr>
      <vt:lpstr>Electronic Health Records &amp; Reimbursement Specialist Courses</vt:lpstr>
      <vt:lpstr>PS-1011: Professionalism in Allied Health</vt:lpstr>
      <vt:lpstr>MS-1000: Microsoft Office Basics </vt:lpstr>
      <vt:lpstr>HI-1014: Introduction to Human Anatomy and Medical Terminology</vt:lpstr>
      <vt:lpstr>HI-1015: Insurance and Billing and Coding Essentials</vt:lpstr>
      <vt:lpstr>HI-1018: Electronic Health Records</vt:lpstr>
      <vt:lpstr>Eligible Program Certifications</vt:lpstr>
      <vt:lpstr>Electronic Health Record Specialist Certification (CEHRS)</vt:lpstr>
      <vt:lpstr>Medical Coder &amp; Biller Certification (MCBC)</vt:lpstr>
      <vt:lpstr>Potential Careers &amp; Job Outlook</vt:lpstr>
      <vt:lpstr>Electronic Health Records &amp; Reimbursement Specialist Careers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Health Records &amp; Reimbursement Specialist</dc:title>
  <dc:creator>Melissa Casey</dc:creator>
  <cp:lastModifiedBy>Melissa Casey</cp:lastModifiedBy>
  <cp:revision>27</cp:revision>
  <dcterms:modified xsi:type="dcterms:W3CDTF">2022-06-24T18:34:47Z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0x01010023ECD43047111242AD7A2C72EFC37717</vt:lpwstr>
  </property>
</Properties>
</file>