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79" r:id="rId15"/>
    <p:sldId id="267" r:id="rId16"/>
    <p:sldId id="268" r:id="rId17"/>
    <p:sldId id="269" r:id="rId18"/>
    <p:sldId id="270" r:id="rId19"/>
    <p:sldId id="271" r:id="rId20"/>
    <p:sldId id="272" r:id="rId21"/>
    <p:sldId id="273" r:id="rId22"/>
    <p:sldId id="274" r:id="rId23"/>
    <p:sldId id="276" r:id="rId24"/>
    <p:sldId id="277" r:id="rId25"/>
  </p:sldIdLst>
  <p:sldSz cx="7772400" cy="10058400"/>
  <p:notesSz cx="6858000" cy="9144000"/>
  <p:embeddedFontLst>
    <p:embeddedFont>
      <p:font typeface="Montserrat" panose="000005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480D3-D357-C273-4038-FE4E21F29854}" v="1" dt="2021-11-04T21:00:44.259"/>
    <p1510:client id="{C83F06E3-BEBC-CE6C-385C-3B6829CB3837}" v="72" dt="2022-06-24T16:40:01.415"/>
    <p1510:client id="{D65BB448-6B86-5F14-1DC9-4EBC09E389C2}" v="1" dt="2022-01-19T20:39:31.705"/>
    <p1510:client id="{F5984D57-A81C-1316-1C66-3928C9095912}" v="5" dt="2022-06-24T18:33:09.139"/>
    <p1510:client id="{F6CB877D-AD2A-9946-2A1B-16FA77AC49E0}" v="4" dt="2022-01-19T20:38:41.992"/>
    <p1510:client id="{FFCC4304-F63C-9438-FD4A-C98E88A4F565}" v="10" dt="2021-02-16T20:00:28.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982"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is Osorio" userId="S::dosorio@medcerts.com::d42a83f1-d9d8-44e4-821d-8a0a36a6ea3e" providerId="AD" clId="Web-{662480D3-D357-C273-4038-FE4E21F29854}"/>
    <pc:docChg chg="modSld">
      <pc:chgData name="Doris Osorio" userId="S::dosorio@medcerts.com::d42a83f1-d9d8-44e4-821d-8a0a36a6ea3e" providerId="AD" clId="Web-{662480D3-D357-C273-4038-FE4E21F29854}" dt="2021-11-04T21:00:44.259" v="0"/>
      <pc:docMkLst>
        <pc:docMk/>
      </pc:docMkLst>
      <pc:sldChg chg="addSp">
        <pc:chgData name="Doris Osorio" userId="S::dosorio@medcerts.com::d42a83f1-d9d8-44e4-821d-8a0a36a6ea3e" providerId="AD" clId="Web-{662480D3-D357-C273-4038-FE4E21F29854}" dt="2021-11-04T21:00:44.259" v="0"/>
        <pc:sldMkLst>
          <pc:docMk/>
          <pc:sldMk cId="0" sldId="261"/>
        </pc:sldMkLst>
        <pc:spChg chg="add">
          <ac:chgData name="Doris Osorio" userId="S::dosorio@medcerts.com::d42a83f1-d9d8-44e4-821d-8a0a36a6ea3e" providerId="AD" clId="Web-{662480D3-D357-C273-4038-FE4E21F29854}" dt="2021-11-04T21:00:44.259" v="0"/>
          <ac:spMkLst>
            <pc:docMk/>
            <pc:sldMk cId="0" sldId="261"/>
            <ac:spMk id="2" creationId="{2BC5C227-6EDB-4E71-B446-885EBD72AF89}"/>
          </ac:spMkLst>
        </pc:spChg>
      </pc:sldChg>
    </pc:docChg>
  </pc:docChgLst>
  <pc:docChgLst>
    <pc:chgData name="Brittany Lopez" userId="S::blopez@medcerts.com::d8d47204-ab91-4ec2-938a-e9d3a1d1cbb4" providerId="AD" clId="Web-{D65BB448-6B86-5F14-1DC9-4EBC09E389C2}"/>
    <pc:docChg chg="delSld">
      <pc:chgData name="Brittany Lopez" userId="S::blopez@medcerts.com::d8d47204-ab91-4ec2-938a-e9d3a1d1cbb4" providerId="AD" clId="Web-{D65BB448-6B86-5F14-1DC9-4EBC09E389C2}" dt="2022-01-19T20:39:31.705" v="0"/>
      <pc:docMkLst>
        <pc:docMk/>
      </pc:docMkLst>
      <pc:sldChg chg="del">
        <pc:chgData name="Brittany Lopez" userId="S::blopez@medcerts.com::d8d47204-ab91-4ec2-938a-e9d3a1d1cbb4" providerId="AD" clId="Web-{D65BB448-6B86-5F14-1DC9-4EBC09E389C2}" dt="2022-01-19T20:39:31.705" v="0"/>
        <pc:sldMkLst>
          <pc:docMk/>
          <pc:sldMk cId="0" sldId="275"/>
        </pc:sldMkLst>
      </pc:sldChg>
    </pc:docChg>
  </pc:docChgLst>
  <pc:docChgLst>
    <pc:chgData name="Nataly Perez" userId="S::nperez@medcerts.com::3241db17-f959-45c0-80d0-783a7cddd743" providerId="AD" clId="Web-{FFCC4304-F63C-9438-FD4A-C98E88A4F565}"/>
    <pc:docChg chg="modSld">
      <pc:chgData name="Nataly Perez" userId="S::nperez@medcerts.com::3241db17-f959-45c0-80d0-783a7cddd743" providerId="AD" clId="Web-{FFCC4304-F63C-9438-FD4A-C98E88A4F565}" dt="2021-02-16T20:00:28.425" v="10" actId="20577"/>
      <pc:docMkLst>
        <pc:docMk/>
      </pc:docMkLst>
      <pc:sldChg chg="modSp">
        <pc:chgData name="Nataly Perez" userId="S::nperez@medcerts.com::3241db17-f959-45c0-80d0-783a7cddd743" providerId="AD" clId="Web-{FFCC4304-F63C-9438-FD4A-C98E88A4F565}" dt="2021-02-16T20:00:28.425" v="10" actId="20577"/>
        <pc:sldMkLst>
          <pc:docMk/>
          <pc:sldMk cId="0" sldId="264"/>
        </pc:sldMkLst>
        <pc:spChg chg="mod">
          <ac:chgData name="Nataly Perez" userId="S::nperez@medcerts.com::3241db17-f959-45c0-80d0-783a7cddd743" providerId="AD" clId="Web-{FFCC4304-F63C-9438-FD4A-C98E88A4F565}" dt="2021-02-16T20:00:28.425" v="10" actId="20577"/>
          <ac:spMkLst>
            <pc:docMk/>
            <pc:sldMk cId="0" sldId="264"/>
            <ac:spMk id="144" creationId="{00000000-0000-0000-0000-000000000000}"/>
          </ac:spMkLst>
        </pc:spChg>
      </pc:sldChg>
    </pc:docChg>
  </pc:docChgLst>
  <pc:docChgLst>
    <pc:chgData name="Sange Thungon" userId="S::sthungon@medcerts.com::dac29ab1-0309-4309-9d13-ef1fc85358e3" providerId="AD" clId="Web-{F5984D57-A81C-1316-1C66-3928C9095912}"/>
    <pc:docChg chg="modSld">
      <pc:chgData name="Sange Thungon" userId="S::sthungon@medcerts.com::dac29ab1-0309-4309-9d13-ef1fc85358e3" providerId="AD" clId="Web-{F5984D57-A81C-1316-1C66-3928C9095912}" dt="2022-06-24T18:33:09.139" v="4" actId="1076"/>
      <pc:docMkLst>
        <pc:docMk/>
      </pc:docMkLst>
      <pc:sldChg chg="addSp delSp modSp">
        <pc:chgData name="Sange Thungon" userId="S::sthungon@medcerts.com::dac29ab1-0309-4309-9d13-ef1fc85358e3" providerId="AD" clId="Web-{F5984D57-A81C-1316-1C66-3928C9095912}" dt="2022-06-24T18:33:09.139" v="4" actId="1076"/>
        <pc:sldMkLst>
          <pc:docMk/>
          <pc:sldMk cId="0" sldId="256"/>
        </pc:sldMkLst>
        <pc:picChg chg="del">
          <ac:chgData name="Sange Thungon" userId="S::sthungon@medcerts.com::dac29ab1-0309-4309-9d13-ef1fc85358e3" providerId="AD" clId="Web-{F5984D57-A81C-1316-1C66-3928C9095912}" dt="2022-06-24T18:33:02.045" v="0"/>
          <ac:picMkLst>
            <pc:docMk/>
            <pc:sldMk cId="0" sldId="256"/>
            <ac:picMk id="2" creationId="{A43C96FC-D150-FDF5-7338-DCC324ECEA2B}"/>
          </ac:picMkLst>
        </pc:picChg>
        <pc:picChg chg="add mod">
          <ac:chgData name="Sange Thungon" userId="S::sthungon@medcerts.com::dac29ab1-0309-4309-9d13-ef1fc85358e3" providerId="AD" clId="Web-{F5984D57-A81C-1316-1C66-3928C9095912}" dt="2022-06-24T18:33:09.139" v="4" actId="1076"/>
          <ac:picMkLst>
            <pc:docMk/>
            <pc:sldMk cId="0" sldId="256"/>
            <ac:picMk id="3" creationId="{5B088BF7-6894-C304-FAB0-4809E4018F72}"/>
          </ac:picMkLst>
        </pc:picChg>
      </pc:sldChg>
    </pc:docChg>
  </pc:docChgLst>
  <pc:docChgLst>
    <pc:chgData name="Sange Thungon" userId="S::sthungon@medcerts.com::dac29ab1-0309-4309-9d13-ef1fc85358e3" providerId="AD" clId="Web-{C83F06E3-BEBC-CE6C-385C-3B6829CB3837}"/>
    <pc:docChg chg="modSld">
      <pc:chgData name="Sange Thungon" userId="S::sthungon@medcerts.com::dac29ab1-0309-4309-9d13-ef1fc85358e3" providerId="AD" clId="Web-{C83F06E3-BEBC-CE6C-385C-3B6829CB3837}" dt="2022-06-24T16:40:01.415" v="67" actId="1076"/>
      <pc:docMkLst>
        <pc:docMk/>
      </pc:docMkLst>
      <pc:sldChg chg="addSp delSp modSp">
        <pc:chgData name="Sange Thungon" userId="S::sthungon@medcerts.com::dac29ab1-0309-4309-9d13-ef1fc85358e3" providerId="AD" clId="Web-{C83F06E3-BEBC-CE6C-385C-3B6829CB3837}" dt="2022-06-24T16:36:58.411" v="3" actId="14100"/>
        <pc:sldMkLst>
          <pc:docMk/>
          <pc:sldMk cId="0" sldId="256"/>
        </pc:sldMkLst>
        <pc:picChg chg="add mod">
          <ac:chgData name="Sange Thungon" userId="S::sthungon@medcerts.com::dac29ab1-0309-4309-9d13-ef1fc85358e3" providerId="AD" clId="Web-{C83F06E3-BEBC-CE6C-385C-3B6829CB3837}" dt="2022-06-24T16:36:58.411" v="3" actId="14100"/>
          <ac:picMkLst>
            <pc:docMk/>
            <pc:sldMk cId="0" sldId="256"/>
            <ac:picMk id="2" creationId="{A43C96FC-D150-FDF5-7338-DCC324ECEA2B}"/>
          </ac:picMkLst>
        </pc:picChg>
        <pc:picChg chg="del">
          <ac:chgData name="Sange Thungon" userId="S::sthungon@medcerts.com::dac29ab1-0309-4309-9d13-ef1fc85358e3" providerId="AD" clId="Web-{C83F06E3-BEBC-CE6C-385C-3B6829CB3837}" dt="2022-06-24T16:36:53.849" v="0"/>
          <ac:picMkLst>
            <pc:docMk/>
            <pc:sldMk cId="0" sldId="256"/>
            <ac:picMk id="59" creationId="{00000000-0000-0000-0000-000000000000}"/>
          </ac:picMkLst>
        </pc:picChg>
      </pc:sldChg>
      <pc:sldChg chg="addSp delSp modSp">
        <pc:chgData name="Sange Thungon" userId="S::sthungon@medcerts.com::dac29ab1-0309-4309-9d13-ef1fc85358e3" providerId="AD" clId="Web-{C83F06E3-BEBC-CE6C-385C-3B6829CB3837}" dt="2022-06-24T16:37:15.177" v="6" actId="1076"/>
        <pc:sldMkLst>
          <pc:docMk/>
          <pc:sldMk cId="0" sldId="257"/>
        </pc:sldMkLst>
        <pc:picChg chg="add mod">
          <ac:chgData name="Sange Thungon" userId="S::sthungon@medcerts.com::dac29ab1-0309-4309-9d13-ef1fc85358e3" providerId="AD" clId="Web-{C83F06E3-BEBC-CE6C-385C-3B6829CB3837}" dt="2022-06-24T16:37:15.177" v="6" actId="1076"/>
          <ac:picMkLst>
            <pc:docMk/>
            <pc:sldMk cId="0" sldId="257"/>
            <ac:picMk id="2" creationId="{A6F40D72-C34B-BB23-F731-F78317D12310}"/>
          </ac:picMkLst>
        </pc:picChg>
        <pc:picChg chg="del">
          <ac:chgData name="Sange Thungon" userId="S::sthungon@medcerts.com::dac29ab1-0309-4309-9d13-ef1fc85358e3" providerId="AD" clId="Web-{C83F06E3-BEBC-CE6C-385C-3B6829CB3837}" dt="2022-06-24T16:37:11.896" v="4"/>
          <ac:picMkLst>
            <pc:docMk/>
            <pc:sldMk cId="0" sldId="257"/>
            <ac:picMk id="67" creationId="{00000000-0000-0000-0000-000000000000}"/>
          </ac:picMkLst>
        </pc:picChg>
      </pc:sldChg>
      <pc:sldChg chg="addSp delSp modSp">
        <pc:chgData name="Sange Thungon" userId="S::sthungon@medcerts.com::dac29ab1-0309-4309-9d13-ef1fc85358e3" providerId="AD" clId="Web-{C83F06E3-BEBC-CE6C-385C-3B6829CB3837}" dt="2022-06-24T16:37:36.178" v="9" actId="1076"/>
        <pc:sldMkLst>
          <pc:docMk/>
          <pc:sldMk cId="0" sldId="258"/>
        </pc:sldMkLst>
        <pc:picChg chg="add mod">
          <ac:chgData name="Sange Thungon" userId="S::sthungon@medcerts.com::dac29ab1-0309-4309-9d13-ef1fc85358e3" providerId="AD" clId="Web-{C83F06E3-BEBC-CE6C-385C-3B6829CB3837}" dt="2022-06-24T16:37:36.178" v="9" actId="1076"/>
          <ac:picMkLst>
            <pc:docMk/>
            <pc:sldMk cId="0" sldId="258"/>
            <ac:picMk id="2" creationId="{C642C6BA-68B0-0963-C8D5-06E6A7F2BA51}"/>
          </ac:picMkLst>
        </pc:picChg>
        <pc:picChg chg="del">
          <ac:chgData name="Sange Thungon" userId="S::sthungon@medcerts.com::dac29ab1-0309-4309-9d13-ef1fc85358e3" providerId="AD" clId="Web-{C83F06E3-BEBC-CE6C-385C-3B6829CB3837}" dt="2022-06-24T16:37:31.678" v="7"/>
          <ac:picMkLst>
            <pc:docMk/>
            <pc:sldMk cId="0" sldId="258"/>
            <ac:picMk id="75" creationId="{00000000-0000-0000-0000-000000000000}"/>
          </ac:picMkLst>
        </pc:picChg>
      </pc:sldChg>
      <pc:sldChg chg="addSp delSp modSp">
        <pc:chgData name="Sange Thungon" userId="S::sthungon@medcerts.com::dac29ab1-0309-4309-9d13-ef1fc85358e3" providerId="AD" clId="Web-{C83F06E3-BEBC-CE6C-385C-3B6829CB3837}" dt="2022-06-24T16:37:43.443" v="12" actId="1076"/>
        <pc:sldMkLst>
          <pc:docMk/>
          <pc:sldMk cId="0" sldId="259"/>
        </pc:sldMkLst>
        <pc:picChg chg="add mod">
          <ac:chgData name="Sange Thungon" userId="S::sthungon@medcerts.com::dac29ab1-0309-4309-9d13-ef1fc85358e3" providerId="AD" clId="Web-{C83F06E3-BEBC-CE6C-385C-3B6829CB3837}" dt="2022-06-24T16:37:43.443" v="12" actId="1076"/>
          <ac:picMkLst>
            <pc:docMk/>
            <pc:sldMk cId="0" sldId="259"/>
            <ac:picMk id="2" creationId="{7466737B-FA2E-9145-2EA5-557B512A118C}"/>
          </ac:picMkLst>
        </pc:picChg>
        <pc:picChg chg="del">
          <ac:chgData name="Sange Thungon" userId="S::sthungon@medcerts.com::dac29ab1-0309-4309-9d13-ef1fc85358e3" providerId="AD" clId="Web-{C83F06E3-BEBC-CE6C-385C-3B6829CB3837}" dt="2022-06-24T16:37:39.912" v="10"/>
          <ac:picMkLst>
            <pc:docMk/>
            <pc:sldMk cId="0" sldId="259"/>
            <ac:picMk id="86" creationId="{00000000-0000-0000-0000-000000000000}"/>
          </ac:picMkLst>
        </pc:picChg>
      </pc:sldChg>
      <pc:sldChg chg="addSp delSp modSp">
        <pc:chgData name="Sange Thungon" userId="S::sthungon@medcerts.com::dac29ab1-0309-4309-9d13-ef1fc85358e3" providerId="AD" clId="Web-{C83F06E3-BEBC-CE6C-385C-3B6829CB3837}" dt="2022-06-24T16:37:52.444" v="16" actId="1076"/>
        <pc:sldMkLst>
          <pc:docMk/>
          <pc:sldMk cId="0" sldId="260"/>
        </pc:sldMkLst>
        <pc:picChg chg="add mod">
          <ac:chgData name="Sange Thungon" userId="S::sthungon@medcerts.com::dac29ab1-0309-4309-9d13-ef1fc85358e3" providerId="AD" clId="Web-{C83F06E3-BEBC-CE6C-385C-3B6829CB3837}" dt="2022-06-24T16:37:52.444" v="16" actId="1076"/>
          <ac:picMkLst>
            <pc:docMk/>
            <pc:sldMk cId="0" sldId="260"/>
            <ac:picMk id="2" creationId="{F725D172-9069-531B-3CDC-AC5E736A86D8}"/>
          </ac:picMkLst>
        </pc:picChg>
        <pc:picChg chg="del">
          <ac:chgData name="Sange Thungon" userId="S::sthungon@medcerts.com::dac29ab1-0309-4309-9d13-ef1fc85358e3" providerId="AD" clId="Web-{C83F06E3-BEBC-CE6C-385C-3B6829CB3837}" dt="2022-06-24T16:37:45.850" v="13"/>
          <ac:picMkLst>
            <pc:docMk/>
            <pc:sldMk cId="0" sldId="260"/>
            <ac:picMk id="96" creationId="{00000000-0000-0000-0000-000000000000}"/>
          </ac:picMkLst>
        </pc:picChg>
      </pc:sldChg>
      <pc:sldChg chg="addSp delSp modSp">
        <pc:chgData name="Sange Thungon" userId="S::sthungon@medcerts.com::dac29ab1-0309-4309-9d13-ef1fc85358e3" providerId="AD" clId="Web-{C83F06E3-BEBC-CE6C-385C-3B6829CB3837}" dt="2022-06-24T16:37:58.897" v="19" actId="1076"/>
        <pc:sldMkLst>
          <pc:docMk/>
          <pc:sldMk cId="0" sldId="261"/>
        </pc:sldMkLst>
        <pc:picChg chg="add mod">
          <ac:chgData name="Sange Thungon" userId="S::sthungon@medcerts.com::dac29ab1-0309-4309-9d13-ef1fc85358e3" providerId="AD" clId="Web-{C83F06E3-BEBC-CE6C-385C-3B6829CB3837}" dt="2022-06-24T16:37:58.897" v="19" actId="1076"/>
          <ac:picMkLst>
            <pc:docMk/>
            <pc:sldMk cId="0" sldId="261"/>
            <ac:picMk id="3" creationId="{FC7E7A03-7CE8-90D9-5E1E-D6A6AE012EB3}"/>
          </ac:picMkLst>
        </pc:picChg>
        <pc:picChg chg="del">
          <ac:chgData name="Sange Thungon" userId="S::sthungon@medcerts.com::dac29ab1-0309-4309-9d13-ef1fc85358e3" providerId="AD" clId="Web-{C83F06E3-BEBC-CE6C-385C-3B6829CB3837}" dt="2022-06-24T16:37:55.584" v="17"/>
          <ac:picMkLst>
            <pc:docMk/>
            <pc:sldMk cId="0" sldId="261"/>
            <ac:picMk id="107" creationId="{00000000-0000-0000-0000-000000000000}"/>
          </ac:picMkLst>
        </pc:picChg>
      </pc:sldChg>
      <pc:sldChg chg="addSp delSp modSp">
        <pc:chgData name="Sange Thungon" userId="S::sthungon@medcerts.com::dac29ab1-0309-4309-9d13-ef1fc85358e3" providerId="AD" clId="Web-{C83F06E3-BEBC-CE6C-385C-3B6829CB3837}" dt="2022-06-24T16:38:07.928" v="22" actId="1076"/>
        <pc:sldMkLst>
          <pc:docMk/>
          <pc:sldMk cId="0" sldId="262"/>
        </pc:sldMkLst>
        <pc:picChg chg="add mod">
          <ac:chgData name="Sange Thungon" userId="S::sthungon@medcerts.com::dac29ab1-0309-4309-9d13-ef1fc85358e3" providerId="AD" clId="Web-{C83F06E3-BEBC-CE6C-385C-3B6829CB3837}" dt="2022-06-24T16:38:07.928" v="22" actId="1076"/>
          <ac:picMkLst>
            <pc:docMk/>
            <pc:sldMk cId="0" sldId="262"/>
            <ac:picMk id="3" creationId="{D192C959-3D32-DC39-418D-74FBE1C2BFFB}"/>
          </ac:picMkLst>
        </pc:picChg>
        <pc:picChg chg="del">
          <ac:chgData name="Sange Thungon" userId="S::sthungon@medcerts.com::dac29ab1-0309-4309-9d13-ef1fc85358e3" providerId="AD" clId="Web-{C83F06E3-BEBC-CE6C-385C-3B6829CB3837}" dt="2022-06-24T16:38:02.162" v="20"/>
          <ac:picMkLst>
            <pc:docMk/>
            <pc:sldMk cId="0" sldId="262"/>
            <ac:picMk id="118" creationId="{00000000-0000-0000-0000-000000000000}"/>
          </ac:picMkLst>
        </pc:picChg>
      </pc:sldChg>
      <pc:sldChg chg="addSp delSp modSp">
        <pc:chgData name="Sange Thungon" userId="S::sthungon@medcerts.com::dac29ab1-0309-4309-9d13-ef1fc85358e3" providerId="AD" clId="Web-{C83F06E3-BEBC-CE6C-385C-3B6829CB3837}" dt="2022-06-24T16:38:16.585" v="25" actId="1076"/>
        <pc:sldMkLst>
          <pc:docMk/>
          <pc:sldMk cId="0" sldId="263"/>
        </pc:sldMkLst>
        <pc:picChg chg="add mod">
          <ac:chgData name="Sange Thungon" userId="S::sthungon@medcerts.com::dac29ab1-0309-4309-9d13-ef1fc85358e3" providerId="AD" clId="Web-{C83F06E3-BEBC-CE6C-385C-3B6829CB3837}" dt="2022-06-24T16:38:16.585" v="25" actId="1076"/>
          <ac:picMkLst>
            <pc:docMk/>
            <pc:sldMk cId="0" sldId="263"/>
            <ac:picMk id="3" creationId="{97490196-1D3C-7EEA-C6A7-B5D1B943F513}"/>
          </ac:picMkLst>
        </pc:picChg>
        <pc:picChg chg="del">
          <ac:chgData name="Sange Thungon" userId="S::sthungon@medcerts.com::dac29ab1-0309-4309-9d13-ef1fc85358e3" providerId="AD" clId="Web-{C83F06E3-BEBC-CE6C-385C-3B6829CB3837}" dt="2022-06-24T16:38:12.913" v="23"/>
          <ac:picMkLst>
            <pc:docMk/>
            <pc:sldMk cId="0" sldId="263"/>
            <ac:picMk id="134" creationId="{00000000-0000-0000-0000-000000000000}"/>
          </ac:picMkLst>
        </pc:picChg>
      </pc:sldChg>
      <pc:sldChg chg="addSp delSp modSp">
        <pc:chgData name="Sange Thungon" userId="S::sthungon@medcerts.com::dac29ab1-0309-4309-9d13-ef1fc85358e3" providerId="AD" clId="Web-{C83F06E3-BEBC-CE6C-385C-3B6829CB3837}" dt="2022-06-24T16:38:21.069" v="28" actId="1076"/>
        <pc:sldMkLst>
          <pc:docMk/>
          <pc:sldMk cId="0" sldId="264"/>
        </pc:sldMkLst>
        <pc:picChg chg="add mod">
          <ac:chgData name="Sange Thungon" userId="S::sthungon@medcerts.com::dac29ab1-0309-4309-9d13-ef1fc85358e3" providerId="AD" clId="Web-{C83F06E3-BEBC-CE6C-385C-3B6829CB3837}" dt="2022-06-24T16:38:21.069" v="28" actId="1076"/>
          <ac:picMkLst>
            <pc:docMk/>
            <pc:sldMk cId="0" sldId="264"/>
            <ac:picMk id="3" creationId="{84CD5A09-231C-6FE4-E7DE-431D36A97FFB}"/>
          </ac:picMkLst>
        </pc:picChg>
        <pc:picChg chg="del">
          <ac:chgData name="Sange Thungon" userId="S::sthungon@medcerts.com::dac29ab1-0309-4309-9d13-ef1fc85358e3" providerId="AD" clId="Web-{C83F06E3-BEBC-CE6C-385C-3B6829CB3837}" dt="2022-06-24T16:38:19.100" v="26"/>
          <ac:picMkLst>
            <pc:docMk/>
            <pc:sldMk cId="0" sldId="264"/>
            <ac:picMk id="146" creationId="{00000000-0000-0000-0000-000000000000}"/>
          </ac:picMkLst>
        </pc:picChg>
      </pc:sldChg>
      <pc:sldChg chg="addSp delSp modSp">
        <pc:chgData name="Sange Thungon" userId="S::sthungon@medcerts.com::dac29ab1-0309-4309-9d13-ef1fc85358e3" providerId="AD" clId="Web-{C83F06E3-BEBC-CE6C-385C-3B6829CB3837}" dt="2022-06-24T16:39:47.789" v="61" actId="1076"/>
        <pc:sldMkLst>
          <pc:docMk/>
          <pc:sldMk cId="0" sldId="265"/>
        </pc:sldMkLst>
        <pc:picChg chg="add mod">
          <ac:chgData name="Sange Thungon" userId="S::sthungon@medcerts.com::dac29ab1-0309-4309-9d13-ef1fc85358e3" providerId="AD" clId="Web-{C83F06E3-BEBC-CE6C-385C-3B6829CB3837}" dt="2022-06-24T16:39:47.789" v="61" actId="1076"/>
          <ac:picMkLst>
            <pc:docMk/>
            <pc:sldMk cId="0" sldId="265"/>
            <ac:picMk id="2" creationId="{CB2625CC-F411-8399-4BBB-C4B92AF7B01E}"/>
          </ac:picMkLst>
        </pc:picChg>
        <pc:picChg chg="del">
          <ac:chgData name="Sange Thungon" userId="S::sthungon@medcerts.com::dac29ab1-0309-4309-9d13-ef1fc85358e3" providerId="AD" clId="Web-{C83F06E3-BEBC-CE6C-385C-3B6829CB3837}" dt="2022-06-24T16:39:39.102" v="57"/>
          <ac:picMkLst>
            <pc:docMk/>
            <pc:sldMk cId="0" sldId="265"/>
            <ac:picMk id="157" creationId="{00000000-0000-0000-0000-000000000000}"/>
          </ac:picMkLst>
        </pc:picChg>
      </pc:sldChg>
      <pc:sldChg chg="addSp delSp">
        <pc:chgData name="Sange Thungon" userId="S::sthungon@medcerts.com::dac29ab1-0309-4309-9d13-ef1fc85358e3" providerId="AD" clId="Web-{C83F06E3-BEBC-CE6C-385C-3B6829CB3837}" dt="2022-06-24T16:38:33.413" v="34"/>
        <pc:sldMkLst>
          <pc:docMk/>
          <pc:sldMk cId="0" sldId="267"/>
        </pc:sldMkLst>
        <pc:picChg chg="add">
          <ac:chgData name="Sange Thungon" userId="S::sthungon@medcerts.com::dac29ab1-0309-4309-9d13-ef1fc85358e3" providerId="AD" clId="Web-{C83F06E3-BEBC-CE6C-385C-3B6829CB3837}" dt="2022-06-24T16:38:33.413" v="34"/>
          <ac:picMkLst>
            <pc:docMk/>
            <pc:sldMk cId="0" sldId="267"/>
            <ac:picMk id="3" creationId="{AC5E6736-6357-8EEC-57ED-D4BEB68F76CF}"/>
          </ac:picMkLst>
        </pc:picChg>
        <pc:picChg chg="del">
          <ac:chgData name="Sange Thungon" userId="S::sthungon@medcerts.com::dac29ab1-0309-4309-9d13-ef1fc85358e3" providerId="AD" clId="Web-{C83F06E3-BEBC-CE6C-385C-3B6829CB3837}" dt="2022-06-24T16:38:32.991" v="33"/>
          <ac:picMkLst>
            <pc:docMk/>
            <pc:sldMk cId="0" sldId="267"/>
            <ac:picMk id="177" creationId="{00000000-0000-0000-0000-000000000000}"/>
          </ac:picMkLst>
        </pc:picChg>
      </pc:sldChg>
      <pc:sldChg chg="addSp delSp modSp">
        <pc:chgData name="Sange Thungon" userId="S::sthungon@medcerts.com::dac29ab1-0309-4309-9d13-ef1fc85358e3" providerId="AD" clId="Web-{C83F06E3-BEBC-CE6C-385C-3B6829CB3837}" dt="2022-06-24T16:38:42.148" v="37" actId="1076"/>
        <pc:sldMkLst>
          <pc:docMk/>
          <pc:sldMk cId="0" sldId="268"/>
        </pc:sldMkLst>
        <pc:picChg chg="add mod">
          <ac:chgData name="Sange Thungon" userId="S::sthungon@medcerts.com::dac29ab1-0309-4309-9d13-ef1fc85358e3" providerId="AD" clId="Web-{C83F06E3-BEBC-CE6C-385C-3B6829CB3837}" dt="2022-06-24T16:38:42.148" v="37" actId="1076"/>
          <ac:picMkLst>
            <pc:docMk/>
            <pc:sldMk cId="0" sldId="268"/>
            <ac:picMk id="3" creationId="{44A56D16-9BF6-12AE-5C34-ED0DC95C5BF8}"/>
          </ac:picMkLst>
        </pc:picChg>
        <pc:picChg chg="del">
          <ac:chgData name="Sange Thungon" userId="S::sthungon@medcerts.com::dac29ab1-0309-4309-9d13-ef1fc85358e3" providerId="AD" clId="Web-{C83F06E3-BEBC-CE6C-385C-3B6829CB3837}" dt="2022-06-24T16:38:39.397" v="35"/>
          <ac:picMkLst>
            <pc:docMk/>
            <pc:sldMk cId="0" sldId="268"/>
            <ac:picMk id="188" creationId="{00000000-0000-0000-0000-000000000000}"/>
          </ac:picMkLst>
        </pc:picChg>
      </pc:sldChg>
      <pc:sldChg chg="addSp delSp modSp">
        <pc:chgData name="Sange Thungon" userId="S::sthungon@medcerts.com::dac29ab1-0309-4309-9d13-ef1fc85358e3" providerId="AD" clId="Web-{C83F06E3-BEBC-CE6C-385C-3B6829CB3837}" dt="2022-06-24T16:38:46.366" v="40" actId="1076"/>
        <pc:sldMkLst>
          <pc:docMk/>
          <pc:sldMk cId="0" sldId="269"/>
        </pc:sldMkLst>
        <pc:picChg chg="add mod">
          <ac:chgData name="Sange Thungon" userId="S::sthungon@medcerts.com::dac29ab1-0309-4309-9d13-ef1fc85358e3" providerId="AD" clId="Web-{C83F06E3-BEBC-CE6C-385C-3B6829CB3837}" dt="2022-06-24T16:38:46.366" v="40" actId="1076"/>
          <ac:picMkLst>
            <pc:docMk/>
            <pc:sldMk cId="0" sldId="269"/>
            <ac:picMk id="3" creationId="{7FF3B7A8-F13D-6582-CA75-AFCD439C0081}"/>
          </ac:picMkLst>
        </pc:picChg>
        <pc:picChg chg="del">
          <ac:chgData name="Sange Thungon" userId="S::sthungon@medcerts.com::dac29ab1-0309-4309-9d13-ef1fc85358e3" providerId="AD" clId="Web-{C83F06E3-BEBC-CE6C-385C-3B6829CB3837}" dt="2022-06-24T16:38:44.710" v="38"/>
          <ac:picMkLst>
            <pc:docMk/>
            <pc:sldMk cId="0" sldId="269"/>
            <ac:picMk id="199" creationId="{00000000-0000-0000-0000-000000000000}"/>
          </ac:picMkLst>
        </pc:picChg>
      </pc:sldChg>
      <pc:sldChg chg="addSp delSp modSp">
        <pc:chgData name="Sange Thungon" userId="S::sthungon@medcerts.com::dac29ab1-0309-4309-9d13-ef1fc85358e3" providerId="AD" clId="Web-{C83F06E3-BEBC-CE6C-385C-3B6829CB3837}" dt="2022-06-24T16:38:51.851" v="43" actId="1076"/>
        <pc:sldMkLst>
          <pc:docMk/>
          <pc:sldMk cId="0" sldId="270"/>
        </pc:sldMkLst>
        <pc:picChg chg="add mod">
          <ac:chgData name="Sange Thungon" userId="S::sthungon@medcerts.com::dac29ab1-0309-4309-9d13-ef1fc85358e3" providerId="AD" clId="Web-{C83F06E3-BEBC-CE6C-385C-3B6829CB3837}" dt="2022-06-24T16:38:51.851" v="43" actId="1076"/>
          <ac:picMkLst>
            <pc:docMk/>
            <pc:sldMk cId="0" sldId="270"/>
            <ac:picMk id="3" creationId="{29A5B0F6-2573-0C05-52E7-D7B8D2F4E7EB}"/>
          </ac:picMkLst>
        </pc:picChg>
        <pc:picChg chg="del">
          <ac:chgData name="Sange Thungon" userId="S::sthungon@medcerts.com::dac29ab1-0309-4309-9d13-ef1fc85358e3" providerId="AD" clId="Web-{C83F06E3-BEBC-CE6C-385C-3B6829CB3837}" dt="2022-06-24T16:38:49.429" v="41"/>
          <ac:picMkLst>
            <pc:docMk/>
            <pc:sldMk cId="0" sldId="270"/>
            <ac:picMk id="210" creationId="{00000000-0000-0000-0000-000000000000}"/>
          </ac:picMkLst>
        </pc:picChg>
      </pc:sldChg>
      <pc:sldChg chg="addSp delSp modSp">
        <pc:chgData name="Sange Thungon" userId="S::sthungon@medcerts.com::dac29ab1-0309-4309-9d13-ef1fc85358e3" providerId="AD" clId="Web-{C83F06E3-BEBC-CE6C-385C-3B6829CB3837}" dt="2022-06-24T16:39:55.258" v="64" actId="1076"/>
        <pc:sldMkLst>
          <pc:docMk/>
          <pc:sldMk cId="0" sldId="271"/>
        </pc:sldMkLst>
        <pc:picChg chg="add mod">
          <ac:chgData name="Sange Thungon" userId="S::sthungon@medcerts.com::dac29ab1-0309-4309-9d13-ef1fc85358e3" providerId="AD" clId="Web-{C83F06E3-BEBC-CE6C-385C-3B6829CB3837}" dt="2022-06-24T16:39:55.258" v="64" actId="1076"/>
          <ac:picMkLst>
            <pc:docMk/>
            <pc:sldMk cId="0" sldId="271"/>
            <ac:picMk id="2" creationId="{5440B7F6-8096-59FC-1BDB-07DAAE4ADC1E}"/>
          </ac:picMkLst>
        </pc:picChg>
        <pc:picChg chg="del">
          <ac:chgData name="Sange Thungon" userId="S::sthungon@medcerts.com::dac29ab1-0309-4309-9d13-ef1fc85358e3" providerId="AD" clId="Web-{C83F06E3-BEBC-CE6C-385C-3B6829CB3837}" dt="2022-06-24T16:39:52.039" v="62"/>
          <ac:picMkLst>
            <pc:docMk/>
            <pc:sldMk cId="0" sldId="271"/>
            <ac:picMk id="220" creationId="{00000000-0000-0000-0000-000000000000}"/>
          </ac:picMkLst>
        </pc:picChg>
      </pc:sldChg>
      <pc:sldChg chg="addSp delSp modSp">
        <pc:chgData name="Sange Thungon" userId="S::sthungon@medcerts.com::dac29ab1-0309-4309-9d13-ef1fc85358e3" providerId="AD" clId="Web-{C83F06E3-BEBC-CE6C-385C-3B6829CB3837}" dt="2022-06-24T16:39:00.132" v="47" actId="14100"/>
        <pc:sldMkLst>
          <pc:docMk/>
          <pc:sldMk cId="0" sldId="272"/>
        </pc:sldMkLst>
        <pc:picChg chg="add mod">
          <ac:chgData name="Sange Thungon" userId="S::sthungon@medcerts.com::dac29ab1-0309-4309-9d13-ef1fc85358e3" providerId="AD" clId="Web-{C83F06E3-BEBC-CE6C-385C-3B6829CB3837}" dt="2022-06-24T16:39:00.132" v="47" actId="14100"/>
          <ac:picMkLst>
            <pc:docMk/>
            <pc:sldMk cId="0" sldId="272"/>
            <ac:picMk id="3" creationId="{5A1F6ECD-23D4-A995-3370-71EFE606A4BD}"/>
          </ac:picMkLst>
        </pc:picChg>
        <pc:picChg chg="del">
          <ac:chgData name="Sange Thungon" userId="S::sthungon@medcerts.com::dac29ab1-0309-4309-9d13-ef1fc85358e3" providerId="AD" clId="Web-{C83F06E3-BEBC-CE6C-385C-3B6829CB3837}" dt="2022-06-24T16:38:55.101" v="44"/>
          <ac:picMkLst>
            <pc:docMk/>
            <pc:sldMk cId="0" sldId="272"/>
            <ac:picMk id="231" creationId="{00000000-0000-0000-0000-000000000000}"/>
          </ac:picMkLst>
        </pc:picChg>
      </pc:sldChg>
      <pc:sldChg chg="addSp delSp modSp">
        <pc:chgData name="Sange Thungon" userId="S::sthungon@medcerts.com::dac29ab1-0309-4309-9d13-ef1fc85358e3" providerId="AD" clId="Web-{C83F06E3-BEBC-CE6C-385C-3B6829CB3837}" dt="2022-06-24T16:39:06.414" v="50" actId="14100"/>
        <pc:sldMkLst>
          <pc:docMk/>
          <pc:sldMk cId="0" sldId="273"/>
        </pc:sldMkLst>
        <pc:picChg chg="add mod">
          <ac:chgData name="Sange Thungon" userId="S::sthungon@medcerts.com::dac29ab1-0309-4309-9d13-ef1fc85358e3" providerId="AD" clId="Web-{C83F06E3-BEBC-CE6C-385C-3B6829CB3837}" dt="2022-06-24T16:39:06.414" v="50" actId="14100"/>
          <ac:picMkLst>
            <pc:docMk/>
            <pc:sldMk cId="0" sldId="273"/>
            <ac:picMk id="3" creationId="{00AEE553-078A-B878-9458-0AE3498D9DC9}"/>
          </ac:picMkLst>
        </pc:picChg>
        <pc:picChg chg="del">
          <ac:chgData name="Sange Thungon" userId="S::sthungon@medcerts.com::dac29ab1-0309-4309-9d13-ef1fc85358e3" providerId="AD" clId="Web-{C83F06E3-BEBC-CE6C-385C-3B6829CB3837}" dt="2022-06-24T16:39:03.617" v="48"/>
          <ac:picMkLst>
            <pc:docMk/>
            <pc:sldMk cId="0" sldId="273"/>
            <ac:picMk id="245" creationId="{00000000-0000-0000-0000-000000000000}"/>
          </ac:picMkLst>
        </pc:picChg>
      </pc:sldChg>
      <pc:sldChg chg="addSp delSp modSp">
        <pc:chgData name="Sange Thungon" userId="S::sthungon@medcerts.com::dac29ab1-0309-4309-9d13-ef1fc85358e3" providerId="AD" clId="Web-{C83F06E3-BEBC-CE6C-385C-3B6829CB3837}" dt="2022-06-24T16:39:12.664" v="53" actId="14100"/>
        <pc:sldMkLst>
          <pc:docMk/>
          <pc:sldMk cId="0" sldId="274"/>
        </pc:sldMkLst>
        <pc:picChg chg="add mod">
          <ac:chgData name="Sange Thungon" userId="S::sthungon@medcerts.com::dac29ab1-0309-4309-9d13-ef1fc85358e3" providerId="AD" clId="Web-{C83F06E3-BEBC-CE6C-385C-3B6829CB3837}" dt="2022-06-24T16:39:12.664" v="53" actId="14100"/>
          <ac:picMkLst>
            <pc:docMk/>
            <pc:sldMk cId="0" sldId="274"/>
            <ac:picMk id="3" creationId="{85832A26-DAA5-20B5-6089-68B5E8375413}"/>
          </ac:picMkLst>
        </pc:picChg>
        <pc:picChg chg="del">
          <ac:chgData name="Sange Thungon" userId="S::sthungon@medcerts.com::dac29ab1-0309-4309-9d13-ef1fc85358e3" providerId="AD" clId="Web-{C83F06E3-BEBC-CE6C-385C-3B6829CB3837}" dt="2022-06-24T16:39:09.570" v="51"/>
          <ac:picMkLst>
            <pc:docMk/>
            <pc:sldMk cId="0" sldId="274"/>
            <ac:picMk id="262" creationId="{00000000-0000-0000-0000-000000000000}"/>
          </ac:picMkLst>
        </pc:picChg>
      </pc:sldChg>
      <pc:sldChg chg="addSp delSp modSp">
        <pc:chgData name="Sange Thungon" userId="S::sthungon@medcerts.com::dac29ab1-0309-4309-9d13-ef1fc85358e3" providerId="AD" clId="Web-{C83F06E3-BEBC-CE6C-385C-3B6829CB3837}" dt="2022-06-24T16:40:01.415" v="67" actId="1076"/>
        <pc:sldMkLst>
          <pc:docMk/>
          <pc:sldMk cId="0" sldId="276"/>
        </pc:sldMkLst>
        <pc:picChg chg="add mod">
          <ac:chgData name="Sange Thungon" userId="S::sthungon@medcerts.com::dac29ab1-0309-4309-9d13-ef1fc85358e3" providerId="AD" clId="Web-{C83F06E3-BEBC-CE6C-385C-3B6829CB3837}" dt="2022-06-24T16:40:01.415" v="67" actId="1076"/>
          <ac:picMkLst>
            <pc:docMk/>
            <pc:sldMk cId="0" sldId="276"/>
            <ac:picMk id="2" creationId="{CD40937B-A75D-6F80-78A3-1E8DC0DECF8C}"/>
          </ac:picMkLst>
        </pc:picChg>
        <pc:picChg chg="del">
          <ac:chgData name="Sange Thungon" userId="S::sthungon@medcerts.com::dac29ab1-0309-4309-9d13-ef1fc85358e3" providerId="AD" clId="Web-{C83F06E3-BEBC-CE6C-385C-3B6829CB3837}" dt="2022-06-24T16:39:58.852" v="65"/>
          <ac:picMkLst>
            <pc:docMk/>
            <pc:sldMk cId="0" sldId="276"/>
            <ac:picMk id="284" creationId="{00000000-0000-0000-0000-000000000000}"/>
          </ac:picMkLst>
        </pc:picChg>
      </pc:sldChg>
      <pc:sldChg chg="addSp delSp modSp">
        <pc:chgData name="Sange Thungon" userId="S::sthungon@medcerts.com::dac29ab1-0309-4309-9d13-ef1fc85358e3" providerId="AD" clId="Web-{C83F06E3-BEBC-CE6C-385C-3B6829CB3837}" dt="2022-06-24T16:39:20.554" v="56" actId="1076"/>
        <pc:sldMkLst>
          <pc:docMk/>
          <pc:sldMk cId="0" sldId="277"/>
        </pc:sldMkLst>
        <pc:picChg chg="add mod">
          <ac:chgData name="Sange Thungon" userId="S::sthungon@medcerts.com::dac29ab1-0309-4309-9d13-ef1fc85358e3" providerId="AD" clId="Web-{C83F06E3-BEBC-CE6C-385C-3B6829CB3837}" dt="2022-06-24T16:39:20.554" v="56" actId="1076"/>
          <ac:picMkLst>
            <pc:docMk/>
            <pc:sldMk cId="0" sldId="277"/>
            <ac:picMk id="3" creationId="{2FE4CDA7-9466-6EB1-98D8-FF3014EAE07E}"/>
          </ac:picMkLst>
        </pc:picChg>
        <pc:picChg chg="del">
          <ac:chgData name="Sange Thungon" userId="S::sthungon@medcerts.com::dac29ab1-0309-4309-9d13-ef1fc85358e3" providerId="AD" clId="Web-{C83F06E3-BEBC-CE6C-385C-3B6829CB3837}" dt="2022-06-24T16:39:17.695" v="54"/>
          <ac:picMkLst>
            <pc:docMk/>
            <pc:sldMk cId="0" sldId="277"/>
            <ac:picMk id="294" creationId="{00000000-0000-0000-0000-000000000000}"/>
          </ac:picMkLst>
        </pc:picChg>
      </pc:sldChg>
      <pc:sldChg chg="addSp delSp modSp">
        <pc:chgData name="Sange Thungon" userId="S::sthungon@medcerts.com::dac29ab1-0309-4309-9d13-ef1fc85358e3" providerId="AD" clId="Web-{C83F06E3-BEBC-CE6C-385C-3B6829CB3837}" dt="2022-06-24T16:38:30.288" v="32" actId="1076"/>
        <pc:sldMkLst>
          <pc:docMk/>
          <pc:sldMk cId="3158966699" sldId="279"/>
        </pc:sldMkLst>
        <pc:picChg chg="add mod">
          <ac:chgData name="Sange Thungon" userId="S::sthungon@medcerts.com::dac29ab1-0309-4309-9d13-ef1fc85358e3" providerId="AD" clId="Web-{C83F06E3-BEBC-CE6C-385C-3B6829CB3837}" dt="2022-06-24T16:38:30.288" v="32" actId="1076"/>
          <ac:picMkLst>
            <pc:docMk/>
            <pc:sldMk cId="3158966699" sldId="279"/>
            <ac:picMk id="3" creationId="{4A36CD4D-61A2-34F1-50E4-A8C3DA680274}"/>
          </ac:picMkLst>
        </pc:picChg>
        <pc:picChg chg="del">
          <ac:chgData name="Sange Thungon" userId="S::sthungon@medcerts.com::dac29ab1-0309-4309-9d13-ef1fc85358e3" providerId="AD" clId="Web-{C83F06E3-BEBC-CE6C-385C-3B6829CB3837}" dt="2022-06-24T16:38:25.272" v="29"/>
          <ac:picMkLst>
            <pc:docMk/>
            <pc:sldMk cId="3158966699" sldId="279"/>
            <ac:picMk id="146" creationId="{00000000-0000-0000-0000-000000000000}"/>
          </ac:picMkLst>
        </pc:picChg>
      </pc:sldChg>
    </pc:docChg>
  </pc:docChgLst>
  <pc:docChgLst>
    <pc:chgData name="Brittany Lopez" userId="S::blopez@medcerts.com::d8d47204-ab91-4ec2-938a-e9d3a1d1cbb4" providerId="AD" clId="Web-{F6CB877D-AD2A-9946-2A1B-16FA77AC49E0}"/>
    <pc:docChg chg="addSld delSld">
      <pc:chgData name="Brittany Lopez" userId="S::blopez@medcerts.com::d8d47204-ab91-4ec2-938a-e9d3a1d1cbb4" providerId="AD" clId="Web-{F6CB877D-AD2A-9946-2A1B-16FA77AC49E0}" dt="2022-01-19T20:38:41.992" v="3"/>
      <pc:docMkLst>
        <pc:docMk/>
      </pc:docMkLst>
      <pc:sldChg chg="del">
        <pc:chgData name="Brittany Lopez" userId="S::blopez@medcerts.com::d8d47204-ab91-4ec2-938a-e9d3a1d1cbb4" providerId="AD" clId="Web-{F6CB877D-AD2A-9946-2A1B-16FA77AC49E0}" dt="2022-01-19T20:38:41.992" v="3"/>
        <pc:sldMkLst>
          <pc:docMk/>
          <pc:sldMk cId="0" sldId="266"/>
        </pc:sldMkLst>
      </pc:sldChg>
      <pc:sldChg chg="new del">
        <pc:chgData name="Brittany Lopez" userId="S::blopez@medcerts.com::d8d47204-ab91-4ec2-938a-e9d3a1d1cbb4" providerId="AD" clId="Web-{F6CB877D-AD2A-9946-2A1B-16FA77AC49E0}" dt="2022-01-19T20:38:41.976" v="2"/>
        <pc:sldMkLst>
          <pc:docMk/>
          <pc:sldMk cId="4268039129" sldId="278"/>
        </pc:sldMkLst>
      </pc:sldChg>
      <pc:sldChg chg="add">
        <pc:chgData name="Brittany Lopez" userId="S::blopez@medcerts.com::d8d47204-ab91-4ec2-938a-e9d3a1d1cbb4" providerId="AD" clId="Web-{F6CB877D-AD2A-9946-2A1B-16FA77AC49E0}" dt="2022-01-19T20:38:36.773" v="1"/>
        <pc:sldMkLst>
          <pc:docMk/>
          <pc:sldMk cId="3158966699"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3ffe2fbd9_0_12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3ffe2fbd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3ffe2fbd9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3ffe2fbd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ac57f2fe1_0_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ac57f2fe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3ffe2fbd9_0_17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3ffe2fbd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8ec6be728_0_4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8ec6be72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207a31391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207a313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ffe2fbd9_0_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ffe2fbd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442a8dd65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442a8d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ac57f2fe1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ac57f2f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64950" y="251079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b="1">
                <a:solidFill>
                  <a:srgbClr val="FFFFFF"/>
                </a:solidFill>
                <a:latin typeface="Montserrat"/>
                <a:ea typeface="Montserrat"/>
                <a:cs typeface="Montserrat"/>
                <a:sym typeface="Montserrat"/>
              </a:rPr>
              <a:t>Clinical Medical Specialist</a:t>
            </a:r>
            <a:endParaRPr sz="5000"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$5000.00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HI-9600</a:t>
            </a:r>
            <a:endParaRPr sz="1800">
              <a:solidFill>
                <a:schemeClr val="dk1"/>
              </a:solidFill>
              <a:latin typeface="Montserrat"/>
              <a:ea typeface="Montserrat"/>
              <a:cs typeface="Montserrat"/>
              <a:sym typeface="Montserrat"/>
            </a:endParaRPr>
          </a:p>
        </p:txBody>
      </p:sp>
      <p:pic>
        <p:nvPicPr>
          <p:cNvPr id="3" name="Picture 3">
            <a:extLst>
              <a:ext uri="{FF2B5EF4-FFF2-40B4-BE49-F238E27FC236}">
                <a16:creationId xmlns:a16="http://schemas.microsoft.com/office/drawing/2014/main" id="{5B088BF7-6894-C304-FAB0-4809E4018F72}"/>
              </a:ext>
            </a:extLst>
          </p:cNvPr>
          <p:cNvPicPr>
            <a:picLocks noChangeAspect="1"/>
          </p:cNvPicPr>
          <p:nvPr/>
        </p:nvPicPr>
        <p:blipFill>
          <a:blip r:embed="rId4"/>
          <a:stretch>
            <a:fillRect/>
          </a:stretch>
        </p:blipFill>
        <p:spPr>
          <a:xfrm>
            <a:off x="338242" y="512590"/>
            <a:ext cx="4411333" cy="12090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2"/>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55" name="Google Shape;155;p22"/>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Clinical Medical Specialist Courses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CB2625CC-F411-8399-4BBB-C4B92AF7B01E}"/>
              </a:ext>
            </a:extLst>
          </p:cNvPr>
          <p:cNvPicPr>
            <a:picLocks noChangeAspect="1"/>
          </p:cNvPicPr>
          <p:nvPr/>
        </p:nvPicPr>
        <p:blipFill>
          <a:blip r:embed="rId4"/>
          <a:stretch>
            <a:fillRect/>
          </a:stretch>
        </p:blipFill>
        <p:spPr>
          <a:xfrm>
            <a:off x="240258" y="9222646"/>
            <a:ext cx="2163334" cy="5722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p:txBody>
      </p:sp>
      <p:sp>
        <p:nvSpPr>
          <p:cNvPr id="144" name="Google Shape;144;p21"/>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Course Objectives:</a:t>
            </a:r>
            <a:endParaRPr sz="1200" b="1" dirty="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latin typeface="Montserrat"/>
                <a:ea typeface="Montserrat"/>
                <a:cs typeface="Montserrat"/>
                <a:sym typeface="Montserrat"/>
              </a:rPr>
              <a:t>Gain an understanding of the expectations of an allied healthcare professional in the workplace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Enhance the patient care experience with successful interactions and patient satisfaction</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Maintain solution-oriented conversations, manage conflict and build self-confidence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5" name="Google Shape;145;p21"/>
          <p:cNvCxnSpPr/>
          <p:nvPr/>
        </p:nvCxnSpPr>
        <p:spPr>
          <a:xfrm>
            <a:off x="320850" y="1285001"/>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3" name="Picture 3" descr="A picture containing text&#10;&#10;Description automatically generated">
            <a:extLst>
              <a:ext uri="{FF2B5EF4-FFF2-40B4-BE49-F238E27FC236}">
                <a16:creationId xmlns:a16="http://schemas.microsoft.com/office/drawing/2014/main" id="{4A36CD4D-61A2-34F1-50E4-A8C3DA680274}"/>
              </a:ext>
            </a:extLst>
          </p:cNvPr>
          <p:cNvPicPr>
            <a:picLocks noChangeAspect="1"/>
          </p:cNvPicPr>
          <p:nvPr/>
        </p:nvPicPr>
        <p:blipFill>
          <a:blip r:embed="rId3"/>
          <a:stretch>
            <a:fillRect/>
          </a:stretch>
        </p:blipFill>
        <p:spPr>
          <a:xfrm>
            <a:off x="117408" y="9626807"/>
            <a:ext cx="1474147" cy="395991"/>
          </a:xfrm>
          <a:prstGeom prst="rect">
            <a:avLst/>
          </a:prstGeom>
        </p:spPr>
      </p:pic>
    </p:spTree>
    <p:extLst>
      <p:ext uri="{BB962C8B-B14F-4D97-AF65-F5344CB8AC3E}">
        <p14:creationId xmlns:p14="http://schemas.microsoft.com/office/powerpoint/2010/main" val="3158966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75" name="Google Shape;175;p24"/>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76" name="Google Shape;176;p24"/>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78" name="Google Shape;178;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12</a:t>
            </a:fld>
            <a:endParaRPr b="1">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AC5E6736-6357-8EEC-57ED-D4BEB68F76CF}"/>
              </a:ext>
            </a:extLst>
          </p:cNvPr>
          <p:cNvPicPr>
            <a:picLocks noChangeAspect="1"/>
          </p:cNvPicPr>
          <p:nvPr/>
        </p:nvPicPr>
        <p:blipFill>
          <a:blip r:embed="rId3"/>
          <a:stretch>
            <a:fillRect/>
          </a:stretch>
        </p:blipFill>
        <p:spPr>
          <a:xfrm>
            <a:off x="62415" y="9361149"/>
            <a:ext cx="1877431" cy="533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p:nvPr/>
        </p:nvSpPr>
        <p:spPr>
          <a:xfrm>
            <a:off x="208950" y="6901300"/>
            <a:ext cx="7130700" cy="18672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HI-1011: Medical Office Procedures and Administration</a:t>
            </a:r>
            <a:endParaRPr b="1">
              <a:latin typeface="Montserrat"/>
              <a:ea typeface="Montserrat"/>
              <a:cs typeface="Montserrat"/>
              <a:sym typeface="Montserrat"/>
            </a:endParaRPr>
          </a:p>
        </p:txBody>
      </p:sp>
      <p:sp>
        <p:nvSpPr>
          <p:cNvPr id="186" name="Google Shape;186;p25"/>
          <p:cNvSpPr txBox="1">
            <a:spLocks noGrp="1"/>
          </p:cNvSpPr>
          <p:nvPr>
            <p:ph type="body" idx="1"/>
          </p:nvPr>
        </p:nvSpPr>
        <p:spPr>
          <a:xfrm>
            <a:off x="208950" y="1412725"/>
            <a:ext cx="7242600" cy="73557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introduce the student to the healthcare industry, its environment along with the day to day skill sets and knowledge required to fulfill a position as a Medical Administrative Assistant. Video-based lessons include Professional Behavior, Medicine and the Law, HIPAA and HITECH Regulations, Ethics, Communication and Interpersonal Skills, Patient Education, Written Communication and Correspondence, Telephone Techniques and Etiquette, Appointment Scheduling, Daily Operations, Patient Intake and Processing, Technology in the Medical Office, Managing Medical Records, Health Information Management, Health Insurance Basics, Basics of Coding, Medical Reimbursement Basics, Patient Accounts and Collections, Accounting and Bookkeeping, and Banking Services and Procedures.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 In this course, students are exposed to a variety of eLearning modules that allow for hands-on interaction with the screen for an engaging introduction to the Medical Front Office. With the use of a 3D virtual environment, students experience various interactions and conversations between patients and the Medical Administrative Assistant. Each scenario represents a real-life interaction that will teach valuable skills for engaging with patients. Additional scenarios provide a unique look at performing specific office functions in a healthcare environment. In addition to video-based instruction and simulation, a variety of other learning methods are utilized to keep the student engaged, entertained, and inspired throughout their training.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Be able to follow HIPAA &amp; HITECH Compliance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kinds of insurances and plans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how to perform Medical Front Office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process of scheduling patients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how to provide patient education</a:t>
            </a:r>
            <a:endParaRPr sz="1100">
              <a:latin typeface="Montserrat"/>
              <a:ea typeface="Montserrat"/>
              <a:cs typeface="Montserrat"/>
              <a:sym typeface="Montserrat"/>
            </a:endParaRPr>
          </a:p>
        </p:txBody>
      </p:sp>
      <p:cxnSp>
        <p:nvCxnSpPr>
          <p:cNvPr id="187" name="Google Shape;187;p25"/>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89" name="Google Shape;189;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13</a:t>
            </a:fld>
            <a:endParaRPr b="1">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44A56D16-9BF6-12AE-5C34-ED0DC95C5BF8}"/>
              </a:ext>
            </a:extLst>
          </p:cNvPr>
          <p:cNvPicPr>
            <a:picLocks noChangeAspect="1"/>
          </p:cNvPicPr>
          <p:nvPr/>
        </p:nvPicPr>
        <p:blipFill>
          <a:blip r:embed="rId3"/>
          <a:stretch>
            <a:fillRect/>
          </a:stretch>
        </p:blipFill>
        <p:spPr>
          <a:xfrm>
            <a:off x="209064" y="9361149"/>
            <a:ext cx="1877431" cy="533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p:nvPr/>
        </p:nvSpPr>
        <p:spPr>
          <a:xfrm>
            <a:off x="264900" y="6326350"/>
            <a:ext cx="7242600" cy="2375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txBox="1">
            <a:spLocks noGrp="1"/>
          </p:cNvSpPr>
          <p:nvPr>
            <p:ph type="body" idx="1"/>
          </p:nvPr>
        </p:nvSpPr>
        <p:spPr>
          <a:xfrm>
            <a:off x="208950" y="1412725"/>
            <a:ext cx="7242600" cy="4507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Clinical Medical Assisting is a comprehensive course with insight and focus on patient care in the healthcare facility, providing foundational knowledge required of an allied healthcare professional. Video-based lessons include fundamentals of clinical medical assisting with emphasis on infection control, vital signs, the clinical laboratory, general and specialty physical examinations, urinalysis, microbiology, immunology, nutrition, cardiopulmonary diagnostic testing, pharmacology, medication administration, phlebotomy, hematology, surgical procedure assisting and emergency preparedness. Topics related to diversity, patient interaction, documentation and communication will be addressed. Throughout each lesson, the role of the clinical medical assistant will be presented and explained as applicable to patient education and legal &amp; ethical issues.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Clinical simulations will provide the student opportunities to practice key clinical skills performed in a medical facility. In addition to video-based instruction and simulation, a variety of other learning methods are utilized for engagement, entertainment and inspiration throughout training.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Learn the fundamentals of clinical medical assisting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infection control, vital signs, the clinical laboratory, general and specialty physical examinations, urinalysis, and microbiology.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about immunology, nutrition, cardiopulmonary diagnostic testing, pharmacology, medication administration, phlebotomy, hematology, and emergency preparedness.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the clinical medical assistant and how it applies to patient education and legal &amp; ethical issues.</a:t>
            </a:r>
            <a:endParaRPr sz="1100">
              <a:latin typeface="Montserrat"/>
              <a:ea typeface="Montserrat"/>
              <a:cs typeface="Montserrat"/>
              <a:sym typeface="Montserrat"/>
            </a:endParaRPr>
          </a:p>
        </p:txBody>
      </p:sp>
      <p:sp>
        <p:nvSpPr>
          <p:cNvPr id="197" name="Google Shape;197;p2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HI-6010: Clinical Medical Assisting</a:t>
            </a:r>
            <a:endParaRPr b="1">
              <a:latin typeface="Montserrat"/>
              <a:ea typeface="Montserrat"/>
              <a:cs typeface="Montserrat"/>
              <a:sym typeface="Montserrat"/>
            </a:endParaRPr>
          </a:p>
        </p:txBody>
      </p:sp>
      <p:cxnSp>
        <p:nvCxnSpPr>
          <p:cNvPr id="198" name="Google Shape;198;p26"/>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00" name="Google Shape;200;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14</a:t>
            </a:fld>
            <a:endParaRPr b="1">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7FF3B7A8-F13D-6582-CA75-AFCD439C0081}"/>
              </a:ext>
            </a:extLst>
          </p:cNvPr>
          <p:cNvPicPr>
            <a:picLocks noChangeAspect="1"/>
          </p:cNvPicPr>
          <p:nvPr/>
        </p:nvPicPr>
        <p:blipFill>
          <a:blip r:embed="rId3"/>
          <a:stretch>
            <a:fillRect/>
          </a:stretch>
        </p:blipFill>
        <p:spPr>
          <a:xfrm>
            <a:off x="209064" y="9361149"/>
            <a:ext cx="1877431" cy="533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p:nvPr/>
        </p:nvSpPr>
        <p:spPr>
          <a:xfrm>
            <a:off x="264900" y="6326350"/>
            <a:ext cx="7242600" cy="26898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txBox="1">
            <a:spLocks noGrp="1"/>
          </p:cNvSpPr>
          <p:nvPr>
            <p:ph type="body" idx="1"/>
          </p:nvPr>
        </p:nvSpPr>
        <p:spPr>
          <a:xfrm>
            <a:off x="208950" y="1412725"/>
            <a:ext cx="7242600" cy="4507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Phlebotomy is a comprehensive course with insight and focus on specimen collection for diagnostic testing in the healthcare facility, providing foundational knowledge required of an allied healthcare professional. Video based lessons include fundamentals of phlebotomy with emphasis on infection control, safety, communication skills, patient care and preparation, venipuncture equipment and supplies, specimen collection, handling, transport, and processing.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Simulations will provide the student opportunities to practice key phlebotomy skills performed in a medical facility. In addition to video-based instruction and simulation, a variety of other learning methods are utilized for engagement, entertainment, and inspiration throughout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importance of infection control and safety compliance with diagnostic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of teamwork and communication skills in the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the Phlebotomy Technician in patient care, preparation, and venipuncture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proper organization and utilization of specimen collection equipment and supplies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blood and non-blood collections, handling, transport, and processing</a:t>
            </a:r>
            <a:endParaRPr sz="1100">
              <a:latin typeface="Montserrat"/>
              <a:ea typeface="Montserrat"/>
              <a:cs typeface="Montserrat"/>
              <a:sym typeface="Montserrat"/>
            </a:endParaRPr>
          </a:p>
        </p:txBody>
      </p:sp>
      <p:sp>
        <p:nvSpPr>
          <p:cNvPr id="208" name="Google Shape;208;p2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HI-6011: Phlebotomy</a:t>
            </a:r>
            <a:endParaRPr b="1">
              <a:latin typeface="Montserrat"/>
              <a:ea typeface="Montserrat"/>
              <a:cs typeface="Montserrat"/>
              <a:sym typeface="Montserrat"/>
            </a:endParaRPr>
          </a:p>
        </p:txBody>
      </p:sp>
      <p:cxnSp>
        <p:nvCxnSpPr>
          <p:cNvPr id="209" name="Google Shape;209;p27"/>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11" name="Google Shape;211;p2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15</a:t>
            </a:fld>
            <a:endParaRPr b="1">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29A5B0F6-2573-0C05-52E7-D7B8D2F4E7EB}"/>
              </a:ext>
            </a:extLst>
          </p:cNvPr>
          <p:cNvPicPr>
            <a:picLocks noChangeAspect="1"/>
          </p:cNvPicPr>
          <p:nvPr/>
        </p:nvPicPr>
        <p:blipFill>
          <a:blip r:embed="rId3"/>
          <a:stretch>
            <a:fillRect/>
          </a:stretch>
        </p:blipFill>
        <p:spPr>
          <a:xfrm>
            <a:off x="154071" y="9361149"/>
            <a:ext cx="1877431" cy="533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8"/>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218" name="Google Shape;218;p28"/>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5440B7F6-8096-59FC-1BDB-07DAAE4ADC1E}"/>
              </a:ext>
            </a:extLst>
          </p:cNvPr>
          <p:cNvPicPr>
            <a:picLocks noChangeAspect="1"/>
          </p:cNvPicPr>
          <p:nvPr/>
        </p:nvPicPr>
        <p:blipFill>
          <a:blip r:embed="rId4"/>
          <a:stretch>
            <a:fillRect/>
          </a:stretch>
        </p:blipFill>
        <p:spPr>
          <a:xfrm>
            <a:off x="240258" y="9277610"/>
            <a:ext cx="2163334" cy="5905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Certified Clinical Medical Assistant (CCMA)</a:t>
            </a:r>
            <a:endParaRPr sz="2500" b="1">
              <a:latin typeface="Montserrat"/>
              <a:ea typeface="Montserrat"/>
              <a:cs typeface="Montserrat"/>
              <a:sym typeface="Montserrat"/>
            </a:endParaRPr>
          </a:p>
        </p:txBody>
      </p:sp>
      <p:sp>
        <p:nvSpPr>
          <p:cNvPr id="226" name="Google Shape;226;p29"/>
          <p:cNvSpPr txBox="1">
            <a:spLocks noGrp="1"/>
          </p:cNvSpPr>
          <p:nvPr>
            <p:ph type="body" idx="1"/>
          </p:nvPr>
        </p:nvSpPr>
        <p:spPr>
          <a:xfrm>
            <a:off x="208950" y="1116096"/>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 Medical Assistant is a multi-skilled health care professional that specializes in procedures commonly performed in the ambulatory health care setting. Medical assistants perform both clinical and administrative duties and assist a variety of providers including physicians, nurse practitioners and physician assistants. They typically work in medical offices, clinics, urgent care centers and may work in general medicine or specialty practices.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Common duties of a medical assistant include administrative and clinical tasks like: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Checking patients in and out upon arrival and departure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Answering phone calls and questions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Assisting providers with exams and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Administering injections and medications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Working in the electronic health record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Performing EKG, phlebotomy, and laboratory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Taking patient vital signs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Having a nationally accredited certification, like the CCMA, can help you stand out. Certification may also be required or preferred for certain job opportunities in the profession.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Many organizations are now offering career laddering opportunities for medical assistants with elevated responsibilities and pay. Elevated roles may include those of a scribe, health coach, patient navigator, population health manager and patient care coordinator.</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227" name="Google Shape;227;p29"/>
          <p:cNvGrpSpPr/>
          <p:nvPr/>
        </p:nvGrpSpPr>
        <p:grpSpPr>
          <a:xfrm>
            <a:off x="288825" y="7035256"/>
            <a:ext cx="3393900" cy="2394736"/>
            <a:chOff x="260450" y="3283975"/>
            <a:chExt cx="3393900" cy="5946700"/>
          </a:xfrm>
        </p:grpSpPr>
        <p:sp>
          <p:nvSpPr>
            <p:cNvPr id="228" name="Google Shape;228;p29"/>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0" name="Google Shape;230;p2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32" name="Google Shape;232;p2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2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17</a:t>
            </a:fld>
            <a:endParaRPr b="1">
              <a:latin typeface="Montserrat"/>
              <a:ea typeface="Montserrat"/>
              <a:cs typeface="Montserrat"/>
              <a:sym typeface="Montserrat"/>
            </a:endParaRPr>
          </a:p>
        </p:txBody>
      </p:sp>
      <p:sp>
        <p:nvSpPr>
          <p:cNvPr id="234" name="Google Shape;234;p29"/>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CCMA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150 Questions, 30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3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72.9%</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38,548</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92,753</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5A1F6ECD-23D4-A995-3370-71EFE606A4BD}"/>
              </a:ext>
            </a:extLst>
          </p:cNvPr>
          <p:cNvPicPr>
            <a:picLocks noChangeAspect="1"/>
          </p:cNvPicPr>
          <p:nvPr/>
        </p:nvPicPr>
        <p:blipFill>
          <a:blip r:embed="rId3"/>
          <a:stretch>
            <a:fillRect/>
          </a:stretch>
        </p:blipFill>
        <p:spPr>
          <a:xfrm>
            <a:off x="108243" y="9553522"/>
            <a:ext cx="1492478" cy="4143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Medical Administrative Assistant Certification (CMAA)</a:t>
            </a:r>
            <a:endParaRPr sz="2500" b="1">
              <a:latin typeface="Montserrat"/>
              <a:ea typeface="Montserrat"/>
              <a:cs typeface="Montserrat"/>
              <a:sym typeface="Montserrat"/>
            </a:endParaRPr>
          </a:p>
        </p:txBody>
      </p:sp>
      <p:sp>
        <p:nvSpPr>
          <p:cNvPr id="240" name="Google Shape;240;p30"/>
          <p:cNvSpPr txBox="1">
            <a:spLocks noGrp="1"/>
          </p:cNvSpPr>
          <p:nvPr>
            <p:ph type="body" idx="1"/>
          </p:nvPr>
        </p:nvSpPr>
        <p:spPr>
          <a:xfrm>
            <a:off x="208950" y="1392321"/>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Also referred to as Medical Office Secretary or Medical Office Assistant, the Certified Medical Administrative Assistant (CMAA) will perform routine administrative tasks to help keep the physicians’ offices and clinics running efficiently.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As a CMAA, you may perform some or all of the following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and answer practice correspondence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Operate computer systems or other types of technology to accomplish office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Answer calls, schedule appointments, greet patients, and maintain files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Update and maintain patient and other practice-specific information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Working in the electronic health record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Coordinate collection and preparation of operating reports such as time and attendance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Benefits to obtaining a Medical Administrative Assistant Certification may include: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More job opportunities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 increased pay scale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Increased subject matter expertise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241" name="Google Shape;241;p30"/>
          <p:cNvGrpSpPr/>
          <p:nvPr/>
        </p:nvGrpSpPr>
        <p:grpSpPr>
          <a:xfrm>
            <a:off x="288825" y="7035256"/>
            <a:ext cx="3393900" cy="2394736"/>
            <a:chOff x="260450" y="3283975"/>
            <a:chExt cx="3393900" cy="5946700"/>
          </a:xfrm>
        </p:grpSpPr>
        <p:sp>
          <p:nvSpPr>
            <p:cNvPr id="242" name="Google Shape;242;p30"/>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4" name="Google Shape;244;p30"/>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246" name="Google Shape;246;p3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3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18</a:t>
            </a:fld>
            <a:endParaRPr b="1">
              <a:latin typeface="Montserrat"/>
              <a:ea typeface="Montserrat"/>
              <a:cs typeface="Montserrat"/>
              <a:sym typeface="Montserrat"/>
            </a:endParaRPr>
          </a:p>
        </p:txBody>
      </p:sp>
      <p:sp>
        <p:nvSpPr>
          <p:cNvPr id="248" name="Google Shape;248;p30"/>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CMAA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110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 10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76%</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11,292</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18,622</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00AEE553-078A-B878-9458-0AE3498D9DC9}"/>
              </a:ext>
            </a:extLst>
          </p:cNvPr>
          <p:cNvPicPr>
            <a:picLocks noChangeAspect="1"/>
          </p:cNvPicPr>
          <p:nvPr/>
        </p:nvPicPr>
        <p:blipFill>
          <a:blip r:embed="rId3"/>
          <a:stretch>
            <a:fillRect/>
          </a:stretch>
        </p:blipFill>
        <p:spPr>
          <a:xfrm>
            <a:off x="62415" y="9498558"/>
            <a:ext cx="1455815" cy="39599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31"/>
          <p:cNvGrpSpPr/>
          <p:nvPr/>
        </p:nvGrpSpPr>
        <p:grpSpPr>
          <a:xfrm>
            <a:off x="3870225" y="7035256"/>
            <a:ext cx="3393900" cy="2394736"/>
            <a:chOff x="260450" y="3283975"/>
            <a:chExt cx="3393900" cy="5946700"/>
          </a:xfrm>
        </p:grpSpPr>
        <p:sp>
          <p:nvSpPr>
            <p:cNvPr id="254" name="Google Shape;254;p31"/>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31"/>
          <p:cNvGrpSpPr/>
          <p:nvPr/>
        </p:nvGrpSpPr>
        <p:grpSpPr>
          <a:xfrm>
            <a:off x="288825" y="7035256"/>
            <a:ext cx="3393900" cy="2394736"/>
            <a:chOff x="260450" y="3283975"/>
            <a:chExt cx="3393900" cy="5946700"/>
          </a:xfrm>
        </p:grpSpPr>
        <p:sp>
          <p:nvSpPr>
            <p:cNvPr id="257" name="Google Shape;257;p31"/>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31"/>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Certified Phlebotomy Technician (CPT)</a:t>
            </a:r>
            <a:endParaRPr sz="1400" b="1">
              <a:latin typeface="Montserrat"/>
              <a:ea typeface="Montserrat"/>
              <a:cs typeface="Montserrat"/>
              <a:sym typeface="Montserrat"/>
            </a:endParaRPr>
          </a:p>
        </p:txBody>
      </p:sp>
      <p:sp>
        <p:nvSpPr>
          <p:cNvPr id="260" name="Google Shape;260;p31"/>
          <p:cNvSpPr txBox="1">
            <a:spLocks noGrp="1"/>
          </p:cNvSpPr>
          <p:nvPr>
            <p:ph type="body" idx="1"/>
          </p:nvPr>
        </p:nvSpPr>
        <p:spPr>
          <a:xfrm>
            <a:off x="208950" y="1116096"/>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Hospitals, laboratories, and other employers have an increasing demand for phlebotomists. Most seek, and many require, a professional certification. With a CPT certification, you’ll have the credentials you need to set yourself apart from other applicants as you embark on a rewarding healthcare career. As more employers require phlebotomy certifications, a CPT will help improve your marketability in a growing and rewarding field.</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Common duties of Phlebotomists include tasks like: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Draw blood from patients and blood donors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Evaluate patients’ ability to withstand procedure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blood-drawing procedure to patients and answer questions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 basic point of care testing, such as blood glucose levels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blood, urine and other specimens for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Verify patient/donor identity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medical equipment such as needles, test tubes, and blood vials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Having a nationally accredited certification, like the CPT, can help you stand out. Certification may also be required or preferred for certain job opportunities in the profession.</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Phlebotomy Technicians are critical team members at hospitals, diagnostic laboratories, and blood donor centers. As advancements in medical technology rise, it’s an especially exciting time to being a career in this thriving field. Earning your Phlebotomy Technician Certification (CPT) from NHA can give employers confidence in your skills and abilities. Set yourself up for success and reach your career goals in the rewarding healthcare industry.</a:t>
            </a:r>
            <a:endParaRPr sz="1100">
              <a:latin typeface="Montserrat"/>
              <a:ea typeface="Montserrat"/>
              <a:cs typeface="Montserrat"/>
              <a:sym typeface="Montserrat"/>
            </a:endParaRPr>
          </a:p>
        </p:txBody>
      </p:sp>
      <p:cxnSp>
        <p:nvCxnSpPr>
          <p:cNvPr id="261" name="Google Shape;261;p31"/>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63" name="Google Shape;263;p3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3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65" name="Google Shape;265;p31"/>
          <p:cNvSpPr txBox="1"/>
          <p:nvPr/>
        </p:nvSpPr>
        <p:spPr>
          <a:xfrm>
            <a:off x="259575" y="70417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b="1">
                <a:latin typeface="Montserrat"/>
                <a:ea typeface="Montserrat"/>
                <a:cs typeface="Montserrat"/>
                <a:sym typeface="Montserrat"/>
              </a:rPr>
              <a:t>Candidate Eligibility</a:t>
            </a:r>
            <a:endParaRPr b="1">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Each candidate must be able to provide evidence that he/she has performed a minimum of:</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30 successful venipunctures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10 successful capillary sticks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266" name="Google Shape;266;p31"/>
          <p:cNvSpPr txBox="1"/>
          <p:nvPr/>
        </p:nvSpPr>
        <p:spPr>
          <a:xfrm>
            <a:off x="3886200" y="7056675"/>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CPT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78.5%</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37,085</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89,554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85832A26-DAA5-20B5-6089-68B5E8375413}"/>
              </a:ext>
            </a:extLst>
          </p:cNvPr>
          <p:cNvPicPr>
            <a:picLocks noChangeAspect="1"/>
          </p:cNvPicPr>
          <p:nvPr/>
        </p:nvPicPr>
        <p:blipFill>
          <a:blip r:embed="rId3"/>
          <a:stretch>
            <a:fillRect/>
          </a:stretch>
        </p:blipFill>
        <p:spPr>
          <a:xfrm>
            <a:off x="62415" y="9507719"/>
            <a:ext cx="1345829" cy="3868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FFFFFF"/>
                </a:solidFill>
                <a:latin typeface="Montserrat"/>
                <a:ea typeface="Montserrat"/>
                <a:cs typeface="Montserrat"/>
                <a:sym typeface="Montserrat"/>
              </a:rPr>
              <a:t>Clinical Medical Specialist Details</a:t>
            </a:r>
            <a:endParaRPr sz="50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A6F40D72-C34B-BB23-F731-F78317D12310}"/>
              </a:ext>
            </a:extLst>
          </p:cNvPr>
          <p:cNvPicPr>
            <a:picLocks noChangeAspect="1"/>
          </p:cNvPicPr>
          <p:nvPr/>
        </p:nvPicPr>
        <p:blipFill>
          <a:blip r:embed="rId4"/>
          <a:stretch>
            <a:fillRect/>
          </a:stretch>
        </p:blipFill>
        <p:spPr>
          <a:xfrm>
            <a:off x="47781" y="9295932"/>
            <a:ext cx="2163334" cy="5905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3"/>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82" name="Google Shape;282;p33"/>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CD40937B-A75D-6F80-78A3-1E8DC0DECF8C}"/>
              </a:ext>
            </a:extLst>
          </p:cNvPr>
          <p:cNvPicPr>
            <a:picLocks noChangeAspect="1"/>
          </p:cNvPicPr>
          <p:nvPr/>
        </p:nvPicPr>
        <p:blipFill>
          <a:blip r:embed="rId4"/>
          <a:stretch>
            <a:fillRect/>
          </a:stretch>
        </p:blipFill>
        <p:spPr>
          <a:xfrm>
            <a:off x="240258" y="9295932"/>
            <a:ext cx="2163334" cy="5905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Clinical Medical Specialist program prepares students for a career as a Medical Assistant and other closely related careers, which have projected job growth of 23%, and has been identified as a Bright Outlook Occupation based on Bureau of Labor Statistics (</a:t>
            </a:r>
            <a:r>
              <a:rPr lang="en" sz="1100" u="sng">
                <a:solidFill>
                  <a:schemeClr val="hlink"/>
                </a:solidFill>
                <a:latin typeface="Montserrat"/>
                <a:ea typeface="Montserrat"/>
                <a:cs typeface="Montserrat"/>
                <a:sym typeface="Montserrat"/>
                <a:hlinkClick r:id="rId3"/>
              </a:rPr>
              <a:t>www.bls.gov</a:t>
            </a:r>
            <a:r>
              <a:rPr lang="en" sz="1100">
                <a:latin typeface="Montserrat"/>
                <a:ea typeface="Montserrat"/>
                <a:cs typeface="Montserrat"/>
                <a:sym typeface="Montserrat"/>
              </a:rPr>
              <a:t>). Bright Outlook Occupations are expected to grow rapidly in the next several years or will have large numbers of job openings.</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sz="1600" b="1">
                <a:solidFill>
                  <a:srgbClr val="0069FF"/>
                </a:solidFill>
                <a:latin typeface="Montserrat"/>
                <a:ea typeface="Montserrat"/>
                <a:cs typeface="Montserrat"/>
                <a:sym typeface="Montserrat"/>
              </a:rPr>
              <a:t>PRIMARY O*NET CODE: 31-9022.00 – Medical Assistants</a:t>
            </a:r>
            <a:endParaRPr sz="1600"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Perform administrative and certain clinical duties under the direction of a physician. Administrative duties may include scheduling appointments, maintaining medical records, billing, and coding information for insurance purposes. Clinical duties may include taking and recording vital signs and medical histories, preparing patients for examination, drawing blood, and administering medications as directed by physician.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Sample of reported job titles: </a:t>
            </a:r>
            <a:r>
              <a:rPr lang="en" sz="1100">
                <a:latin typeface="Montserrat"/>
                <a:ea typeface="Montserrat"/>
                <a:cs typeface="Montserrat"/>
                <a:sym typeface="Montserrat"/>
              </a:rPr>
              <a:t>Certified Clinical Medical Assistant, Certified Medical Assistant, Laboratory Assistant, Chiropractor Assistant, Clinical Assistant, Doctor's Assistant, Medical Assistant, Medical Office Assistant, Ophthalmic Technician, Optometric Assistant, Optometric Technician, Registered Medical Assistant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2017 Median Wages:</a:t>
            </a:r>
            <a:r>
              <a:rPr lang="en" sz="1100">
                <a:latin typeface="Montserrat"/>
                <a:ea typeface="Montserrat"/>
                <a:cs typeface="Montserrat"/>
                <a:sym typeface="Montserrat"/>
              </a:rPr>
              <a:t> $16.15 hourly, $33,560 annual</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90" name="Google Shape;290;p3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Clinical Medical Specialist Careers</a:t>
            </a:r>
            <a:endParaRPr sz="1400" b="1">
              <a:latin typeface="Montserrat"/>
              <a:ea typeface="Montserrat"/>
              <a:cs typeface="Montserrat"/>
              <a:sym typeface="Montserrat"/>
            </a:endParaRPr>
          </a:p>
        </p:txBody>
      </p:sp>
      <p:cxnSp>
        <p:nvCxnSpPr>
          <p:cNvPr id="291" name="Google Shape;291;p34"/>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92" name="Google Shape;292;p3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3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21</a:t>
            </a:fld>
            <a:endParaRPr b="1">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2FE4CDA7-9466-6EB1-98D8-FF3014EAE07E}"/>
              </a:ext>
            </a:extLst>
          </p:cNvPr>
          <p:cNvPicPr>
            <a:picLocks noChangeAspect="1"/>
          </p:cNvPicPr>
          <p:nvPr/>
        </p:nvPicPr>
        <p:blipFill>
          <a:blip r:embed="rId4"/>
          <a:stretch>
            <a:fillRect/>
          </a:stretch>
        </p:blipFill>
        <p:spPr>
          <a:xfrm>
            <a:off x="190733" y="9361149"/>
            <a:ext cx="1877431" cy="533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What is a Medical Assistant?</a:t>
            </a:r>
            <a:endParaRPr sz="2600"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Medical Assistants are multi-skilled allied healthcare professionals who work to administer medications, assist with minor procedures, record vital signs, take medical history, prepare patients and rooms for examinations, obtain laboratory specimens, provide patient education, and much more. Because of the specialized skill set and knowledge that is held by these professionals, they find themselves working in clinics, physicians’ offices, hospitals, outpatient facilities, and specialists’ offices across the country.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Medical Assistants will largely or solely work alongside the physician in providing patient care but may also be called upon to take care of the non medical aspects of the practice by completing paperwork, filing records, handling insurance, performing billing and bookkeeping, answering phones and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Because physicians often have very large patient loads, they use Medical Assistants as valuable aids to complete many of the routine tasks involved in patient care. Because the duties performed by medical assistants are determined and governed by state law, they may vary from one place to the next. The Clinical Medical Assistant will dispose of contaminated supplies, sterilize instruments, collect and prepare laboratory specimens, and perform basic laboratory tests. In very small offices, the Medical Assistant may also be responsible for a number of other duties, including maintaining and ordering supplies, completing patient charts and insurance claims, answering phones, scheduling appointments, and more. The duties of these professionals are performed under the supervision of physicians and other licensed healthcare providers.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According to the US Bureau of Labor Statistics (BLS), the field of Clinical Medical Assisting is expected to grow 23% by 2024, which is faster than average for all occupations.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field, certification is important to stand out in a competitive</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market. While certification may not be required in most states,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employers prefer hiring individuals who have demonstrated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mastery of Medical Assisting skills and concepts through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certification. Many employers offer career laddering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opportunities with elevated responsibilities and pay. These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roles include medical scribe, health coach, patient navigator,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patient care coordinator, and population health manager.</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6672" r="16665"/>
          <a:stretch/>
        </p:blipFill>
        <p:spPr>
          <a:xfrm>
            <a:off x="4654900" y="7012275"/>
            <a:ext cx="3013200" cy="3013200"/>
          </a:xfrm>
          <a:prstGeom prst="ellipse">
            <a:avLst/>
          </a:prstGeom>
          <a:noFill/>
          <a:ln>
            <a:noFill/>
          </a:ln>
        </p:spPr>
      </p:pic>
      <p:pic>
        <p:nvPicPr>
          <p:cNvPr id="2" name="Picture 2" descr="A picture containing text&#10;&#10;Description automatically generated">
            <a:extLst>
              <a:ext uri="{FF2B5EF4-FFF2-40B4-BE49-F238E27FC236}">
                <a16:creationId xmlns:a16="http://schemas.microsoft.com/office/drawing/2014/main" id="{C642C6BA-68B0-0963-C8D5-06E6A7F2BA51}"/>
              </a:ext>
            </a:extLst>
          </p:cNvPr>
          <p:cNvPicPr>
            <a:picLocks noChangeAspect="1"/>
          </p:cNvPicPr>
          <p:nvPr/>
        </p:nvPicPr>
        <p:blipFill>
          <a:blip r:embed="rId4"/>
          <a:stretch>
            <a:fillRect/>
          </a:stretch>
        </p:blipFill>
        <p:spPr>
          <a:xfrm>
            <a:off x="209064" y="9434434"/>
            <a:ext cx="1877431" cy="533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What is a Medical Assistant?</a:t>
            </a:r>
            <a:r>
              <a:rPr lang="en" sz="2400" b="1">
                <a:latin typeface="Montserrat"/>
                <a:ea typeface="Montserrat"/>
                <a:cs typeface="Montserrat"/>
                <a:sym typeface="Montserrat"/>
              </a:rPr>
              <a:t> </a:t>
            </a:r>
            <a:r>
              <a:rPr lang="en" sz="1200" b="1">
                <a:latin typeface="Montserrat"/>
                <a:ea typeface="Montserrat"/>
                <a:cs typeface="Montserrat"/>
                <a:sym typeface="Montserrat"/>
              </a:rPr>
              <a:t>(cont.)</a:t>
            </a:r>
            <a:endParaRPr sz="1200" b="1">
              <a:latin typeface="Montserrat"/>
              <a:ea typeface="Montserrat"/>
              <a:cs typeface="Montserrat"/>
              <a:sym typeface="Montserrat"/>
            </a:endParaRPr>
          </a:p>
        </p:txBody>
      </p:sp>
      <p:sp>
        <p:nvSpPr>
          <p:cNvPr id="84" name="Google Shape;84;p16"/>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While the majority of Medical Assistants stay in the same type of work for at least five years, those that move into related fields often choose between clinical and administrative specialties. Those who choose clinical often become Medical Laboratory Technicians, Certified Nursing Assistants, Physical Therapy Assistants, Surgical Technicians, or Respiratory Technicians. Those who choose administrative often move into billing, coding, management, research, or other non-clinical career paths.</a:t>
            </a:r>
            <a:endParaRPr sz="1100">
              <a:latin typeface="Montserrat"/>
              <a:ea typeface="Montserrat"/>
              <a:cs typeface="Montserrat"/>
              <a:sym typeface="Montserrat"/>
            </a:endParaRPr>
          </a:p>
        </p:txBody>
      </p:sp>
      <p:cxnSp>
        <p:nvCxnSpPr>
          <p:cNvPr id="85" name="Google Shape;85;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7466737B-FA2E-9145-2EA5-557B512A118C}"/>
              </a:ext>
            </a:extLst>
          </p:cNvPr>
          <p:cNvPicPr>
            <a:picLocks noChangeAspect="1"/>
          </p:cNvPicPr>
          <p:nvPr/>
        </p:nvPicPr>
        <p:blipFill>
          <a:blip r:embed="rId3"/>
          <a:stretch>
            <a:fillRect/>
          </a:stretch>
        </p:blipFill>
        <p:spPr>
          <a:xfrm>
            <a:off x="209064" y="9361149"/>
            <a:ext cx="1877431" cy="53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94" name="Google Shape;94;p17"/>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MedCerts online Clinical Medical Specialist program prepares students to gain industry certification and ultimately to work with patients in hospitals, clinics, physician’s offices, and other healthcare facilities. Our highly immersive program utilizes 12 unique eLearning components designed to keep students engaged, stimulated, and entertained throughout their training. The student learning experience is driven by recorded video lecture delivered by expert instructors, with simulations, video demonstrations, virtualized environments, and many other professionally produced learning objects. Multiple assessments test the students’ knowledge and understanding of the material contained in each lesson leading up to comprehensive final exam for each course.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Because today’s Medical Assistant will be called upon to perform a variety of clinical and administrative duties, the MedCerts program covers a wide range of skills and objectives that expand beyond the routine functions of a Medical Assistant. Chief among these expanded responsibilities are tasks related to and around the practice of Phlebotomy. This program contains a course specifically designed to prepare the student with the knowledge and skills necessary to perform blood draws, collect and handle blood and non-blood specimens, and maintain a safe clinical environment.</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Upon completion of this program, students will have met the training requirements to sit for the Certified Clinical Medical Assistant (CCMA) exam, and the Certified Medical Administrative Assistant (CMAA) exam, both of which are sponsored by the National Healthcareer Association (NHA). Additionally students will have complete the training requirements relevant to the Certified Phlebotomy Technician (CPT) certification sponsored by the NHA. Once hired as a Medical Assistant, the student can complete the required 30 successful venipunctures and 10 successful capillary sticks that are necessary to attempt the Phlebotomy certification exam.</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Because  Customer Service is a priority in situations where direct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care or other patient/client interaction occurs, students will learn</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fundamentals of Customer Service by completing a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module that has been aligned with standards set forth by the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Professional Association for Customer Engagement (PACE).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Students that successfully complete this module will attain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status of  Customer Service Certified (CSC).</a:t>
            </a:r>
            <a:endParaRPr sz="1100">
              <a:latin typeface="Montserrat"/>
              <a:ea typeface="Montserrat"/>
              <a:cs typeface="Montserrat"/>
              <a:sym typeface="Montserrat"/>
            </a:endParaRPr>
          </a:p>
        </p:txBody>
      </p:sp>
      <p:cxnSp>
        <p:nvCxnSpPr>
          <p:cNvPr id="95" name="Google Shape;95;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7" name="Google Shape;97;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99" name="Google Shape;99;p17"/>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2" name="Picture 2" descr="A picture containing text&#10;&#10;Description automatically generated">
            <a:extLst>
              <a:ext uri="{FF2B5EF4-FFF2-40B4-BE49-F238E27FC236}">
                <a16:creationId xmlns:a16="http://schemas.microsoft.com/office/drawing/2014/main" id="{F725D172-9069-531B-3CDC-AC5E736A86D8}"/>
              </a:ext>
            </a:extLst>
          </p:cNvPr>
          <p:cNvPicPr>
            <a:picLocks noChangeAspect="1"/>
          </p:cNvPicPr>
          <p:nvPr/>
        </p:nvPicPr>
        <p:blipFill>
          <a:blip r:embed="rId4"/>
          <a:stretch>
            <a:fillRect/>
          </a:stretch>
        </p:blipFill>
        <p:spPr>
          <a:xfrm>
            <a:off x="209064" y="9489398"/>
            <a:ext cx="1877431" cy="533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Who is this program recommended for?</a:t>
            </a:r>
            <a:endParaRPr sz="1200" b="1">
              <a:latin typeface="Montserrat"/>
              <a:ea typeface="Montserrat"/>
              <a:cs typeface="Montserrat"/>
              <a:sym typeface="Montserrat"/>
            </a:endParaRPr>
          </a:p>
        </p:txBody>
      </p:sp>
      <p:sp>
        <p:nvSpPr>
          <p:cNvPr id="105" name="Google Shape;105;p18"/>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Clinical Medical Specialist program is recommended for those who want to work directly with patients in a clinical medical environment. Medical Assistants will largely or solely work alongside the physician in providing patient care but may also be called upon to take care of the non medical aspects of the practice by completing paperwork, filing records, handling insurance, performing billing and bookkeeping, answering phones, and more. Graduates of this program differentiate themselves from the field of Medical Assistants by completing a comprehensive course in Phlebotomy, creating a path for the Medical Assistant to perform advanced job roles that can lead to greater marketability and earning power.</a:t>
            </a:r>
            <a:endParaRPr sz="1100">
              <a:latin typeface="Montserrat"/>
              <a:ea typeface="Montserrat"/>
              <a:cs typeface="Montserrat"/>
              <a:sym typeface="Montserrat"/>
            </a:endParaRPr>
          </a:p>
        </p:txBody>
      </p:sp>
      <p:cxnSp>
        <p:nvCxnSpPr>
          <p:cNvPr id="106" name="Google Shape;106;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8" name="Google Shape;108;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sp>
        <p:nvSpPr>
          <p:cNvPr id="2" name="TextBox 1">
            <a:extLst>
              <a:ext uri="{FF2B5EF4-FFF2-40B4-BE49-F238E27FC236}">
                <a16:creationId xmlns:a16="http://schemas.microsoft.com/office/drawing/2014/main" id="{2BC5C227-6EDB-4E71-B446-885EBD72AF89}"/>
              </a:ext>
            </a:extLst>
          </p:cNvPr>
          <p:cNvSpPr txBox="1"/>
          <p:nvPr/>
        </p:nvSpPr>
        <p:spPr>
          <a:xfrm>
            <a:off x="2514600" y="48006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A picture containing text&#10;&#10;Description automatically generated">
            <a:extLst>
              <a:ext uri="{FF2B5EF4-FFF2-40B4-BE49-F238E27FC236}">
                <a16:creationId xmlns:a16="http://schemas.microsoft.com/office/drawing/2014/main" id="{FC7E7A03-7CE8-90D9-5E1E-D6A6AE012EB3}"/>
              </a:ext>
            </a:extLst>
          </p:cNvPr>
          <p:cNvPicPr>
            <a:picLocks noChangeAspect="1"/>
          </p:cNvPicPr>
          <p:nvPr/>
        </p:nvPicPr>
        <p:blipFill>
          <a:blip r:embed="rId3"/>
          <a:stretch>
            <a:fillRect/>
          </a:stretch>
        </p:blipFill>
        <p:spPr>
          <a:xfrm>
            <a:off x="62415" y="9361149"/>
            <a:ext cx="1877431" cy="53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p:nvPr/>
        </p:nvSpPr>
        <p:spPr>
          <a:xfrm>
            <a:off x="208950" y="605532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116" name="Google Shape;116;p19"/>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knowledge of medical terminology, disease processes, anatomy, and physiology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the Clinical Medical Assistant in general, specialty, and surgical practices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the laboratory specimen collection techniques, and cardiopulmonary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Recognized the importance of pharmacology and medication administration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the Phlebotomy Technician in patient care, preparation and venipuncture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blood and non-blood collections, handling, transport and processing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Grasp the importance of customer service, communication skills, and professionalism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for certification as a Certified Clinical Medical Assistant (CCMA)</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exams (CCMA and CMAA) are covered by MedCerts. For additional information, visit MedCerts.com.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117" name="Google Shape;117;p1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19" name="Google Shape;119;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D192C959-3D32-DC39-418D-74FBE1C2BFFB}"/>
              </a:ext>
            </a:extLst>
          </p:cNvPr>
          <p:cNvPicPr>
            <a:picLocks noChangeAspect="1"/>
          </p:cNvPicPr>
          <p:nvPr/>
        </p:nvPicPr>
        <p:blipFill>
          <a:blip r:embed="rId3"/>
          <a:stretch>
            <a:fillRect/>
          </a:stretch>
        </p:blipFill>
        <p:spPr>
          <a:xfrm>
            <a:off x="209064" y="9434434"/>
            <a:ext cx="1877431" cy="533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pSp>
        <p:nvGrpSpPr>
          <p:cNvPr id="125" name="Google Shape;125;p20"/>
          <p:cNvGrpSpPr/>
          <p:nvPr/>
        </p:nvGrpSpPr>
        <p:grpSpPr>
          <a:xfrm>
            <a:off x="4133850" y="2981875"/>
            <a:ext cx="3393900" cy="5946700"/>
            <a:chOff x="260450" y="3283975"/>
            <a:chExt cx="3393900" cy="5946700"/>
          </a:xfrm>
        </p:grpSpPr>
        <p:sp>
          <p:nvSpPr>
            <p:cNvPr id="126" name="Google Shape;126;p20"/>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20"/>
          <p:cNvGrpSpPr/>
          <p:nvPr/>
        </p:nvGrpSpPr>
        <p:grpSpPr>
          <a:xfrm>
            <a:off x="363050" y="2981875"/>
            <a:ext cx="3393900" cy="5946700"/>
            <a:chOff x="260450" y="3283975"/>
            <a:chExt cx="3393900" cy="5946700"/>
          </a:xfrm>
        </p:grpSpPr>
        <p:sp>
          <p:nvSpPr>
            <p:cNvPr id="129" name="Google Shape;129;p20"/>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32" name="Google Shape;132;p20"/>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Students must have (or have access to) a computer with high-speed internet (minimum 1.5Mbs). MedCerts provides all required courseware, student guides, study guides and other program supplements and resources. In addition to the online video content, students will be provided access to all relevant labs and online/offline resources as necessary to complete the program.</a:t>
            </a:r>
            <a:endParaRPr b="1">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Program Components Include</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a:latin typeface="Montserrat"/>
              <a:ea typeface="Montserrat"/>
              <a:cs typeface="Montserrat"/>
              <a:sym typeface="Montserrat"/>
            </a:endParaRPr>
          </a:p>
        </p:txBody>
      </p:sp>
      <p:cxnSp>
        <p:nvCxnSpPr>
          <p:cNvPr id="133" name="Google Shape;133;p2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35" name="Google Shape;135;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8</a:t>
            </a:fld>
            <a:endParaRPr b="1">
              <a:latin typeface="Montserrat"/>
              <a:ea typeface="Montserrat"/>
              <a:cs typeface="Montserrat"/>
              <a:sym typeface="Montserrat"/>
            </a:endParaRPr>
          </a:p>
        </p:txBody>
      </p:sp>
      <p:sp>
        <p:nvSpPr>
          <p:cNvPr id="137" name="Google Shape;137;p20"/>
          <p:cNvSpPr txBox="1"/>
          <p:nvPr/>
        </p:nvSpPr>
        <p:spPr>
          <a:xfrm>
            <a:off x="208950" y="3200025"/>
            <a:ext cx="3319200" cy="6577800"/>
          </a:xfrm>
          <a:prstGeom prst="rect">
            <a:avLst/>
          </a:prstGeom>
          <a:noFill/>
          <a:ln>
            <a:noFill/>
          </a:ln>
        </p:spPr>
        <p:txBody>
          <a:bodyPr spcFirstLastPara="1" wrap="square" lIns="91425" tIns="91425" rIns="91425" bIns="91425" anchor="t" anchorCtr="0">
            <a:noAutofit/>
          </a:bodyPr>
          <a:lstStyle/>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Introduction to Human Anatomy &amp; Medical Terminology</a:t>
            </a:r>
            <a:r>
              <a:rPr lang="en" sz="900">
                <a:latin typeface="Montserrat"/>
                <a:ea typeface="Montserrat"/>
                <a:cs typeface="Montserrat"/>
                <a:sym typeface="Montserrat"/>
              </a:rPr>
              <a:t> (MedCerts) Recorded Video-Based Lecture/Instruction</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Introduction to Human Anatomy &amp; Medical Terminology: A Course Companion</a:t>
            </a:r>
            <a:r>
              <a:rPr lang="en" sz="900">
                <a:latin typeface="Montserrat"/>
                <a:ea typeface="Montserrat"/>
                <a:cs typeface="Montserrat"/>
                <a:sym typeface="Montserrat"/>
              </a:rPr>
              <a:t> (Reuter, Weiss) MedCerts 1st Edition eText and Workbook</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A&amp;P with Medical Terms Flashcards</a:t>
            </a:r>
            <a:r>
              <a:rPr lang="en" sz="900">
                <a:latin typeface="Montserrat"/>
                <a:ea typeface="Montserrat"/>
                <a:cs typeface="Montserrat"/>
                <a:sym typeface="Montserrat"/>
              </a:rPr>
              <a:t> (MedCerts) MedCerts</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Medical Office Procedures and Administration</a:t>
            </a:r>
            <a:r>
              <a:rPr lang="en" sz="900">
                <a:latin typeface="Montserrat"/>
                <a:ea typeface="Montserrat"/>
                <a:cs typeface="Montserrat"/>
                <a:sym typeface="Montserrat"/>
              </a:rPr>
              <a:t> (MedCerts) Recorded Video-Based Lecture/Instruction</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Kinn’s The Administrative Medical Assistant</a:t>
            </a:r>
            <a:r>
              <a:rPr lang="en" sz="900">
                <a:latin typeface="Montserrat"/>
                <a:ea typeface="Montserrat"/>
                <a:cs typeface="Montserrat"/>
                <a:sym typeface="Montserrat"/>
              </a:rPr>
              <a:t> (Proctor, Niedzwiecki, Pepper and Madero) Elsevier 13th Edition eBook (from VitalSource)</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Medical Assisting Demonstration Videos</a:t>
            </a:r>
            <a:r>
              <a:rPr lang="en" sz="900">
                <a:latin typeface="Montserrat"/>
                <a:ea typeface="Montserrat"/>
                <a:cs typeface="Montserrat"/>
                <a:sym typeface="Montserrat"/>
              </a:rPr>
              <a:t> (Elsevier Copyright 2017) Interactive Video </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Storyline Animations </a:t>
            </a:r>
            <a:r>
              <a:rPr lang="en" sz="900">
                <a:latin typeface="Montserrat"/>
                <a:ea typeface="Montserrat"/>
                <a:cs typeface="Montserrat"/>
                <a:sym typeface="Montserrat"/>
              </a:rPr>
              <a:t>(MedCerts) Skill Presentations and Knowledge Checks</a:t>
            </a:r>
            <a:endParaRPr sz="900">
              <a:latin typeface="Montserrat"/>
              <a:ea typeface="Montserrat"/>
              <a:cs typeface="Montserrat"/>
              <a:sym typeface="Montserrat"/>
            </a:endParaRPr>
          </a:p>
          <a:p>
            <a:pPr marL="457200" lvl="0" indent="-285750" algn="l" rtl="0">
              <a:lnSpc>
                <a:spcPct val="150000"/>
              </a:lnSpc>
              <a:spcBef>
                <a:spcPts val="0"/>
              </a:spcBef>
              <a:spcAft>
                <a:spcPts val="0"/>
              </a:spcAft>
              <a:buClr>
                <a:schemeClr val="dk1"/>
              </a:buClr>
              <a:buSzPts val="900"/>
              <a:buFont typeface="Montserrat"/>
              <a:buChar char="●"/>
            </a:pPr>
            <a:r>
              <a:rPr lang="en" sz="900" u="sng">
                <a:solidFill>
                  <a:schemeClr val="dk1"/>
                </a:solidFill>
                <a:latin typeface="Montserrat"/>
                <a:ea typeface="Montserrat"/>
                <a:cs typeface="Montserrat"/>
                <a:sym typeface="Montserrat"/>
              </a:rPr>
              <a:t>Medical Administrative Assistant 3D Virtual Scenarios</a:t>
            </a:r>
            <a:r>
              <a:rPr lang="en" sz="900">
                <a:solidFill>
                  <a:schemeClr val="dk1"/>
                </a:solidFill>
                <a:latin typeface="Montserrat"/>
                <a:ea typeface="Montserrat"/>
                <a:cs typeface="Montserrat"/>
                <a:sym typeface="Montserrat"/>
              </a:rPr>
              <a:t> (MedCerts)</a:t>
            </a:r>
            <a:endParaRPr sz="900">
              <a:solidFill>
                <a:schemeClr val="dk1"/>
              </a:solidFill>
              <a:latin typeface="Montserrat"/>
              <a:ea typeface="Montserrat"/>
              <a:cs typeface="Montserrat"/>
              <a:sym typeface="Montserrat"/>
            </a:endParaRPr>
          </a:p>
          <a:p>
            <a:pPr marL="457200" lvl="0" indent="-285750" algn="l" rtl="0">
              <a:lnSpc>
                <a:spcPct val="150000"/>
              </a:lnSpc>
              <a:spcBef>
                <a:spcPts val="0"/>
              </a:spcBef>
              <a:spcAft>
                <a:spcPts val="0"/>
              </a:spcAft>
              <a:buClr>
                <a:schemeClr val="dk1"/>
              </a:buClr>
              <a:buSzPts val="900"/>
              <a:buFont typeface="Montserrat"/>
              <a:buChar char="●"/>
            </a:pPr>
            <a:r>
              <a:rPr lang="en" sz="900" u="sng">
                <a:solidFill>
                  <a:schemeClr val="dk1"/>
                </a:solidFill>
                <a:latin typeface="Montserrat"/>
                <a:ea typeface="Montserrat"/>
                <a:cs typeface="Montserrat"/>
                <a:sym typeface="Montserrat"/>
              </a:rPr>
              <a:t>Clinical Medical Assisting</a:t>
            </a:r>
            <a:r>
              <a:rPr lang="en" sz="900">
                <a:solidFill>
                  <a:schemeClr val="dk1"/>
                </a:solidFill>
                <a:latin typeface="Montserrat"/>
                <a:ea typeface="Montserrat"/>
                <a:cs typeface="Montserrat"/>
                <a:sym typeface="Montserrat"/>
              </a:rPr>
              <a:t> (MedCerts) Recorded Video-Based Lecture/Instruction </a:t>
            </a:r>
            <a:endParaRPr sz="900">
              <a:solidFill>
                <a:schemeClr val="dk1"/>
              </a:solidFill>
              <a:latin typeface="Montserrat"/>
              <a:ea typeface="Montserrat"/>
              <a:cs typeface="Montserrat"/>
              <a:sym typeface="Montserrat"/>
            </a:endParaRPr>
          </a:p>
          <a:p>
            <a:pPr marL="457200" lvl="0" indent="-285750" algn="l" rtl="0">
              <a:lnSpc>
                <a:spcPct val="150000"/>
              </a:lnSpc>
              <a:spcBef>
                <a:spcPts val="0"/>
              </a:spcBef>
              <a:spcAft>
                <a:spcPts val="0"/>
              </a:spcAft>
              <a:buClr>
                <a:schemeClr val="dk1"/>
              </a:buClr>
              <a:buSzPts val="900"/>
              <a:buFont typeface="Montserrat"/>
              <a:buChar char="●"/>
            </a:pPr>
            <a:r>
              <a:rPr lang="en" sz="900" u="sng">
                <a:solidFill>
                  <a:schemeClr val="dk1"/>
                </a:solidFill>
                <a:latin typeface="Montserrat"/>
                <a:ea typeface="Montserrat"/>
                <a:cs typeface="Montserrat"/>
                <a:sym typeface="Montserrat"/>
              </a:rPr>
              <a:t>Kinn’s The Clinical Medical Assistant</a:t>
            </a:r>
            <a:r>
              <a:rPr lang="en" sz="900">
                <a:solidFill>
                  <a:schemeClr val="dk1"/>
                </a:solidFill>
                <a:latin typeface="Montserrat"/>
                <a:ea typeface="Montserrat"/>
                <a:cs typeface="Montserrat"/>
                <a:sym typeface="Montserrat"/>
              </a:rPr>
              <a:t> (Proctor, Niedzwiecki, Pepper and Madero) Elsevier 13th Edition eBook (from VitalSource)</a:t>
            </a:r>
            <a:endParaRPr sz="900">
              <a:solidFill>
                <a:schemeClr val="dk1"/>
              </a:solidFill>
              <a:latin typeface="Montserrat"/>
              <a:ea typeface="Montserrat"/>
              <a:cs typeface="Montserrat"/>
              <a:sym typeface="Montserrat"/>
            </a:endParaRPr>
          </a:p>
          <a:p>
            <a:pPr marL="0" lvl="0" indent="0" algn="l" rtl="0">
              <a:lnSpc>
                <a:spcPct val="150000"/>
              </a:lnSpc>
              <a:spcBef>
                <a:spcPts val="0"/>
              </a:spcBef>
              <a:spcAft>
                <a:spcPts val="0"/>
              </a:spcAft>
              <a:buNone/>
            </a:pPr>
            <a:endParaRPr sz="900">
              <a:latin typeface="Montserrat"/>
              <a:ea typeface="Montserrat"/>
              <a:cs typeface="Montserrat"/>
              <a:sym typeface="Montserrat"/>
            </a:endParaRPr>
          </a:p>
          <a:p>
            <a:pPr marL="0" lvl="0" indent="0" algn="l" rtl="0">
              <a:spcBef>
                <a:spcPts val="0"/>
              </a:spcBef>
              <a:spcAft>
                <a:spcPts val="0"/>
              </a:spcAft>
              <a:buNone/>
            </a:pPr>
            <a:endParaRPr sz="1100"/>
          </a:p>
        </p:txBody>
      </p:sp>
      <p:sp>
        <p:nvSpPr>
          <p:cNvPr id="138" name="Google Shape;138;p20"/>
          <p:cNvSpPr txBox="1"/>
          <p:nvPr/>
        </p:nvSpPr>
        <p:spPr>
          <a:xfrm>
            <a:off x="4132350" y="3200025"/>
            <a:ext cx="3319200" cy="6577800"/>
          </a:xfrm>
          <a:prstGeom prst="rect">
            <a:avLst/>
          </a:prstGeom>
          <a:noFill/>
          <a:ln>
            <a:noFill/>
          </a:ln>
        </p:spPr>
        <p:txBody>
          <a:bodyPr spcFirstLastPara="1" wrap="square" lIns="91425" tIns="91425" rIns="91425" bIns="91425" anchor="t" anchorCtr="0">
            <a:noAutofit/>
          </a:bodyPr>
          <a:lstStyle/>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Body Spectrum</a:t>
            </a:r>
            <a:r>
              <a:rPr lang="en" sz="900">
                <a:latin typeface="Montserrat"/>
                <a:ea typeface="Montserrat"/>
                <a:cs typeface="Montserrat"/>
                <a:sym typeface="Montserrat"/>
              </a:rPr>
              <a:t> (Elsevier Copyright 2014) Interactivity </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Medical Assisting Demonstration Videos</a:t>
            </a:r>
            <a:r>
              <a:rPr lang="en" sz="900">
                <a:latin typeface="Montserrat"/>
                <a:ea typeface="Montserrat"/>
                <a:cs typeface="Montserrat"/>
                <a:sym typeface="Montserrat"/>
              </a:rPr>
              <a:t> (Elsevier Copyright 2017)</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Storyline Animations</a:t>
            </a:r>
            <a:r>
              <a:rPr lang="en" sz="900">
                <a:latin typeface="Montserrat"/>
                <a:ea typeface="Montserrat"/>
                <a:cs typeface="Montserrat"/>
                <a:sym typeface="Montserrat"/>
              </a:rPr>
              <a:t> (MedCerts) Skill Presentations and Knowledge Checks </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SIMTICs </a:t>
            </a:r>
            <a:r>
              <a:rPr lang="en" sz="900">
                <a:latin typeface="Montserrat"/>
                <a:ea typeface="Montserrat"/>
                <a:cs typeface="Montserrat"/>
                <a:sym typeface="Montserrat"/>
              </a:rPr>
              <a:t>Clinical Procedures Simulation Training </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Phlebotomy</a:t>
            </a:r>
            <a:r>
              <a:rPr lang="en" sz="900">
                <a:latin typeface="Montserrat"/>
                <a:ea typeface="Montserrat"/>
                <a:cs typeface="Montserrat"/>
                <a:sym typeface="Montserrat"/>
              </a:rPr>
              <a:t> (MedCerts) Recorded Video-Based Lecture/Instruction</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Phlebotomy Worktext and Procedures Manual 4E</a:t>
            </a:r>
            <a:r>
              <a:rPr lang="en" sz="900">
                <a:latin typeface="Montserrat"/>
                <a:ea typeface="Montserrat"/>
                <a:cs typeface="Montserrat"/>
                <a:sym typeface="Montserrat"/>
              </a:rPr>
              <a:t> (Elsevier Copyright 2016) by Warekois and Robinson eBook (from VitalSource)</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Phlebotomy Procedure Videos</a:t>
            </a:r>
            <a:r>
              <a:rPr lang="en" sz="900">
                <a:latin typeface="Montserrat"/>
                <a:ea typeface="Montserrat"/>
                <a:cs typeface="Montserrat"/>
                <a:sym typeface="Montserrat"/>
              </a:rPr>
              <a:t> Elsevier Copyright 2016)</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Drag and Drop Exercises</a:t>
            </a:r>
            <a:r>
              <a:rPr lang="en" sz="900">
                <a:latin typeface="Montserrat"/>
                <a:ea typeface="Montserrat"/>
                <a:cs typeface="Montserrat"/>
                <a:sym typeface="Montserrat"/>
              </a:rPr>
              <a:t> Interactive Lesson Review (Elsevier Copyright 2016)</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Phlebotomy Storyline Animations</a:t>
            </a:r>
            <a:r>
              <a:rPr lang="en" sz="900">
                <a:latin typeface="Montserrat"/>
                <a:ea typeface="Montserrat"/>
                <a:cs typeface="Montserrat"/>
                <a:sym typeface="Montserrat"/>
              </a:rPr>
              <a:t> Skill Presentations and Knowledge Checks (MedCerts)</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Phlebotomy Technician 3D Virtual Scenarios</a:t>
            </a:r>
            <a:r>
              <a:rPr lang="en" sz="900">
                <a:latin typeface="Montserrat"/>
                <a:ea typeface="Montserrat"/>
                <a:cs typeface="Montserrat"/>
                <a:sym typeface="Montserrat"/>
              </a:rPr>
              <a:t> (MedCerts)</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Phlebotomy and Capillary Procedures Simulation Training</a:t>
            </a:r>
            <a:r>
              <a:rPr lang="en" sz="900">
                <a:latin typeface="Montserrat"/>
                <a:ea typeface="Montserrat"/>
                <a:cs typeface="Montserrat"/>
                <a:sym typeface="Montserrat"/>
              </a:rPr>
              <a:t> (SIMTICs)</a:t>
            </a:r>
            <a:endParaRPr sz="9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97490196-1D3C-7EEA-C6A7-B5D1B943F513}"/>
              </a:ext>
            </a:extLst>
          </p:cNvPr>
          <p:cNvPicPr>
            <a:picLocks noChangeAspect="1"/>
          </p:cNvPicPr>
          <p:nvPr/>
        </p:nvPicPr>
        <p:blipFill>
          <a:blip r:embed="rId3"/>
          <a:stretch>
            <a:fillRect/>
          </a:stretch>
        </p:blipFill>
        <p:spPr>
          <a:xfrm>
            <a:off x="181567" y="9370310"/>
            <a:ext cx="1877431" cy="53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44" name="Google Shape;144;p21"/>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indent="0">
              <a:lnSpc>
                <a:spcPct val="150000"/>
              </a:lnSpc>
              <a:buNone/>
            </a:pPr>
            <a:r>
              <a:rPr lang="en" sz="1100" dirty="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This program prepares students for entry into a career as a Medical Assistant by way of earning the Certified Clinical Medical Assistant (CCMA) credential. State Boards may have instituted restrictions on tasks that may be performed by the Medical Assistant, therefore prospective MAs should acquaint themselves with these scope of practice laws.</a:t>
            </a:r>
            <a:endParaRPr lang="en-US" dirty="0">
              <a:ea typeface="Montserrat"/>
              <a:sym typeface="Montserrat"/>
            </a:endParaRPr>
          </a:p>
          <a:p>
            <a:pPr marL="0" indent="0">
              <a:lnSpc>
                <a:spcPct val="150000"/>
              </a:lnSpc>
              <a:buNone/>
            </a:pPr>
            <a:endParaRPr lang="en" sz="1100" i="1" dirty="0">
              <a:ea typeface="Montserrat"/>
              <a:sym typeface="Montserrat"/>
            </a:endParaRPr>
          </a:p>
          <a:p>
            <a:pPr marL="0" lvl="0" indent="0" algn="l">
              <a:lnSpc>
                <a:spcPct val="150000"/>
              </a:lnSpc>
              <a:spcBef>
                <a:spcPts val="0"/>
              </a:spcBef>
              <a:spcAft>
                <a:spcPts val="0"/>
              </a:spcAft>
              <a:buNone/>
            </a:pPr>
            <a:r>
              <a:rPr lang="en" sz="1100" dirty="0">
                <a:latin typeface="Montserrat"/>
                <a:ea typeface="Montserrat"/>
                <a:sym typeface="Montserrat"/>
              </a:rPr>
              <a:t>**</a:t>
            </a:r>
            <a:r>
              <a:rPr lang="en" sz="1100" dirty="0">
                <a:latin typeface="Montserrat"/>
              </a:rPr>
              <a:t>PLEASE NOTE: This program is NOT available to students who plan to work in the state of Washington. Students in the state of California ARE eligible for this program, as the primary certification is CCMA (Medical Assistant). However, this program does not meet California’s phlebotomy requirements and students will need additional qualifications to obtain the CPT certification. This MedCerts program is aligned with and/or prepares candidates for certification or licensure in all other states.</a:t>
            </a:r>
            <a:br>
              <a:rPr lang="en-US" dirty="0"/>
            </a:br>
            <a:endParaRPr lang="en-US"/>
          </a:p>
        </p:txBody>
      </p:sp>
      <p:cxnSp>
        <p:nvCxnSpPr>
          <p:cNvPr id="145" name="Google Shape;145;p21"/>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9</a:t>
            </a:fld>
            <a:endParaRPr b="1">
              <a:latin typeface="Montserrat"/>
              <a:ea typeface="Montserrat"/>
              <a:cs typeface="Montserrat"/>
              <a:sym typeface="Montserrat"/>
            </a:endParaRPr>
          </a:p>
        </p:txBody>
      </p:sp>
      <p:pic>
        <p:nvPicPr>
          <p:cNvPr id="149" name="Google Shape;149;p21"/>
          <p:cNvPicPr preferRelativeResize="0"/>
          <p:nvPr/>
        </p:nvPicPr>
        <p:blipFill rotWithShape="1">
          <a:blip r:embed="rId3">
            <a:alphaModFix/>
          </a:blip>
          <a:srcRect l="17053" r="17053"/>
          <a:stretch/>
        </p:blipFill>
        <p:spPr>
          <a:xfrm>
            <a:off x="4654900" y="7012275"/>
            <a:ext cx="3013200" cy="3013200"/>
          </a:xfrm>
          <a:prstGeom prst="ellipse">
            <a:avLst/>
          </a:prstGeom>
          <a:noFill/>
          <a:ln>
            <a:noFill/>
          </a:ln>
        </p:spPr>
      </p:pic>
      <p:pic>
        <p:nvPicPr>
          <p:cNvPr id="3" name="Picture 3" descr="A picture containing text&#10;&#10;Description automatically generated">
            <a:extLst>
              <a:ext uri="{FF2B5EF4-FFF2-40B4-BE49-F238E27FC236}">
                <a16:creationId xmlns:a16="http://schemas.microsoft.com/office/drawing/2014/main" id="{84CD5A09-231C-6FE4-E7DE-431D36A97FFB}"/>
              </a:ext>
            </a:extLst>
          </p:cNvPr>
          <p:cNvPicPr>
            <a:picLocks noChangeAspect="1"/>
          </p:cNvPicPr>
          <p:nvPr/>
        </p:nvPicPr>
        <p:blipFill>
          <a:blip r:embed="rId4"/>
          <a:stretch>
            <a:fillRect/>
          </a:stretch>
        </p:blipFill>
        <p:spPr>
          <a:xfrm>
            <a:off x="209064" y="9361149"/>
            <a:ext cx="1877431" cy="5334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Props1.xml><?xml version="1.0" encoding="utf-8"?>
<ds:datastoreItem xmlns:ds="http://schemas.openxmlformats.org/officeDocument/2006/customXml" ds:itemID="{D4CD3B78-D6FB-4F89-89F4-279DD3AF54D1}"/>
</file>

<file path=customXml/itemProps2.xml><?xml version="1.0" encoding="utf-8"?>
<ds:datastoreItem xmlns:ds="http://schemas.openxmlformats.org/officeDocument/2006/customXml" ds:itemID="{08ABA3D4-BDB3-4F2C-A173-4F9EDC73DF07}">
  <ds:schemaRefs>
    <ds:schemaRef ds:uri="http://schemas.microsoft.com/sharepoint/v3/contenttype/forms"/>
  </ds:schemaRefs>
</ds:datastoreItem>
</file>

<file path=customXml/itemProps3.xml><?xml version="1.0" encoding="utf-8"?>
<ds:datastoreItem xmlns:ds="http://schemas.openxmlformats.org/officeDocument/2006/customXml" ds:itemID="{3AE2F093-DF8E-4873-B6D0-56E43775BDF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4176</Words>
  <Application>Microsoft Office PowerPoint</Application>
  <PresentationFormat>Custom</PresentationFormat>
  <Paragraphs>259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Simple Light</vt:lpstr>
      <vt:lpstr>Clinical Medical Specialist</vt:lpstr>
      <vt:lpstr>Clinical Medical Specialist Details</vt:lpstr>
      <vt:lpstr>What is a Medical Assistant?</vt:lpstr>
      <vt:lpstr>What is a Medical Assistant? (cont.)</vt:lpstr>
      <vt:lpstr>Program Description</vt:lpstr>
      <vt:lpstr>Who is this program recommended for?</vt:lpstr>
      <vt:lpstr>Program Objectives &amp; Features</vt:lpstr>
      <vt:lpstr>Equipment &amp; Courseware/eBooks</vt:lpstr>
      <vt:lpstr>Enrollment Eligibility Requirements</vt:lpstr>
      <vt:lpstr>Clinical Medical Specialist Courses</vt:lpstr>
      <vt:lpstr>PS-1011: Professionalism in Allied Health</vt:lpstr>
      <vt:lpstr>HI-1014: Introduction to Human Anatomy and Medical Terminology</vt:lpstr>
      <vt:lpstr>HI-1011: Medical Office Procedures and Administration</vt:lpstr>
      <vt:lpstr>HI-6010: Clinical Medical Assisting</vt:lpstr>
      <vt:lpstr>HI-6011: Phlebotomy</vt:lpstr>
      <vt:lpstr>Eligible Program Certifications</vt:lpstr>
      <vt:lpstr>Certified Clinical Medical Assistant (CCMA)</vt:lpstr>
      <vt:lpstr>Medical Administrative Assistant Certification (CMAA)</vt:lpstr>
      <vt:lpstr>Certified Phlebotomy Technician (CPT)</vt:lpstr>
      <vt:lpstr>Potential Careers &amp; Job Outlook</vt:lpstr>
      <vt:lpstr>Clinical Medical Specialist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Medical Specialist</dc:title>
  <dc:creator>Melissa Casey</dc:creator>
  <cp:lastModifiedBy>Melissa Casey</cp:lastModifiedBy>
  <cp:revision>42</cp:revision>
  <dcterms:modified xsi:type="dcterms:W3CDTF">2022-06-24T18:33:10Z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