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3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x="7772400" cy="10058400"/>
  <p:notesSz cx="6858000" cy="9144000"/>
  <p:embeddedFontLst>
    <p:embeddedFont>
      <p:font typeface="Montserrat" panose="000005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74DB1B-AAD2-9DD0-69E0-ED4A3C71A871}" v="65" dt="2022-06-24T15:50:38.614"/>
    <p1510:client id="{C8C855E7-E1F8-8CBD-6DDE-2EF80AA72DAF}" v="13" dt="2022-05-02T22:49:33.459"/>
    <p1510:client id="{EC7877BC-81A5-50CC-3375-6A4C738FBBA6}" v="5" dt="2022-06-24T18:32:41.3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2982" y="7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ge Thungon" userId="S::sthungon@medcerts.com::dac29ab1-0309-4309-9d13-ef1fc85358e3" providerId="AD" clId="Web-{EC7877BC-81A5-50CC-3375-6A4C738FBBA6}"/>
    <pc:docChg chg="modSld">
      <pc:chgData name="Sange Thungon" userId="S::sthungon@medcerts.com::dac29ab1-0309-4309-9d13-ef1fc85358e3" providerId="AD" clId="Web-{EC7877BC-81A5-50CC-3375-6A4C738FBBA6}" dt="2022-06-24T18:32:41.345" v="4" actId="1076"/>
      <pc:docMkLst>
        <pc:docMk/>
      </pc:docMkLst>
      <pc:sldChg chg="addSp delSp modSp">
        <pc:chgData name="Sange Thungon" userId="S::sthungon@medcerts.com::dac29ab1-0309-4309-9d13-ef1fc85358e3" providerId="AD" clId="Web-{EC7877BC-81A5-50CC-3375-6A4C738FBBA6}" dt="2022-06-24T18:32:41.345" v="4" actId="1076"/>
        <pc:sldMkLst>
          <pc:docMk/>
          <pc:sldMk cId="0" sldId="256"/>
        </pc:sldMkLst>
        <pc:picChg chg="del">
          <ac:chgData name="Sange Thungon" userId="S::sthungon@medcerts.com::dac29ab1-0309-4309-9d13-ef1fc85358e3" providerId="AD" clId="Web-{EC7877BC-81A5-50CC-3375-6A4C738FBBA6}" dt="2022-06-24T18:32:36.141" v="0"/>
          <ac:picMkLst>
            <pc:docMk/>
            <pc:sldMk cId="0" sldId="256"/>
            <ac:picMk id="2" creationId="{03782689-75AA-D5F2-5FE3-4E649212753B}"/>
          </ac:picMkLst>
        </pc:picChg>
        <pc:picChg chg="add mod">
          <ac:chgData name="Sange Thungon" userId="S::sthungon@medcerts.com::dac29ab1-0309-4309-9d13-ef1fc85358e3" providerId="AD" clId="Web-{EC7877BC-81A5-50CC-3375-6A4C738FBBA6}" dt="2022-06-24T18:32:41.345" v="4" actId="1076"/>
          <ac:picMkLst>
            <pc:docMk/>
            <pc:sldMk cId="0" sldId="256"/>
            <ac:picMk id="3" creationId="{C6C20800-529D-8F02-1B01-5900B626DACE}"/>
          </ac:picMkLst>
        </pc:picChg>
      </pc:sldChg>
    </pc:docChg>
  </pc:docChgLst>
  <pc:docChgLst>
    <pc:chgData name="Sange Thungon" userId="S::sthungon@medcerts.com::dac29ab1-0309-4309-9d13-ef1fc85358e3" providerId="AD" clId="Web-{C8C855E7-E1F8-8CBD-6DDE-2EF80AA72DAF}"/>
    <pc:docChg chg="modSld">
      <pc:chgData name="Sange Thungon" userId="S::sthungon@medcerts.com::dac29ab1-0309-4309-9d13-ef1fc85358e3" providerId="AD" clId="Web-{C8C855E7-E1F8-8CBD-6DDE-2EF80AA72DAF}" dt="2022-05-02T22:49:33.459" v="14" actId="20577"/>
      <pc:docMkLst>
        <pc:docMk/>
      </pc:docMkLst>
      <pc:sldChg chg="modSp">
        <pc:chgData name="Sange Thungon" userId="S::sthungon@medcerts.com::dac29ab1-0309-4309-9d13-ef1fc85358e3" providerId="AD" clId="Web-{C8C855E7-E1F8-8CBD-6DDE-2EF80AA72DAF}" dt="2022-05-02T22:49:33.459" v="14" actId="20577"/>
        <pc:sldMkLst>
          <pc:docMk/>
          <pc:sldMk cId="0" sldId="268"/>
        </pc:sldMkLst>
        <pc:spChg chg="mod">
          <ac:chgData name="Sange Thungon" userId="S::sthungon@medcerts.com::dac29ab1-0309-4309-9d13-ef1fc85358e3" providerId="AD" clId="Web-{C8C855E7-E1F8-8CBD-6DDE-2EF80AA72DAF}" dt="2022-05-02T22:49:33.459" v="14" actId="20577"/>
          <ac:spMkLst>
            <pc:docMk/>
            <pc:sldMk cId="0" sldId="268"/>
            <ac:spMk id="174" creationId="{00000000-0000-0000-0000-000000000000}"/>
          </ac:spMkLst>
        </pc:spChg>
      </pc:sldChg>
    </pc:docChg>
  </pc:docChgLst>
  <pc:docChgLst>
    <pc:chgData name="Sange Thungon" userId="S::sthungon@medcerts.com::dac29ab1-0309-4309-9d13-ef1fc85358e3" providerId="AD" clId="Web-{7F74DB1B-AAD2-9DD0-69E0-ED4A3C71A871}"/>
    <pc:docChg chg="modSld">
      <pc:chgData name="Sange Thungon" userId="S::sthungon@medcerts.com::dac29ab1-0309-4309-9d13-ef1fc85358e3" providerId="AD" clId="Web-{7F74DB1B-AAD2-9DD0-69E0-ED4A3C71A871}" dt="2022-06-24T15:50:38.614" v="63" actId="1076"/>
      <pc:docMkLst>
        <pc:docMk/>
      </pc:docMkLst>
      <pc:sldChg chg="addSp delSp modSp">
        <pc:chgData name="Sange Thungon" userId="S::sthungon@medcerts.com::dac29ab1-0309-4309-9d13-ef1fc85358e3" providerId="AD" clId="Web-{7F74DB1B-AAD2-9DD0-69E0-ED4A3C71A871}" dt="2022-06-24T15:50:00.426" v="51" actId="1076"/>
        <pc:sldMkLst>
          <pc:docMk/>
          <pc:sldMk cId="0" sldId="256"/>
        </pc:sldMkLst>
        <pc:picChg chg="add mod">
          <ac:chgData name="Sange Thungon" userId="S::sthungon@medcerts.com::dac29ab1-0309-4309-9d13-ef1fc85358e3" providerId="AD" clId="Web-{7F74DB1B-AAD2-9DD0-69E0-ED4A3C71A871}" dt="2022-06-24T15:50:00.426" v="51" actId="1076"/>
          <ac:picMkLst>
            <pc:docMk/>
            <pc:sldMk cId="0" sldId="256"/>
            <ac:picMk id="2" creationId="{03782689-75AA-D5F2-5FE3-4E649212753B}"/>
          </ac:picMkLst>
        </pc:picChg>
        <pc:picChg chg="del">
          <ac:chgData name="Sange Thungon" userId="S::sthungon@medcerts.com::dac29ab1-0309-4309-9d13-ef1fc85358e3" providerId="AD" clId="Web-{7F74DB1B-AAD2-9DD0-69E0-ED4A3C71A871}" dt="2022-06-24T15:49:54.941" v="47"/>
          <ac:picMkLst>
            <pc:docMk/>
            <pc:sldMk cId="0" sldId="256"/>
            <ac:picMk id="59" creationId="{00000000-0000-0000-0000-000000000000}"/>
          </ac:picMkLst>
        </pc:picChg>
      </pc:sldChg>
      <pc:sldChg chg="addSp delSp modSp">
        <pc:chgData name="Sange Thungon" userId="S::sthungon@medcerts.com::dac29ab1-0309-4309-9d13-ef1fc85358e3" providerId="AD" clId="Web-{7F74DB1B-AAD2-9DD0-69E0-ED4A3C71A871}" dt="2022-06-24T15:50:13.176" v="54" actId="1076"/>
        <pc:sldMkLst>
          <pc:docMk/>
          <pc:sldMk cId="0" sldId="257"/>
        </pc:sldMkLst>
        <pc:picChg chg="add mod">
          <ac:chgData name="Sange Thungon" userId="S::sthungon@medcerts.com::dac29ab1-0309-4309-9d13-ef1fc85358e3" providerId="AD" clId="Web-{7F74DB1B-AAD2-9DD0-69E0-ED4A3C71A871}" dt="2022-06-24T15:50:13.176" v="54" actId="1076"/>
          <ac:picMkLst>
            <pc:docMk/>
            <pc:sldMk cId="0" sldId="257"/>
            <ac:picMk id="2" creationId="{103EAD51-C082-2AD9-7776-F482A8A736E7}"/>
          </ac:picMkLst>
        </pc:picChg>
        <pc:picChg chg="del">
          <ac:chgData name="Sange Thungon" userId="S::sthungon@medcerts.com::dac29ab1-0309-4309-9d13-ef1fc85358e3" providerId="AD" clId="Web-{7F74DB1B-AAD2-9DD0-69E0-ED4A3C71A871}" dt="2022-06-24T15:50:10.410" v="52"/>
          <ac:picMkLst>
            <pc:docMk/>
            <pc:sldMk cId="0" sldId="257"/>
            <ac:picMk id="67" creationId="{00000000-0000-0000-0000-000000000000}"/>
          </ac:picMkLst>
        </pc:picChg>
      </pc:sldChg>
      <pc:sldChg chg="delSp">
        <pc:chgData name="Sange Thungon" userId="S::sthungon@medcerts.com::dac29ab1-0309-4309-9d13-ef1fc85358e3" providerId="AD" clId="Web-{7F74DB1B-AAD2-9DD0-69E0-ED4A3C71A871}" dt="2022-06-24T15:48:13.001" v="0"/>
        <pc:sldMkLst>
          <pc:docMk/>
          <pc:sldMk cId="0" sldId="258"/>
        </pc:sldMkLst>
        <pc:picChg chg="del">
          <ac:chgData name="Sange Thungon" userId="S::sthungon@medcerts.com::dac29ab1-0309-4309-9d13-ef1fc85358e3" providerId="AD" clId="Web-{7F74DB1B-AAD2-9DD0-69E0-ED4A3C71A871}" dt="2022-06-24T15:48:13.001" v="0"/>
          <ac:picMkLst>
            <pc:docMk/>
            <pc:sldMk cId="0" sldId="258"/>
            <ac:picMk id="75" creationId="{00000000-0000-0000-0000-000000000000}"/>
          </ac:picMkLst>
        </pc:picChg>
      </pc:sldChg>
      <pc:sldChg chg="addSp delSp modSp">
        <pc:chgData name="Sange Thungon" userId="S::sthungon@medcerts.com::dac29ab1-0309-4309-9d13-ef1fc85358e3" providerId="AD" clId="Web-{7F74DB1B-AAD2-9DD0-69E0-ED4A3C71A871}" dt="2022-06-24T15:48:19.267" v="3" actId="1076"/>
        <pc:sldMkLst>
          <pc:docMk/>
          <pc:sldMk cId="0" sldId="259"/>
        </pc:sldMkLst>
        <pc:picChg chg="add mod">
          <ac:chgData name="Sange Thungon" userId="S::sthungon@medcerts.com::dac29ab1-0309-4309-9d13-ef1fc85358e3" providerId="AD" clId="Web-{7F74DB1B-AAD2-9DD0-69E0-ED4A3C71A871}" dt="2022-06-24T15:48:19.267" v="3" actId="1076"/>
          <ac:picMkLst>
            <pc:docMk/>
            <pc:sldMk cId="0" sldId="259"/>
            <ac:picMk id="2" creationId="{EA88FF66-F1F5-F33A-94A7-F58B1760F33A}"/>
          </ac:picMkLst>
        </pc:picChg>
        <pc:picChg chg="del">
          <ac:chgData name="Sange Thungon" userId="S::sthungon@medcerts.com::dac29ab1-0309-4309-9d13-ef1fc85358e3" providerId="AD" clId="Web-{7F74DB1B-AAD2-9DD0-69E0-ED4A3C71A871}" dt="2022-06-24T15:48:15.892" v="1"/>
          <ac:picMkLst>
            <pc:docMk/>
            <pc:sldMk cId="0" sldId="259"/>
            <ac:picMk id="85" creationId="{00000000-0000-0000-0000-000000000000}"/>
          </ac:picMkLst>
        </pc:picChg>
      </pc:sldChg>
      <pc:sldChg chg="addSp delSp">
        <pc:chgData name="Sange Thungon" userId="S::sthungon@medcerts.com::dac29ab1-0309-4309-9d13-ef1fc85358e3" providerId="AD" clId="Web-{7F74DB1B-AAD2-9DD0-69E0-ED4A3C71A871}" dt="2022-06-24T15:48:22.470" v="5"/>
        <pc:sldMkLst>
          <pc:docMk/>
          <pc:sldMk cId="0" sldId="260"/>
        </pc:sldMkLst>
        <pc:picChg chg="add">
          <ac:chgData name="Sange Thungon" userId="S::sthungon@medcerts.com::dac29ab1-0309-4309-9d13-ef1fc85358e3" providerId="AD" clId="Web-{7F74DB1B-AAD2-9DD0-69E0-ED4A3C71A871}" dt="2022-06-24T15:48:22.470" v="5"/>
          <ac:picMkLst>
            <pc:docMk/>
            <pc:sldMk cId="0" sldId="260"/>
            <ac:picMk id="3" creationId="{3022F8DE-0179-9E18-BE0B-DCB50405C1C6}"/>
          </ac:picMkLst>
        </pc:picChg>
        <pc:picChg chg="del">
          <ac:chgData name="Sange Thungon" userId="S::sthungon@medcerts.com::dac29ab1-0309-4309-9d13-ef1fc85358e3" providerId="AD" clId="Web-{7F74DB1B-AAD2-9DD0-69E0-ED4A3C71A871}" dt="2022-06-24T15:48:22.283" v="4"/>
          <ac:picMkLst>
            <pc:docMk/>
            <pc:sldMk cId="0" sldId="260"/>
            <ac:picMk id="95" creationId="{00000000-0000-0000-0000-000000000000}"/>
          </ac:picMkLst>
        </pc:picChg>
      </pc:sldChg>
      <pc:sldChg chg="addSp delSp">
        <pc:chgData name="Sange Thungon" userId="S::sthungon@medcerts.com::dac29ab1-0309-4309-9d13-ef1fc85358e3" providerId="AD" clId="Web-{7F74DB1B-AAD2-9DD0-69E0-ED4A3C71A871}" dt="2022-06-24T15:48:25.861" v="7"/>
        <pc:sldMkLst>
          <pc:docMk/>
          <pc:sldMk cId="0" sldId="261"/>
        </pc:sldMkLst>
        <pc:picChg chg="add">
          <ac:chgData name="Sange Thungon" userId="S::sthungon@medcerts.com::dac29ab1-0309-4309-9d13-ef1fc85358e3" providerId="AD" clId="Web-{7F74DB1B-AAD2-9DD0-69E0-ED4A3C71A871}" dt="2022-06-24T15:48:25.861" v="7"/>
          <ac:picMkLst>
            <pc:docMk/>
            <pc:sldMk cId="0" sldId="261"/>
            <ac:picMk id="3" creationId="{2C6B3BB7-3DF0-448C-774E-FD1832C85885}"/>
          </ac:picMkLst>
        </pc:picChg>
        <pc:picChg chg="del">
          <ac:chgData name="Sange Thungon" userId="S::sthungon@medcerts.com::dac29ab1-0309-4309-9d13-ef1fc85358e3" providerId="AD" clId="Web-{7F74DB1B-AAD2-9DD0-69E0-ED4A3C71A871}" dt="2022-06-24T15:48:25.549" v="6"/>
          <ac:picMkLst>
            <pc:docMk/>
            <pc:sldMk cId="0" sldId="261"/>
            <ac:picMk id="105" creationId="{00000000-0000-0000-0000-000000000000}"/>
          </ac:picMkLst>
        </pc:picChg>
      </pc:sldChg>
      <pc:sldChg chg="addSp delSp">
        <pc:chgData name="Sange Thungon" userId="S::sthungon@medcerts.com::dac29ab1-0309-4309-9d13-ef1fc85358e3" providerId="AD" clId="Web-{7F74DB1B-AAD2-9DD0-69E0-ED4A3C71A871}" dt="2022-06-24T15:48:30.486" v="9"/>
        <pc:sldMkLst>
          <pc:docMk/>
          <pc:sldMk cId="0" sldId="262"/>
        </pc:sldMkLst>
        <pc:picChg chg="add">
          <ac:chgData name="Sange Thungon" userId="S::sthungon@medcerts.com::dac29ab1-0309-4309-9d13-ef1fc85358e3" providerId="AD" clId="Web-{7F74DB1B-AAD2-9DD0-69E0-ED4A3C71A871}" dt="2022-06-24T15:48:30.486" v="9"/>
          <ac:picMkLst>
            <pc:docMk/>
            <pc:sldMk cId="0" sldId="262"/>
            <ac:picMk id="3" creationId="{18E8FF48-6675-A697-3338-D5FF45899BC2}"/>
          </ac:picMkLst>
        </pc:picChg>
        <pc:picChg chg="del">
          <ac:chgData name="Sange Thungon" userId="S::sthungon@medcerts.com::dac29ab1-0309-4309-9d13-ef1fc85358e3" providerId="AD" clId="Web-{7F74DB1B-AAD2-9DD0-69E0-ED4A3C71A871}" dt="2022-06-24T15:48:28.486" v="8"/>
          <ac:picMkLst>
            <pc:docMk/>
            <pc:sldMk cId="0" sldId="262"/>
            <ac:picMk id="115" creationId="{00000000-0000-0000-0000-000000000000}"/>
          </ac:picMkLst>
        </pc:picChg>
      </pc:sldChg>
      <pc:sldChg chg="addSp delSp">
        <pc:chgData name="Sange Thungon" userId="S::sthungon@medcerts.com::dac29ab1-0309-4309-9d13-ef1fc85358e3" providerId="AD" clId="Web-{7F74DB1B-AAD2-9DD0-69E0-ED4A3C71A871}" dt="2022-06-24T15:48:32.127" v="11"/>
        <pc:sldMkLst>
          <pc:docMk/>
          <pc:sldMk cId="0" sldId="263"/>
        </pc:sldMkLst>
        <pc:picChg chg="add">
          <ac:chgData name="Sange Thungon" userId="S::sthungon@medcerts.com::dac29ab1-0309-4309-9d13-ef1fc85358e3" providerId="AD" clId="Web-{7F74DB1B-AAD2-9DD0-69E0-ED4A3C71A871}" dt="2022-06-24T15:48:32.127" v="11"/>
          <ac:picMkLst>
            <pc:docMk/>
            <pc:sldMk cId="0" sldId="263"/>
            <ac:picMk id="3" creationId="{895E0799-A484-6A1A-0F91-DF139649FF4F}"/>
          </ac:picMkLst>
        </pc:picChg>
        <pc:picChg chg="del">
          <ac:chgData name="Sange Thungon" userId="S::sthungon@medcerts.com::dac29ab1-0309-4309-9d13-ef1fc85358e3" providerId="AD" clId="Web-{7F74DB1B-AAD2-9DD0-69E0-ED4A3C71A871}" dt="2022-06-24T15:48:31.814" v="10"/>
          <ac:picMkLst>
            <pc:docMk/>
            <pc:sldMk cId="0" sldId="263"/>
            <ac:picMk id="125" creationId="{00000000-0000-0000-0000-000000000000}"/>
          </ac:picMkLst>
        </pc:picChg>
      </pc:sldChg>
      <pc:sldChg chg="addSp delSp">
        <pc:chgData name="Sange Thungon" userId="S::sthungon@medcerts.com::dac29ab1-0309-4309-9d13-ef1fc85358e3" providerId="AD" clId="Web-{7F74DB1B-AAD2-9DD0-69E0-ED4A3C71A871}" dt="2022-06-24T15:48:35.955" v="13"/>
        <pc:sldMkLst>
          <pc:docMk/>
          <pc:sldMk cId="0" sldId="264"/>
        </pc:sldMkLst>
        <pc:picChg chg="add">
          <ac:chgData name="Sange Thungon" userId="S::sthungon@medcerts.com::dac29ab1-0309-4309-9d13-ef1fc85358e3" providerId="AD" clId="Web-{7F74DB1B-AAD2-9DD0-69E0-ED4A3C71A871}" dt="2022-06-24T15:48:35.955" v="13"/>
          <ac:picMkLst>
            <pc:docMk/>
            <pc:sldMk cId="0" sldId="264"/>
            <ac:picMk id="3" creationId="{EC8560D0-6B91-F7DA-5B9F-82FE0B48663C}"/>
          </ac:picMkLst>
        </pc:picChg>
        <pc:picChg chg="del">
          <ac:chgData name="Sange Thungon" userId="S::sthungon@medcerts.com::dac29ab1-0309-4309-9d13-ef1fc85358e3" providerId="AD" clId="Web-{7F74DB1B-AAD2-9DD0-69E0-ED4A3C71A871}" dt="2022-06-24T15:48:35.564" v="12"/>
          <ac:picMkLst>
            <pc:docMk/>
            <pc:sldMk cId="0" sldId="264"/>
            <ac:picMk id="136" creationId="{00000000-0000-0000-0000-000000000000}"/>
          </ac:picMkLst>
        </pc:picChg>
      </pc:sldChg>
      <pc:sldChg chg="delSp">
        <pc:chgData name="Sange Thungon" userId="S::sthungon@medcerts.com::dac29ab1-0309-4309-9d13-ef1fc85358e3" providerId="AD" clId="Web-{7F74DB1B-AAD2-9DD0-69E0-ED4A3C71A871}" dt="2022-06-24T15:48:39.268" v="14"/>
        <pc:sldMkLst>
          <pc:docMk/>
          <pc:sldMk cId="0" sldId="265"/>
        </pc:sldMkLst>
        <pc:picChg chg="del">
          <ac:chgData name="Sange Thungon" userId="S::sthungon@medcerts.com::dac29ab1-0309-4309-9d13-ef1fc85358e3" providerId="AD" clId="Web-{7F74DB1B-AAD2-9DD0-69E0-ED4A3C71A871}" dt="2022-06-24T15:48:39.268" v="14"/>
          <ac:picMkLst>
            <pc:docMk/>
            <pc:sldMk cId="0" sldId="265"/>
            <ac:picMk id="146" creationId="{00000000-0000-0000-0000-000000000000}"/>
          </ac:picMkLst>
        </pc:picChg>
      </pc:sldChg>
      <pc:sldChg chg="addSp delSp">
        <pc:chgData name="Sange Thungon" userId="S::sthungon@medcerts.com::dac29ab1-0309-4309-9d13-ef1fc85358e3" providerId="AD" clId="Web-{7F74DB1B-AAD2-9DD0-69E0-ED4A3C71A871}" dt="2022-06-24T15:48:43.690" v="16"/>
        <pc:sldMkLst>
          <pc:docMk/>
          <pc:sldMk cId="0" sldId="266"/>
        </pc:sldMkLst>
        <pc:picChg chg="add">
          <ac:chgData name="Sange Thungon" userId="S::sthungon@medcerts.com::dac29ab1-0309-4309-9d13-ef1fc85358e3" providerId="AD" clId="Web-{7F74DB1B-AAD2-9DD0-69E0-ED4A3C71A871}" dt="2022-06-24T15:48:43.690" v="16"/>
          <ac:picMkLst>
            <pc:docMk/>
            <pc:sldMk cId="0" sldId="266"/>
            <ac:picMk id="3" creationId="{FB7B581F-4802-D40C-2869-4A0A559BAB54}"/>
          </ac:picMkLst>
        </pc:picChg>
        <pc:picChg chg="del">
          <ac:chgData name="Sange Thungon" userId="S::sthungon@medcerts.com::dac29ab1-0309-4309-9d13-ef1fc85358e3" providerId="AD" clId="Web-{7F74DB1B-AAD2-9DD0-69E0-ED4A3C71A871}" dt="2022-06-24T15:48:43.299" v="15"/>
          <ac:picMkLst>
            <pc:docMk/>
            <pc:sldMk cId="0" sldId="266"/>
            <ac:picMk id="156" creationId="{00000000-0000-0000-0000-000000000000}"/>
          </ac:picMkLst>
        </pc:picChg>
      </pc:sldChg>
      <pc:sldChg chg="addSp delSp">
        <pc:chgData name="Sange Thungon" userId="S::sthungon@medcerts.com::dac29ab1-0309-4309-9d13-ef1fc85358e3" providerId="AD" clId="Web-{7F74DB1B-AAD2-9DD0-69E0-ED4A3C71A871}" dt="2022-06-24T15:48:47.065" v="18"/>
        <pc:sldMkLst>
          <pc:docMk/>
          <pc:sldMk cId="0" sldId="267"/>
        </pc:sldMkLst>
        <pc:picChg chg="add">
          <ac:chgData name="Sange Thungon" userId="S::sthungon@medcerts.com::dac29ab1-0309-4309-9d13-ef1fc85358e3" providerId="AD" clId="Web-{7F74DB1B-AAD2-9DD0-69E0-ED4A3C71A871}" dt="2022-06-24T15:48:47.065" v="18"/>
          <ac:picMkLst>
            <pc:docMk/>
            <pc:sldMk cId="0" sldId="267"/>
            <ac:picMk id="3" creationId="{AB328C1B-5650-C6A6-A6DC-3DCA6F07AAC9}"/>
          </ac:picMkLst>
        </pc:picChg>
        <pc:picChg chg="del">
          <ac:chgData name="Sange Thungon" userId="S::sthungon@medcerts.com::dac29ab1-0309-4309-9d13-ef1fc85358e3" providerId="AD" clId="Web-{7F74DB1B-AAD2-9DD0-69E0-ED4A3C71A871}" dt="2022-06-24T15:48:46.674" v="17"/>
          <ac:picMkLst>
            <pc:docMk/>
            <pc:sldMk cId="0" sldId="267"/>
            <ac:picMk id="166" creationId="{00000000-0000-0000-0000-000000000000}"/>
          </ac:picMkLst>
        </pc:picChg>
      </pc:sldChg>
      <pc:sldChg chg="addSp delSp">
        <pc:chgData name="Sange Thungon" userId="S::sthungon@medcerts.com::dac29ab1-0309-4309-9d13-ef1fc85358e3" providerId="AD" clId="Web-{7F74DB1B-AAD2-9DD0-69E0-ED4A3C71A871}" dt="2022-06-24T15:48:50.018" v="20"/>
        <pc:sldMkLst>
          <pc:docMk/>
          <pc:sldMk cId="0" sldId="268"/>
        </pc:sldMkLst>
        <pc:picChg chg="add">
          <ac:chgData name="Sange Thungon" userId="S::sthungon@medcerts.com::dac29ab1-0309-4309-9d13-ef1fc85358e3" providerId="AD" clId="Web-{7F74DB1B-AAD2-9DD0-69E0-ED4A3C71A871}" dt="2022-06-24T15:48:50.018" v="20"/>
          <ac:picMkLst>
            <pc:docMk/>
            <pc:sldMk cId="0" sldId="268"/>
            <ac:picMk id="3" creationId="{5808F01F-9C65-A533-5683-9A021AB39D9C}"/>
          </ac:picMkLst>
        </pc:picChg>
        <pc:picChg chg="del">
          <ac:chgData name="Sange Thungon" userId="S::sthungon@medcerts.com::dac29ab1-0309-4309-9d13-ef1fc85358e3" providerId="AD" clId="Web-{7F74DB1B-AAD2-9DD0-69E0-ED4A3C71A871}" dt="2022-06-24T15:48:49.658" v="19"/>
          <ac:picMkLst>
            <pc:docMk/>
            <pc:sldMk cId="0" sldId="268"/>
            <ac:picMk id="176" creationId="{00000000-0000-0000-0000-000000000000}"/>
          </ac:picMkLst>
        </pc:picChg>
      </pc:sldChg>
      <pc:sldChg chg="addSp delSp modSp">
        <pc:chgData name="Sange Thungon" userId="S::sthungon@medcerts.com::dac29ab1-0309-4309-9d13-ef1fc85358e3" providerId="AD" clId="Web-{7F74DB1B-AAD2-9DD0-69E0-ED4A3C71A871}" dt="2022-06-24T15:50:22.082" v="57" actId="1076"/>
        <pc:sldMkLst>
          <pc:docMk/>
          <pc:sldMk cId="0" sldId="269"/>
        </pc:sldMkLst>
        <pc:picChg chg="add mod">
          <ac:chgData name="Sange Thungon" userId="S::sthungon@medcerts.com::dac29ab1-0309-4309-9d13-ef1fc85358e3" providerId="AD" clId="Web-{7F74DB1B-AAD2-9DD0-69E0-ED4A3C71A871}" dt="2022-06-24T15:50:22.082" v="57" actId="1076"/>
          <ac:picMkLst>
            <pc:docMk/>
            <pc:sldMk cId="0" sldId="269"/>
            <ac:picMk id="2" creationId="{EBD34D67-27DA-9D3A-2B39-A8EB2CD51319}"/>
          </ac:picMkLst>
        </pc:picChg>
        <pc:picChg chg="del">
          <ac:chgData name="Sange Thungon" userId="S::sthungon@medcerts.com::dac29ab1-0309-4309-9d13-ef1fc85358e3" providerId="AD" clId="Web-{7F74DB1B-AAD2-9DD0-69E0-ED4A3C71A871}" dt="2022-06-24T15:50:18.285" v="55"/>
          <ac:picMkLst>
            <pc:docMk/>
            <pc:sldMk cId="0" sldId="269"/>
            <ac:picMk id="186" creationId="{00000000-0000-0000-0000-000000000000}"/>
          </ac:picMkLst>
        </pc:picChg>
      </pc:sldChg>
      <pc:sldChg chg="addSp delSp modSp">
        <pc:chgData name="Sange Thungon" userId="S::sthungon@medcerts.com::dac29ab1-0309-4309-9d13-ef1fc85358e3" providerId="AD" clId="Web-{7F74DB1B-AAD2-9DD0-69E0-ED4A3C71A871}" dt="2022-06-24T15:48:56.955" v="23" actId="14100"/>
        <pc:sldMkLst>
          <pc:docMk/>
          <pc:sldMk cId="0" sldId="270"/>
        </pc:sldMkLst>
        <pc:picChg chg="add mod">
          <ac:chgData name="Sange Thungon" userId="S::sthungon@medcerts.com::dac29ab1-0309-4309-9d13-ef1fc85358e3" providerId="AD" clId="Web-{7F74DB1B-AAD2-9DD0-69E0-ED4A3C71A871}" dt="2022-06-24T15:48:56.955" v="23" actId="14100"/>
          <ac:picMkLst>
            <pc:docMk/>
            <pc:sldMk cId="0" sldId="270"/>
            <ac:picMk id="3" creationId="{1E36456C-26A6-309D-F26A-277B66DFD89B}"/>
          </ac:picMkLst>
        </pc:picChg>
        <pc:picChg chg="del">
          <ac:chgData name="Sange Thungon" userId="S::sthungon@medcerts.com::dac29ab1-0309-4309-9d13-ef1fc85358e3" providerId="AD" clId="Web-{7F74DB1B-AAD2-9DD0-69E0-ED4A3C71A871}" dt="2022-06-24T15:48:53.596" v="21"/>
          <ac:picMkLst>
            <pc:docMk/>
            <pc:sldMk cId="0" sldId="270"/>
            <ac:picMk id="195" creationId="{00000000-0000-0000-0000-000000000000}"/>
          </ac:picMkLst>
        </pc:picChg>
      </pc:sldChg>
      <pc:sldChg chg="addSp delSp">
        <pc:chgData name="Sange Thungon" userId="S::sthungon@medcerts.com::dac29ab1-0309-4309-9d13-ef1fc85358e3" providerId="AD" clId="Web-{7F74DB1B-AAD2-9DD0-69E0-ED4A3C71A871}" dt="2022-06-24T15:49:01.565" v="25"/>
        <pc:sldMkLst>
          <pc:docMk/>
          <pc:sldMk cId="0" sldId="271"/>
        </pc:sldMkLst>
        <pc:picChg chg="add">
          <ac:chgData name="Sange Thungon" userId="S::sthungon@medcerts.com::dac29ab1-0309-4309-9d13-ef1fc85358e3" providerId="AD" clId="Web-{7F74DB1B-AAD2-9DD0-69E0-ED4A3C71A871}" dt="2022-06-24T15:49:01.565" v="25"/>
          <ac:picMkLst>
            <pc:docMk/>
            <pc:sldMk cId="0" sldId="271"/>
            <ac:picMk id="3" creationId="{AF3B47CA-5708-6392-5358-A84B627CC84D}"/>
          </ac:picMkLst>
        </pc:picChg>
        <pc:picChg chg="del">
          <ac:chgData name="Sange Thungon" userId="S::sthungon@medcerts.com::dac29ab1-0309-4309-9d13-ef1fc85358e3" providerId="AD" clId="Web-{7F74DB1B-AAD2-9DD0-69E0-ED4A3C71A871}" dt="2022-06-24T15:49:01.252" v="24"/>
          <ac:picMkLst>
            <pc:docMk/>
            <pc:sldMk cId="0" sldId="271"/>
            <ac:picMk id="206" creationId="{00000000-0000-0000-0000-000000000000}"/>
          </ac:picMkLst>
        </pc:picChg>
      </pc:sldChg>
      <pc:sldChg chg="addSp delSp">
        <pc:chgData name="Sange Thungon" userId="S::sthungon@medcerts.com::dac29ab1-0309-4309-9d13-ef1fc85358e3" providerId="AD" clId="Web-{7F74DB1B-AAD2-9DD0-69E0-ED4A3C71A871}" dt="2022-06-24T15:49:05.456" v="27"/>
        <pc:sldMkLst>
          <pc:docMk/>
          <pc:sldMk cId="0" sldId="272"/>
        </pc:sldMkLst>
        <pc:picChg chg="add">
          <ac:chgData name="Sange Thungon" userId="S::sthungon@medcerts.com::dac29ab1-0309-4309-9d13-ef1fc85358e3" providerId="AD" clId="Web-{7F74DB1B-AAD2-9DD0-69E0-ED4A3C71A871}" dt="2022-06-24T15:49:05.456" v="27"/>
          <ac:picMkLst>
            <pc:docMk/>
            <pc:sldMk cId="0" sldId="272"/>
            <ac:picMk id="3" creationId="{61BE0DBB-935E-260A-EB22-AB44AE4D5C1B}"/>
          </ac:picMkLst>
        </pc:picChg>
        <pc:picChg chg="del">
          <ac:chgData name="Sange Thungon" userId="S::sthungon@medcerts.com::dac29ab1-0309-4309-9d13-ef1fc85358e3" providerId="AD" clId="Web-{7F74DB1B-AAD2-9DD0-69E0-ED4A3C71A871}" dt="2022-06-24T15:49:05.096" v="26"/>
          <ac:picMkLst>
            <pc:docMk/>
            <pc:sldMk cId="0" sldId="272"/>
            <ac:picMk id="217" creationId="{00000000-0000-0000-0000-000000000000}"/>
          </ac:picMkLst>
        </pc:picChg>
      </pc:sldChg>
      <pc:sldChg chg="addSp delSp">
        <pc:chgData name="Sange Thungon" userId="S::sthungon@medcerts.com::dac29ab1-0309-4309-9d13-ef1fc85358e3" providerId="AD" clId="Web-{7F74DB1B-AAD2-9DD0-69E0-ED4A3C71A871}" dt="2022-06-24T15:49:08.674" v="29"/>
        <pc:sldMkLst>
          <pc:docMk/>
          <pc:sldMk cId="0" sldId="273"/>
        </pc:sldMkLst>
        <pc:picChg chg="add">
          <ac:chgData name="Sange Thungon" userId="S::sthungon@medcerts.com::dac29ab1-0309-4309-9d13-ef1fc85358e3" providerId="AD" clId="Web-{7F74DB1B-AAD2-9DD0-69E0-ED4A3C71A871}" dt="2022-06-24T15:49:08.674" v="29"/>
          <ac:picMkLst>
            <pc:docMk/>
            <pc:sldMk cId="0" sldId="273"/>
            <ac:picMk id="3" creationId="{A6AEE8C0-EE65-9EA7-3051-CDA3C8B17190}"/>
          </ac:picMkLst>
        </pc:picChg>
        <pc:picChg chg="del">
          <ac:chgData name="Sange Thungon" userId="S::sthungon@medcerts.com::dac29ab1-0309-4309-9d13-ef1fc85358e3" providerId="AD" clId="Web-{7F74DB1B-AAD2-9DD0-69E0-ED4A3C71A871}" dt="2022-06-24T15:49:08.534" v="28"/>
          <ac:picMkLst>
            <pc:docMk/>
            <pc:sldMk cId="0" sldId="273"/>
            <ac:picMk id="228" creationId="{00000000-0000-0000-0000-000000000000}"/>
          </ac:picMkLst>
        </pc:picChg>
      </pc:sldChg>
      <pc:sldChg chg="addSp delSp">
        <pc:chgData name="Sange Thungon" userId="S::sthungon@medcerts.com::dac29ab1-0309-4309-9d13-ef1fc85358e3" providerId="AD" clId="Web-{7F74DB1B-AAD2-9DD0-69E0-ED4A3C71A871}" dt="2022-06-24T15:49:12.378" v="31"/>
        <pc:sldMkLst>
          <pc:docMk/>
          <pc:sldMk cId="0" sldId="274"/>
        </pc:sldMkLst>
        <pc:picChg chg="add">
          <ac:chgData name="Sange Thungon" userId="S::sthungon@medcerts.com::dac29ab1-0309-4309-9d13-ef1fc85358e3" providerId="AD" clId="Web-{7F74DB1B-AAD2-9DD0-69E0-ED4A3C71A871}" dt="2022-06-24T15:49:12.378" v="31"/>
          <ac:picMkLst>
            <pc:docMk/>
            <pc:sldMk cId="0" sldId="274"/>
            <ac:picMk id="3" creationId="{E738EE35-8B0E-FFAC-8DDA-E04D846615E1}"/>
          </ac:picMkLst>
        </pc:picChg>
        <pc:picChg chg="del">
          <ac:chgData name="Sange Thungon" userId="S::sthungon@medcerts.com::dac29ab1-0309-4309-9d13-ef1fc85358e3" providerId="AD" clId="Web-{7F74DB1B-AAD2-9DD0-69E0-ED4A3C71A871}" dt="2022-06-24T15:49:11.987" v="30"/>
          <ac:picMkLst>
            <pc:docMk/>
            <pc:sldMk cId="0" sldId="274"/>
            <ac:picMk id="239" creationId="{00000000-0000-0000-0000-000000000000}"/>
          </ac:picMkLst>
        </pc:picChg>
      </pc:sldChg>
      <pc:sldChg chg="addSp delSp modSp">
        <pc:chgData name="Sange Thungon" userId="S::sthungon@medcerts.com::dac29ab1-0309-4309-9d13-ef1fc85358e3" providerId="AD" clId="Web-{7F74DB1B-AAD2-9DD0-69E0-ED4A3C71A871}" dt="2022-06-24T15:50:31.723" v="60" actId="1076"/>
        <pc:sldMkLst>
          <pc:docMk/>
          <pc:sldMk cId="0" sldId="275"/>
        </pc:sldMkLst>
        <pc:picChg chg="add mod">
          <ac:chgData name="Sange Thungon" userId="S::sthungon@medcerts.com::dac29ab1-0309-4309-9d13-ef1fc85358e3" providerId="AD" clId="Web-{7F74DB1B-AAD2-9DD0-69E0-ED4A3C71A871}" dt="2022-06-24T15:50:31.723" v="60" actId="1076"/>
          <ac:picMkLst>
            <pc:docMk/>
            <pc:sldMk cId="0" sldId="275"/>
            <ac:picMk id="2" creationId="{207BD27C-E62D-15F0-2F4D-D10A518AAF2F}"/>
          </ac:picMkLst>
        </pc:picChg>
        <pc:picChg chg="del">
          <ac:chgData name="Sange Thungon" userId="S::sthungon@medcerts.com::dac29ab1-0309-4309-9d13-ef1fc85358e3" providerId="AD" clId="Web-{7F74DB1B-AAD2-9DD0-69E0-ED4A3C71A871}" dt="2022-06-24T15:50:26.567" v="58"/>
          <ac:picMkLst>
            <pc:docMk/>
            <pc:sldMk cId="0" sldId="275"/>
            <ac:picMk id="249" creationId="{00000000-0000-0000-0000-000000000000}"/>
          </ac:picMkLst>
        </pc:picChg>
      </pc:sldChg>
      <pc:sldChg chg="delSp">
        <pc:chgData name="Sange Thungon" userId="S::sthungon@medcerts.com::dac29ab1-0309-4309-9d13-ef1fc85358e3" providerId="AD" clId="Web-{7F74DB1B-AAD2-9DD0-69E0-ED4A3C71A871}" dt="2022-06-24T15:49:15.550" v="32"/>
        <pc:sldMkLst>
          <pc:docMk/>
          <pc:sldMk cId="0" sldId="276"/>
        </pc:sldMkLst>
        <pc:picChg chg="del">
          <ac:chgData name="Sange Thungon" userId="S::sthungon@medcerts.com::dac29ab1-0309-4309-9d13-ef1fc85358e3" providerId="AD" clId="Web-{7F74DB1B-AAD2-9DD0-69E0-ED4A3C71A871}" dt="2022-06-24T15:49:15.550" v="32"/>
          <ac:picMkLst>
            <pc:docMk/>
            <pc:sldMk cId="0" sldId="276"/>
            <ac:picMk id="257" creationId="{00000000-0000-0000-0000-000000000000}"/>
          </ac:picMkLst>
        </pc:picChg>
      </pc:sldChg>
      <pc:sldChg chg="addSp delSp">
        <pc:chgData name="Sange Thungon" userId="S::sthungon@medcerts.com::dac29ab1-0309-4309-9d13-ef1fc85358e3" providerId="AD" clId="Web-{7F74DB1B-AAD2-9DD0-69E0-ED4A3C71A871}" dt="2022-06-24T15:49:19.066" v="34"/>
        <pc:sldMkLst>
          <pc:docMk/>
          <pc:sldMk cId="0" sldId="277"/>
        </pc:sldMkLst>
        <pc:picChg chg="add">
          <ac:chgData name="Sange Thungon" userId="S::sthungon@medcerts.com::dac29ab1-0309-4309-9d13-ef1fc85358e3" providerId="AD" clId="Web-{7F74DB1B-AAD2-9DD0-69E0-ED4A3C71A871}" dt="2022-06-24T15:49:19.066" v="34"/>
          <ac:picMkLst>
            <pc:docMk/>
            <pc:sldMk cId="0" sldId="277"/>
            <ac:picMk id="3" creationId="{252F68BA-75BD-626F-43A8-7CE4F521DD77}"/>
          </ac:picMkLst>
        </pc:picChg>
        <pc:picChg chg="del">
          <ac:chgData name="Sange Thungon" userId="S::sthungon@medcerts.com::dac29ab1-0309-4309-9d13-ef1fc85358e3" providerId="AD" clId="Web-{7F74DB1B-AAD2-9DD0-69E0-ED4A3C71A871}" dt="2022-06-24T15:49:18.722" v="33"/>
          <ac:picMkLst>
            <pc:docMk/>
            <pc:sldMk cId="0" sldId="277"/>
            <ac:picMk id="267" creationId="{00000000-0000-0000-0000-000000000000}"/>
          </ac:picMkLst>
        </pc:picChg>
      </pc:sldChg>
      <pc:sldChg chg="addSp delSp">
        <pc:chgData name="Sange Thungon" userId="S::sthungon@medcerts.com::dac29ab1-0309-4309-9d13-ef1fc85358e3" providerId="AD" clId="Web-{7F74DB1B-AAD2-9DD0-69E0-ED4A3C71A871}" dt="2022-06-24T15:49:22.362" v="36"/>
        <pc:sldMkLst>
          <pc:docMk/>
          <pc:sldMk cId="0" sldId="278"/>
        </pc:sldMkLst>
        <pc:picChg chg="add">
          <ac:chgData name="Sange Thungon" userId="S::sthungon@medcerts.com::dac29ab1-0309-4309-9d13-ef1fc85358e3" providerId="AD" clId="Web-{7F74DB1B-AAD2-9DD0-69E0-ED4A3C71A871}" dt="2022-06-24T15:49:22.362" v="36"/>
          <ac:picMkLst>
            <pc:docMk/>
            <pc:sldMk cId="0" sldId="278"/>
            <ac:picMk id="3" creationId="{175708DC-822F-01AD-01B3-DE0BE59B1959}"/>
          </ac:picMkLst>
        </pc:picChg>
        <pc:picChg chg="del">
          <ac:chgData name="Sange Thungon" userId="S::sthungon@medcerts.com::dac29ab1-0309-4309-9d13-ef1fc85358e3" providerId="AD" clId="Web-{7F74DB1B-AAD2-9DD0-69E0-ED4A3C71A871}" dt="2022-06-24T15:49:22.018" v="35"/>
          <ac:picMkLst>
            <pc:docMk/>
            <pc:sldMk cId="0" sldId="278"/>
            <ac:picMk id="277" creationId="{00000000-0000-0000-0000-000000000000}"/>
          </ac:picMkLst>
        </pc:picChg>
      </pc:sldChg>
      <pc:sldChg chg="addSp delSp modSp">
        <pc:chgData name="Sange Thungon" userId="S::sthungon@medcerts.com::dac29ab1-0309-4309-9d13-ef1fc85358e3" providerId="AD" clId="Web-{7F74DB1B-AAD2-9DD0-69E0-ED4A3C71A871}" dt="2022-06-24T15:50:38.614" v="63" actId="1076"/>
        <pc:sldMkLst>
          <pc:docMk/>
          <pc:sldMk cId="0" sldId="279"/>
        </pc:sldMkLst>
        <pc:picChg chg="add mod">
          <ac:chgData name="Sange Thungon" userId="S::sthungon@medcerts.com::dac29ab1-0309-4309-9d13-ef1fc85358e3" providerId="AD" clId="Web-{7F74DB1B-AAD2-9DD0-69E0-ED4A3C71A871}" dt="2022-06-24T15:50:38.614" v="63" actId="1076"/>
          <ac:picMkLst>
            <pc:docMk/>
            <pc:sldMk cId="0" sldId="279"/>
            <ac:picMk id="2" creationId="{35175091-1C59-CAE3-12D5-265AF9844BCB}"/>
          </ac:picMkLst>
        </pc:picChg>
        <pc:picChg chg="del">
          <ac:chgData name="Sange Thungon" userId="S::sthungon@medcerts.com::dac29ab1-0309-4309-9d13-ef1fc85358e3" providerId="AD" clId="Web-{7F74DB1B-AAD2-9DD0-69E0-ED4A3C71A871}" dt="2022-06-24T15:50:35.473" v="61"/>
          <ac:picMkLst>
            <pc:docMk/>
            <pc:sldMk cId="0" sldId="279"/>
            <ac:picMk id="287" creationId="{00000000-0000-0000-0000-000000000000}"/>
          </ac:picMkLst>
        </pc:picChg>
      </pc:sldChg>
      <pc:sldChg chg="addSp delSp">
        <pc:chgData name="Sange Thungon" userId="S::sthungon@medcerts.com::dac29ab1-0309-4309-9d13-ef1fc85358e3" providerId="AD" clId="Web-{7F74DB1B-AAD2-9DD0-69E0-ED4A3C71A871}" dt="2022-06-24T15:49:26.706" v="38"/>
        <pc:sldMkLst>
          <pc:docMk/>
          <pc:sldMk cId="0" sldId="280"/>
        </pc:sldMkLst>
        <pc:picChg chg="add">
          <ac:chgData name="Sange Thungon" userId="S::sthungon@medcerts.com::dac29ab1-0309-4309-9d13-ef1fc85358e3" providerId="AD" clId="Web-{7F74DB1B-AAD2-9DD0-69E0-ED4A3C71A871}" dt="2022-06-24T15:49:26.706" v="38"/>
          <ac:picMkLst>
            <pc:docMk/>
            <pc:sldMk cId="0" sldId="280"/>
            <ac:picMk id="3" creationId="{2DCCA092-5DB7-F3FA-6C9F-5290D59721F5}"/>
          </ac:picMkLst>
        </pc:picChg>
        <pc:picChg chg="del">
          <ac:chgData name="Sange Thungon" userId="S::sthungon@medcerts.com::dac29ab1-0309-4309-9d13-ef1fc85358e3" providerId="AD" clId="Web-{7F74DB1B-AAD2-9DD0-69E0-ED4A3C71A871}" dt="2022-06-24T15:49:26.425" v="37"/>
          <ac:picMkLst>
            <pc:docMk/>
            <pc:sldMk cId="0" sldId="280"/>
            <ac:picMk id="297" creationId="{00000000-0000-0000-0000-000000000000}"/>
          </ac:picMkLst>
        </pc:picChg>
      </pc:sldChg>
      <pc:sldChg chg="addSp delSp">
        <pc:chgData name="Sange Thungon" userId="S::sthungon@medcerts.com::dac29ab1-0309-4309-9d13-ef1fc85358e3" providerId="AD" clId="Web-{7F74DB1B-AAD2-9DD0-69E0-ED4A3C71A871}" dt="2022-06-24T15:49:29.784" v="40"/>
        <pc:sldMkLst>
          <pc:docMk/>
          <pc:sldMk cId="0" sldId="281"/>
        </pc:sldMkLst>
        <pc:picChg chg="add">
          <ac:chgData name="Sange Thungon" userId="S::sthungon@medcerts.com::dac29ab1-0309-4309-9d13-ef1fc85358e3" providerId="AD" clId="Web-{7F74DB1B-AAD2-9DD0-69E0-ED4A3C71A871}" dt="2022-06-24T15:49:29.784" v="40"/>
          <ac:picMkLst>
            <pc:docMk/>
            <pc:sldMk cId="0" sldId="281"/>
            <ac:picMk id="3" creationId="{A9CDBD56-F523-3E5F-DBC9-0D1D702227D2}"/>
          </ac:picMkLst>
        </pc:picChg>
        <pc:picChg chg="del">
          <ac:chgData name="Sange Thungon" userId="S::sthungon@medcerts.com::dac29ab1-0309-4309-9d13-ef1fc85358e3" providerId="AD" clId="Web-{7F74DB1B-AAD2-9DD0-69E0-ED4A3C71A871}" dt="2022-06-24T15:49:29.472" v="39"/>
          <ac:picMkLst>
            <pc:docMk/>
            <pc:sldMk cId="0" sldId="281"/>
            <ac:picMk id="307" creationId="{00000000-0000-0000-0000-000000000000}"/>
          </ac:picMkLst>
        </pc:picChg>
      </pc:sldChg>
      <pc:sldChg chg="addSp delSp">
        <pc:chgData name="Sange Thungon" userId="S::sthungon@medcerts.com::dac29ab1-0309-4309-9d13-ef1fc85358e3" providerId="AD" clId="Web-{7F74DB1B-AAD2-9DD0-69E0-ED4A3C71A871}" dt="2022-06-24T15:49:32.956" v="42"/>
        <pc:sldMkLst>
          <pc:docMk/>
          <pc:sldMk cId="0" sldId="282"/>
        </pc:sldMkLst>
        <pc:picChg chg="add">
          <ac:chgData name="Sange Thungon" userId="S::sthungon@medcerts.com::dac29ab1-0309-4309-9d13-ef1fc85358e3" providerId="AD" clId="Web-{7F74DB1B-AAD2-9DD0-69E0-ED4A3C71A871}" dt="2022-06-24T15:49:32.956" v="42"/>
          <ac:picMkLst>
            <pc:docMk/>
            <pc:sldMk cId="0" sldId="282"/>
            <ac:picMk id="3" creationId="{C6C7FBF4-04C2-0000-5FBE-17D2F9FD1404}"/>
          </ac:picMkLst>
        </pc:picChg>
        <pc:picChg chg="del">
          <ac:chgData name="Sange Thungon" userId="S::sthungon@medcerts.com::dac29ab1-0309-4309-9d13-ef1fc85358e3" providerId="AD" clId="Web-{7F74DB1B-AAD2-9DD0-69E0-ED4A3C71A871}" dt="2022-06-24T15:49:32.628" v="41"/>
          <ac:picMkLst>
            <pc:docMk/>
            <pc:sldMk cId="0" sldId="282"/>
            <ac:picMk id="317" creationId="{00000000-0000-0000-0000-000000000000}"/>
          </ac:picMkLst>
        </pc:picChg>
      </pc:sldChg>
      <pc:sldChg chg="addSp delSp">
        <pc:chgData name="Sange Thungon" userId="S::sthungon@medcerts.com::dac29ab1-0309-4309-9d13-ef1fc85358e3" providerId="AD" clId="Web-{7F74DB1B-AAD2-9DD0-69E0-ED4A3C71A871}" dt="2022-06-24T15:49:36.769" v="44"/>
        <pc:sldMkLst>
          <pc:docMk/>
          <pc:sldMk cId="0" sldId="283"/>
        </pc:sldMkLst>
        <pc:picChg chg="add">
          <ac:chgData name="Sange Thungon" userId="S::sthungon@medcerts.com::dac29ab1-0309-4309-9d13-ef1fc85358e3" providerId="AD" clId="Web-{7F74DB1B-AAD2-9DD0-69E0-ED4A3C71A871}" dt="2022-06-24T15:49:36.769" v="44"/>
          <ac:picMkLst>
            <pc:docMk/>
            <pc:sldMk cId="0" sldId="283"/>
            <ac:picMk id="3" creationId="{FAED829D-5A11-81A8-9F98-37BF8FBEB5CC}"/>
          </ac:picMkLst>
        </pc:picChg>
        <pc:picChg chg="del">
          <ac:chgData name="Sange Thungon" userId="S::sthungon@medcerts.com::dac29ab1-0309-4309-9d13-ef1fc85358e3" providerId="AD" clId="Web-{7F74DB1B-AAD2-9DD0-69E0-ED4A3C71A871}" dt="2022-06-24T15:49:36.441" v="43"/>
          <ac:picMkLst>
            <pc:docMk/>
            <pc:sldMk cId="0" sldId="283"/>
            <ac:picMk id="327" creationId="{00000000-0000-0000-0000-000000000000}"/>
          </ac:picMkLst>
        </pc:picChg>
      </pc:sldChg>
      <pc:sldChg chg="addSp delSp">
        <pc:chgData name="Sange Thungon" userId="S::sthungon@medcerts.com::dac29ab1-0309-4309-9d13-ef1fc85358e3" providerId="AD" clId="Web-{7F74DB1B-AAD2-9DD0-69E0-ED4A3C71A871}" dt="2022-06-24T15:49:40.066" v="46"/>
        <pc:sldMkLst>
          <pc:docMk/>
          <pc:sldMk cId="0" sldId="284"/>
        </pc:sldMkLst>
        <pc:picChg chg="add">
          <ac:chgData name="Sange Thungon" userId="S::sthungon@medcerts.com::dac29ab1-0309-4309-9d13-ef1fc85358e3" providerId="AD" clId="Web-{7F74DB1B-AAD2-9DD0-69E0-ED4A3C71A871}" dt="2022-06-24T15:49:40.066" v="46"/>
          <ac:picMkLst>
            <pc:docMk/>
            <pc:sldMk cId="0" sldId="284"/>
            <ac:picMk id="3" creationId="{5BCA1EF3-F5C5-30E7-04CF-792857F5B2E1}"/>
          </ac:picMkLst>
        </pc:picChg>
        <pc:picChg chg="del">
          <ac:chgData name="Sange Thungon" userId="S::sthungon@medcerts.com::dac29ab1-0309-4309-9d13-ef1fc85358e3" providerId="AD" clId="Web-{7F74DB1B-AAD2-9DD0-69E0-ED4A3C71A871}" dt="2022-06-24T15:49:39.722" v="45"/>
          <ac:picMkLst>
            <pc:docMk/>
            <pc:sldMk cId="0" sldId="284"/>
            <ac:picMk id="337"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52ec42f3e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52ec42f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73ffe2fbd9_0_6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73ffe2fbd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ec68133dd6_0_5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ec68133dd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099a475575_0_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099a47557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73ffe2fbd9_0_9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73ffe2fbd9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64a5c75120_1_6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64a5c75120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73ffe2fbd9_0_2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73ffe2fbd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ec68133dd6_0_8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ec68133dd6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08b0d73f5c_0_1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08b0d73f5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099a475575_0_1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099a47557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ec68133dd6_0_9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ec68133dd6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3ffe2fbd9_0_15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3ffe2fbd9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73ffe2fbd9_0_15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73ffe2fbd9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73ffe2fbd9_0_17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73ffe2fbd9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08b0d73f5c_0_2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08b0d73f5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099a475575_0_2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099a475575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73ffe2fbd9_0_21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73ffe2fbd9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73ffe2fbd9_0_21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73ffe2fbd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08b0d73f5c_0_2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08b0d73f5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08b0d73f5c_0_3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08b0d73f5c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099a4754ea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1099a4754e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099a4754ea_0_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1099a4754ea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ec68133dd6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ec68133dd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099a475575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099a47557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084a127357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084a1273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08b0d73f5c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08b0d73f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6589e9130d_0_92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6589e9130d_0_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73ffe2fbd9_0_5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73ffe2fbd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c68133dd6_0_3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ec68133dd6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doh.wa.gov/LicensesPermitsandCertificates/ProfessionsNewReneworUpdate/MedicalAssistant/FrequentlyAskedQuestion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hyperlink" Target="http://www.bls.gov"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29854"/>
          <a:stretch/>
        </p:blipFill>
        <p:spPr>
          <a:xfrm>
            <a:off x="0" y="0"/>
            <a:ext cx="7772400" cy="8178053"/>
          </a:xfrm>
          <a:prstGeom prst="rect">
            <a:avLst/>
          </a:prstGeom>
          <a:noFill/>
          <a:ln>
            <a:noFill/>
          </a:ln>
        </p:spPr>
      </p:pic>
      <p:sp>
        <p:nvSpPr>
          <p:cNvPr id="55" name="Google Shape;55;p13"/>
          <p:cNvSpPr/>
          <p:nvPr/>
        </p:nvSpPr>
        <p:spPr>
          <a:xfrm>
            <a:off x="-91200" y="-35950"/>
            <a:ext cx="7863600" cy="82140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a:spLocks noGrp="1"/>
          </p:cNvSpPr>
          <p:nvPr>
            <p:ph type="ctrTitle"/>
          </p:nvPr>
        </p:nvSpPr>
        <p:spPr>
          <a:xfrm>
            <a:off x="219300" y="1836577"/>
            <a:ext cx="7242600" cy="256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Montserrat"/>
                <a:ea typeface="Montserrat"/>
                <a:cs typeface="Montserrat"/>
                <a:sym typeface="Montserrat"/>
              </a:rPr>
              <a:t>Clinical Medical Assistant and Scribe Professional</a:t>
            </a:r>
            <a:endParaRPr b="1">
              <a:solidFill>
                <a:srgbClr val="FFFFFF"/>
              </a:solidFill>
              <a:latin typeface="Montserrat"/>
              <a:ea typeface="Montserrat"/>
              <a:cs typeface="Montserrat"/>
              <a:sym typeface="Montserrat"/>
            </a:endParaRPr>
          </a:p>
        </p:txBody>
      </p:sp>
      <p:sp>
        <p:nvSpPr>
          <p:cNvPr id="57" name="Google Shape;57;p13"/>
          <p:cNvSpPr txBox="1">
            <a:spLocks noGrp="1"/>
          </p:cNvSpPr>
          <p:nvPr>
            <p:ph type="subTitle" idx="1"/>
          </p:nvPr>
        </p:nvSpPr>
        <p:spPr>
          <a:xfrm>
            <a:off x="264950" y="4169944"/>
            <a:ext cx="7242600" cy="70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chemeClr val="lt1"/>
                </a:solidFill>
                <a:latin typeface="Montserrat"/>
                <a:ea typeface="Montserrat"/>
                <a:cs typeface="Montserrat"/>
                <a:sym typeface="Montserrat"/>
              </a:rPr>
              <a:t>Program Guide</a:t>
            </a:r>
            <a:endParaRPr sz="2400">
              <a:solidFill>
                <a:srgbClr val="FFFFFF"/>
              </a:solidFill>
              <a:latin typeface="Montserrat"/>
              <a:ea typeface="Montserrat"/>
              <a:cs typeface="Montserrat"/>
              <a:sym typeface="Montserrat"/>
            </a:endParaRPr>
          </a:p>
        </p:txBody>
      </p:sp>
      <p:sp>
        <p:nvSpPr>
          <p:cNvPr id="58" name="Google Shape;58;p13"/>
          <p:cNvSpPr txBox="1">
            <a:spLocks noGrp="1"/>
          </p:cNvSpPr>
          <p:nvPr>
            <p:ph type="subTitle" idx="1"/>
          </p:nvPr>
        </p:nvSpPr>
        <p:spPr>
          <a:xfrm>
            <a:off x="264950" y="8437630"/>
            <a:ext cx="7242600" cy="1314600"/>
          </a:xfrm>
          <a:prstGeom prst="rect">
            <a:avLst/>
          </a:prstGeom>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Prepared For: [Insert StudentName]</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Estimated Start Date: [Insert Date]</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Program Cost: $6000.00</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Program Code: HI-9800</a:t>
            </a:r>
            <a:endParaRPr sz="1800">
              <a:solidFill>
                <a:schemeClr val="dk1"/>
              </a:solidFill>
              <a:latin typeface="Montserrat"/>
              <a:ea typeface="Montserrat"/>
              <a:cs typeface="Montserrat"/>
              <a:sym typeface="Montserrat"/>
            </a:endParaRPr>
          </a:p>
        </p:txBody>
      </p:sp>
      <p:pic>
        <p:nvPicPr>
          <p:cNvPr id="3" name="Picture 3">
            <a:extLst>
              <a:ext uri="{FF2B5EF4-FFF2-40B4-BE49-F238E27FC236}">
                <a16:creationId xmlns:a16="http://schemas.microsoft.com/office/drawing/2014/main" id="{C6C20800-529D-8F02-1B01-5900B626DACE}"/>
              </a:ext>
            </a:extLst>
          </p:cNvPr>
          <p:cNvPicPr>
            <a:picLocks noChangeAspect="1"/>
          </p:cNvPicPr>
          <p:nvPr/>
        </p:nvPicPr>
        <p:blipFill>
          <a:blip r:embed="rId4"/>
          <a:stretch>
            <a:fillRect/>
          </a:stretch>
        </p:blipFill>
        <p:spPr>
          <a:xfrm>
            <a:off x="320212" y="355535"/>
            <a:ext cx="3678087" cy="10075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Equipment &amp; Courseware/eBooks</a:t>
            </a:r>
            <a:endParaRPr sz="1400" b="1">
              <a:latin typeface="Montserrat"/>
              <a:ea typeface="Montserrat"/>
              <a:cs typeface="Montserrat"/>
              <a:sym typeface="Montserrat"/>
            </a:endParaRPr>
          </a:p>
        </p:txBody>
      </p:sp>
      <p:sp>
        <p:nvSpPr>
          <p:cNvPr id="144" name="Google Shape;144;p22"/>
          <p:cNvSpPr txBox="1">
            <a:spLocks noGrp="1"/>
          </p:cNvSpPr>
          <p:nvPr>
            <p:ph type="body" idx="1"/>
          </p:nvPr>
        </p:nvSpPr>
        <p:spPr>
          <a:xfrm>
            <a:off x="208950" y="1116105"/>
            <a:ext cx="7242600" cy="87729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MedCerts provides all required courseware and any other program supplements and resources. In addition to the online video content, students will be provided access to all relevant labs and online/offline resources as necessary to complete the program. Students must have (or have access to) a computer with high-speed internet (minimum 1.5Mbs).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b="1">
                <a:solidFill>
                  <a:srgbClr val="0069FF"/>
                </a:solidFill>
                <a:latin typeface="Montserrat"/>
                <a:ea typeface="Montserrat"/>
                <a:cs typeface="Montserrat"/>
                <a:sym typeface="Montserrat"/>
              </a:rPr>
              <a:t>Program Components Include:</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Professionalism for Allied Health</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Recorded Video-Based Lecture/Instruction</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Professionalism for Allied Health </a:t>
            </a:r>
            <a:r>
              <a:rPr lang="en" sz="1100">
                <a:latin typeface="Montserrat"/>
                <a:ea typeface="Montserrat"/>
                <a:cs typeface="Montserrat"/>
                <a:sym typeface="Montserrat"/>
              </a:rPr>
              <a:t>(MedCerts)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Skill Presentations and Knowledge Checks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Professionalism for Allied Health Immersive 3D Environment</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Critical Thinking Interactivity</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Introduction to Human Anatomy &amp; Medical Terminology</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Recorded Video-Based Lecture/Instruction</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Introduction to Human Anatomy &amp; Medical Terminology: A Course Companion </a:t>
            </a:r>
            <a:r>
              <a:rPr lang="en" sz="1100">
                <a:latin typeface="Montserrat"/>
                <a:ea typeface="Montserrat"/>
                <a:cs typeface="Montserrat"/>
                <a:sym typeface="Montserrat"/>
              </a:rPr>
              <a:t>(Reuter, Weiss) 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1st Edition eText and Workbook</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A&amp;P with Medical Terms Flash Cards</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Medical Office Procedures and Administration</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Recorded Video-Based Lecture/Instruction</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Kinn’s The Administrative Medical Assistant</a:t>
            </a:r>
            <a:r>
              <a:rPr lang="en" sz="1100">
                <a:latin typeface="Montserrat"/>
                <a:ea typeface="Montserrat"/>
                <a:cs typeface="Montserrat"/>
                <a:sym typeface="Montserrat"/>
              </a:rPr>
              <a:t> (Niedzwiecki, Pepper and Weaver) Elsevier</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14th Edition eBook (on VitalSource)</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Medical Assisting Demonstration Video</a:t>
            </a:r>
            <a:r>
              <a:rPr lang="en" sz="1100">
                <a:latin typeface="Montserrat"/>
                <a:ea typeface="Montserrat"/>
                <a:cs typeface="Montserrat"/>
                <a:sym typeface="Montserrat"/>
              </a:rPr>
              <a:t> (Elsevier)</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Interactive Video</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Storyline Animations</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Skill Presentations and Knowledge Checks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Medical Administrative Assistant 3D Virtual Scenarios</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Clinical Medical Assisting</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Recorded Video-Based Lecture/Instruction</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Kinn’s The Clinical Medical Assistant</a:t>
            </a:r>
            <a:r>
              <a:rPr lang="en" sz="1100">
                <a:latin typeface="Montserrat"/>
                <a:ea typeface="Montserrat"/>
                <a:cs typeface="Montserrat"/>
                <a:sym typeface="Montserrat"/>
              </a:rPr>
              <a:t> (Proctor, Niedzwiecki, Pepper and Madero)</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Elsevier 14th Edition</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Body Spectrum</a:t>
            </a:r>
            <a:r>
              <a:rPr lang="en" sz="1100">
                <a:latin typeface="Montserrat"/>
                <a:ea typeface="Montserrat"/>
                <a:cs typeface="Montserrat"/>
                <a:sym typeface="Montserrat"/>
              </a:rPr>
              <a:t> (Elsevier)</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Interactivity</a:t>
            </a:r>
            <a:endParaRPr sz="1100">
              <a:latin typeface="Montserrat"/>
              <a:ea typeface="Montserrat"/>
              <a:cs typeface="Montserrat"/>
              <a:sym typeface="Montserrat"/>
            </a:endParaRPr>
          </a:p>
        </p:txBody>
      </p:sp>
      <p:cxnSp>
        <p:nvCxnSpPr>
          <p:cNvPr id="145" name="Google Shape;145;p22"/>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47" name="Google Shape;147;p22"/>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2"/>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10</a:t>
            </a:fld>
            <a:endParaRPr b="1">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Equipment &amp; Courseware/eBooks </a:t>
            </a:r>
            <a:r>
              <a:rPr lang="en" sz="1100" b="1">
                <a:latin typeface="Montserrat"/>
                <a:ea typeface="Montserrat"/>
                <a:cs typeface="Montserrat"/>
                <a:sym typeface="Montserrat"/>
              </a:rPr>
              <a:t>(cont.)</a:t>
            </a:r>
            <a:endParaRPr sz="1100" b="1">
              <a:latin typeface="Montserrat"/>
              <a:ea typeface="Montserrat"/>
              <a:cs typeface="Montserrat"/>
              <a:sym typeface="Montserrat"/>
            </a:endParaRPr>
          </a:p>
        </p:txBody>
      </p:sp>
      <p:sp>
        <p:nvSpPr>
          <p:cNvPr id="154" name="Google Shape;154;p23"/>
          <p:cNvSpPr txBox="1">
            <a:spLocks noGrp="1"/>
          </p:cNvSpPr>
          <p:nvPr>
            <p:ph type="body" idx="1"/>
          </p:nvPr>
        </p:nvSpPr>
        <p:spPr>
          <a:xfrm>
            <a:off x="208950" y="1116104"/>
            <a:ext cx="7242600" cy="6736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u="sng">
                <a:latin typeface="Montserrat"/>
                <a:ea typeface="Montserrat"/>
                <a:cs typeface="Montserrat"/>
                <a:sym typeface="Montserrat"/>
              </a:rPr>
              <a:t>Medical Assisting Demonstration Videos</a:t>
            </a:r>
            <a:r>
              <a:rPr lang="en" sz="1100">
                <a:latin typeface="Montserrat"/>
                <a:ea typeface="Montserrat"/>
                <a:cs typeface="Montserrat"/>
                <a:sym typeface="Montserrat"/>
              </a:rPr>
              <a:t> (Elsevier)</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u="sng">
                <a:latin typeface="Montserrat"/>
                <a:ea typeface="Montserrat"/>
                <a:cs typeface="Montserrat"/>
                <a:sym typeface="Montserrat"/>
              </a:rPr>
              <a:t>Storyline Animations </a:t>
            </a:r>
            <a:r>
              <a:rPr lang="en" sz="1100">
                <a:latin typeface="Montserrat"/>
                <a:ea typeface="Montserrat"/>
                <a:cs typeface="Montserrat"/>
                <a:sym typeface="Montserrat"/>
              </a:rPr>
              <a:t>(MedCerts)</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Skill Presentations and Knowledge Checks</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u="sng">
                <a:latin typeface="Montserrat"/>
                <a:ea typeface="Montserrat"/>
                <a:cs typeface="Montserrat"/>
                <a:sym typeface="Montserrat"/>
              </a:rPr>
              <a:t>SIMTICs Clinical Procedures Simulation Training</a:t>
            </a:r>
            <a:r>
              <a:rPr lang="en" sz="1100">
                <a:latin typeface="Montserrat"/>
                <a:ea typeface="Montserrat"/>
                <a:cs typeface="Montserrat"/>
                <a:sym typeface="Montserrat"/>
              </a:rPr>
              <a:t> (SIMTICS)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Drag and Drop Exercises</a:t>
            </a:r>
            <a:r>
              <a:rPr lang="en" sz="1100">
                <a:latin typeface="Montserrat"/>
                <a:ea typeface="Montserrat"/>
                <a:cs typeface="Montserrat"/>
                <a:sym typeface="Montserrat"/>
              </a:rPr>
              <a:t> (Elsevier)</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Interactive Lesson Review</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Medical Clinic Review</a:t>
            </a:r>
            <a:r>
              <a:rPr lang="en" sz="1100">
                <a:latin typeface="Montserrat"/>
                <a:ea typeface="Montserrat"/>
                <a:cs typeface="Montserrat"/>
                <a:sym typeface="Montserrat"/>
              </a:rPr>
              <a:t> (MedTrak Learning, Copyright 2021)</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By Rick Schanhals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Medical Scribe Essentials</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Recorded Video-Based Lecture/Instruction</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Medical Scribe Essentials Interactive Skill Activities</a:t>
            </a:r>
            <a:r>
              <a:rPr lang="en" sz="1100">
                <a:latin typeface="Montserrat"/>
                <a:ea typeface="Montserrat"/>
                <a:cs typeface="Montserrat"/>
                <a:sym typeface="Montserrat"/>
              </a:rPr>
              <a:t> (MedCets)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Skill Presentation and Knowledge Checks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Medical Scribe Essentials Immersive 3D Environment</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Critical Thinking Interactivity</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Medical Scribe Simulation Training</a:t>
            </a:r>
            <a:r>
              <a:rPr lang="en" sz="1100">
                <a:latin typeface="Montserrat"/>
                <a:ea typeface="Montserrat"/>
                <a:cs typeface="Montserrat"/>
                <a:sym typeface="Montserrat"/>
              </a:rPr>
              <a:t> (MedTrak Systems)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Practice Management and Electronic Health Records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cxnSp>
        <p:nvCxnSpPr>
          <p:cNvPr id="155" name="Google Shape;155;p23"/>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57" name="Google Shape;157;p23"/>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23"/>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11</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FB7B581F-4802-D40C-2869-4A0A559BAB54}"/>
              </a:ext>
            </a:extLst>
          </p:cNvPr>
          <p:cNvPicPr>
            <a:picLocks noChangeAspect="1"/>
          </p:cNvPicPr>
          <p:nvPr/>
        </p:nvPicPr>
        <p:blipFill>
          <a:blip r:embed="rId3"/>
          <a:stretch>
            <a:fillRect/>
          </a:stretch>
        </p:blipFill>
        <p:spPr>
          <a:xfrm>
            <a:off x="81110" y="9361149"/>
            <a:ext cx="1858371" cy="533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Equipment &amp; Courseware/eBooks </a:t>
            </a:r>
            <a:r>
              <a:rPr lang="en" sz="1100" b="1">
                <a:latin typeface="Montserrat"/>
                <a:ea typeface="Montserrat"/>
                <a:cs typeface="Montserrat"/>
                <a:sym typeface="Montserrat"/>
              </a:rPr>
              <a:t>(cont.)</a:t>
            </a:r>
            <a:endParaRPr sz="1100" b="1">
              <a:latin typeface="Montserrat"/>
              <a:ea typeface="Montserrat"/>
              <a:cs typeface="Montserrat"/>
              <a:sym typeface="Montserrat"/>
            </a:endParaRPr>
          </a:p>
        </p:txBody>
      </p:sp>
      <p:sp>
        <p:nvSpPr>
          <p:cNvPr id="164" name="Google Shape;164;p24"/>
          <p:cNvSpPr txBox="1">
            <a:spLocks noGrp="1"/>
          </p:cNvSpPr>
          <p:nvPr>
            <p:ph type="body" idx="1"/>
          </p:nvPr>
        </p:nvSpPr>
        <p:spPr>
          <a:xfrm>
            <a:off x="208950" y="1116104"/>
            <a:ext cx="7242600" cy="6736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solidFill>
                  <a:srgbClr val="0069FF"/>
                </a:solidFill>
                <a:latin typeface="Montserrat"/>
                <a:ea typeface="Montserrat"/>
                <a:cs typeface="Montserrat"/>
                <a:sym typeface="Montserrat"/>
              </a:rPr>
              <a:t>Equipment to be Provided by the Student:</a:t>
            </a:r>
            <a:r>
              <a:rPr lang="en" sz="1100">
                <a:latin typeface="Montserrat"/>
                <a:ea typeface="Montserrat"/>
                <a:cs typeface="Montserrat"/>
                <a:sym typeface="Montserrat"/>
              </a:rPr>
              <a:t> </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MedCerts programs are comprised of a variety of eLearning elements and format types, all of which are accessible from within the MedCerts Learning Portal with a standard high-speed internet connection. There are no downloads, installations, or other software required within any MedCerts program. All MedCerts students are required to have a functioning email address and be able to send and receive emails throughout the term of his/her enrollment.</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500" b="1">
                <a:latin typeface="Montserrat"/>
                <a:ea typeface="Montserrat"/>
                <a:cs typeface="Montserrat"/>
                <a:sym typeface="Montserrat"/>
              </a:rPr>
              <a:t>Minimum System/Device Requirements:</a:t>
            </a:r>
            <a:endParaRPr sz="1500" b="1">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Supported Devices:</a:t>
            </a:r>
            <a:endParaRPr sz="1100">
              <a:latin typeface="Montserrat"/>
              <a:ea typeface="Montserrat"/>
              <a:cs typeface="Montserrat"/>
              <a:sym typeface="Montserrat"/>
            </a:endParaRPr>
          </a:p>
          <a:p>
            <a:pPr marL="914400" lvl="1"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Laptops and Desktop PCs</a:t>
            </a:r>
            <a:endParaRPr sz="1100">
              <a:latin typeface="Montserrat"/>
              <a:ea typeface="Montserrat"/>
              <a:cs typeface="Montserrat"/>
              <a:sym typeface="Montserrat"/>
            </a:endParaRPr>
          </a:p>
          <a:p>
            <a:pPr marL="914400" lvl="1"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Mac</a:t>
            </a:r>
            <a:endParaRPr sz="1100">
              <a:latin typeface="Montserrat"/>
              <a:ea typeface="Montserrat"/>
              <a:cs typeface="Montserrat"/>
              <a:sym typeface="Montserrat"/>
            </a:endParaRPr>
          </a:p>
          <a:p>
            <a:pPr marL="914400" lvl="1"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Chromebooks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500" b="1">
                <a:latin typeface="Montserrat"/>
                <a:ea typeface="Montserrat"/>
                <a:cs typeface="Montserrat"/>
                <a:sym typeface="Montserrat"/>
              </a:rPr>
              <a:t>Minimum Device Specifications:</a:t>
            </a:r>
            <a:endParaRPr sz="1500" b="1">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Processor - Intel Core i3/i5/i7 or above, AMD A series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Minimum Ram - 4GB (8GB recommended)</a:t>
            </a:r>
            <a:endParaRPr sz="1100">
              <a:latin typeface="Montserrat"/>
              <a:ea typeface="Montserrat"/>
              <a:cs typeface="Montserrat"/>
              <a:sym typeface="Montserrat"/>
            </a:endParaRPr>
          </a:p>
          <a:p>
            <a:pPr marL="914400" lvl="1"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Required Browser(s) - Either Google Chrome or Mozilla Firefox</a:t>
            </a:r>
            <a:endParaRPr sz="1100">
              <a:latin typeface="Montserrat"/>
              <a:ea typeface="Montserrat"/>
              <a:cs typeface="Montserrat"/>
              <a:sym typeface="Montserrat"/>
            </a:endParaRPr>
          </a:p>
          <a:p>
            <a:pPr marL="914400" lvl="1"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Recommended Minimum Internet Speed - 20mbps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500" b="1">
                <a:latin typeface="Montserrat"/>
                <a:ea typeface="Montserrat"/>
                <a:cs typeface="Montserrat"/>
                <a:sym typeface="Montserrat"/>
              </a:rPr>
              <a:t>Note Regarding Mobile Devices:</a:t>
            </a:r>
            <a:endParaRPr sz="1500" b="1">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Android tablets, iPads, mobile phones are supported for the majority of elements within MedCerts programs, however, a PC/Mac/Chromebook is required.</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cxnSp>
        <p:nvCxnSpPr>
          <p:cNvPr id="165" name="Google Shape;165;p24"/>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67" name="Google Shape;167;p24"/>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24"/>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12</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AB328C1B-5650-C6A6-A6DC-3DCA6F07AAC9}"/>
              </a:ext>
            </a:extLst>
          </p:cNvPr>
          <p:cNvPicPr>
            <a:picLocks noChangeAspect="1"/>
          </p:cNvPicPr>
          <p:nvPr/>
        </p:nvPicPr>
        <p:blipFill>
          <a:blip r:embed="rId3"/>
          <a:stretch>
            <a:fillRect/>
          </a:stretch>
        </p:blipFill>
        <p:spPr>
          <a:xfrm>
            <a:off x="81110" y="9361149"/>
            <a:ext cx="1858371" cy="533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5"/>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Enrollment Eligibility Requirements</a:t>
            </a:r>
            <a:endParaRPr sz="1400" b="1">
              <a:latin typeface="Montserrat"/>
              <a:ea typeface="Montserrat"/>
              <a:cs typeface="Montserrat"/>
              <a:sym typeface="Montserrat"/>
            </a:endParaRPr>
          </a:p>
        </p:txBody>
      </p:sp>
      <p:sp>
        <p:nvSpPr>
          <p:cNvPr id="174" name="Google Shape;174;p25"/>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dirty="0">
                <a:latin typeface="Montserrat"/>
                <a:ea typeface="Montserrat"/>
                <a:cs typeface="Montserrat"/>
                <a:sym typeface="Montserrat"/>
              </a:rPr>
              <a:t>Applicants must be 18 years of age or older and have a High School diploma or GED. Many employers will require that you have a suitable vision and hearing (normal or corrected), suitable psychomotor skills, hand-eye coordination and finger agility and be able to stand for an extended period. State of </a:t>
            </a:r>
            <a:r>
              <a:rPr lang="en" sz="1100" u="sng" dirty="0">
                <a:solidFill>
                  <a:schemeClr val="hlink"/>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Washington </a:t>
            </a:r>
            <a:r>
              <a:rPr lang="en" sz="1100" dirty="0">
                <a:latin typeface="Montserrat"/>
                <a:ea typeface="Montserrat"/>
                <a:cs typeface="Montserrat"/>
                <a:sym typeface="Montserrat"/>
              </a:rPr>
              <a:t>residents will NOT be eligible for licensure as a Medical Assistant after completing this program.</a:t>
            </a:r>
            <a:endParaRPr lang="en-US" sz="1100" dirty="0">
              <a:latin typeface="Montserrat"/>
              <a:ea typeface="Montserrat"/>
              <a:cs typeface="Montserrat"/>
            </a:endParaRPr>
          </a:p>
          <a:p>
            <a:pPr marL="0" lvl="0" indent="0" algn="l">
              <a:lnSpc>
                <a:spcPct val="150000"/>
              </a:lnSpc>
              <a:spcBef>
                <a:spcPts val="0"/>
              </a:spcBef>
              <a:spcAft>
                <a:spcPts val="0"/>
              </a:spcAft>
              <a:buSzPts val="1100"/>
              <a:buFont typeface="Arial"/>
              <a:buNone/>
            </a:pPr>
            <a:endParaRPr lang="en" sz="1100" dirty="0">
              <a:latin typeface="Montserrat"/>
              <a:ea typeface="Montserrat"/>
              <a:cs typeface="Montserrat"/>
            </a:endParaRPr>
          </a:p>
          <a:p>
            <a:pPr marL="0" indent="0">
              <a:lnSpc>
                <a:spcPct val="150000"/>
              </a:lnSpc>
              <a:buNone/>
            </a:pPr>
            <a:r>
              <a:rPr lang="en" sz="1100" dirty="0">
                <a:latin typeface="Montserrat"/>
              </a:rPr>
              <a:t>**PLEASE NOTE: While MedCerts training and related target certifications may be accepted and/or approved by your state of residency, employers reserve the right to dictate pre-requisite education, experience, or certification/licensure requirements for their positions. We strongly advise students to research target job posts from area employers and relevant state requirements, barriers, or restrictions prior to enrollment to ensure eligibility upon graduation.</a:t>
            </a:r>
          </a:p>
          <a:p>
            <a:pPr>
              <a:lnSpc>
                <a:spcPct val="114999"/>
              </a:lnSpc>
              <a:buNone/>
            </a:pPr>
            <a:endParaRPr lang="en"/>
          </a:p>
          <a:p>
            <a:pPr marL="0" indent="0">
              <a:lnSpc>
                <a:spcPct val="150000"/>
              </a:lnSpc>
              <a:buNone/>
            </a:pPr>
            <a:endParaRPr lang="en" sz="1100" dirty="0">
              <a:latin typeface="Montserrat"/>
            </a:endParaRPr>
          </a:p>
          <a:p>
            <a:pPr marL="0" indent="0">
              <a:lnSpc>
                <a:spcPct val="150000"/>
              </a:lnSpc>
              <a:buClr>
                <a:schemeClr val="dk1"/>
              </a:buClr>
              <a:buSzPts val="1100"/>
              <a:buNone/>
            </a:pPr>
            <a:endParaRPr lang="en-US" sz="1100">
              <a:latin typeface="Montserrat"/>
              <a:ea typeface="Montserrat"/>
              <a:cs typeface="Montserrat"/>
            </a:endParaRPr>
          </a:p>
        </p:txBody>
      </p:sp>
      <p:cxnSp>
        <p:nvCxnSpPr>
          <p:cNvPr id="175" name="Google Shape;175;p25"/>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77" name="Google Shape;177;p2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2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13</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5808F01F-9C65-A533-5683-9A021AB39D9C}"/>
              </a:ext>
            </a:extLst>
          </p:cNvPr>
          <p:cNvPicPr>
            <a:picLocks noChangeAspect="1"/>
          </p:cNvPicPr>
          <p:nvPr/>
        </p:nvPicPr>
        <p:blipFill>
          <a:blip r:embed="rId4"/>
          <a:stretch>
            <a:fillRect/>
          </a:stretch>
        </p:blipFill>
        <p:spPr>
          <a:xfrm>
            <a:off x="81110" y="9361149"/>
            <a:ext cx="1858371" cy="533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26"/>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184" name="Google Shape;184;p26"/>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6"/>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Montserrat"/>
                <a:ea typeface="Montserrat"/>
                <a:cs typeface="Montserrat"/>
                <a:sym typeface="Montserrat"/>
              </a:rPr>
              <a:t>Clinical Medical Assistant and Scribe Professional</a:t>
            </a:r>
            <a:r>
              <a:rPr lang="en" sz="4800" b="1">
                <a:solidFill>
                  <a:srgbClr val="FFFFFF"/>
                </a:solidFill>
                <a:latin typeface="Montserrat"/>
                <a:ea typeface="Montserrat"/>
                <a:cs typeface="Montserrat"/>
                <a:sym typeface="Montserrat"/>
              </a:rPr>
              <a:t> </a:t>
            </a:r>
            <a:r>
              <a:rPr lang="en" b="1">
                <a:solidFill>
                  <a:srgbClr val="FFFFFF"/>
                </a:solidFill>
                <a:latin typeface="Montserrat"/>
                <a:ea typeface="Montserrat"/>
                <a:cs typeface="Montserrat"/>
                <a:sym typeface="Montserrat"/>
              </a:rPr>
              <a:t>Courses</a:t>
            </a:r>
            <a:endParaRPr b="1">
              <a:solidFill>
                <a:srgbClr val="FFFFFF"/>
              </a:solidFill>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EBD34D67-27DA-9D3A-2B39-A8EB2CD51319}"/>
              </a:ext>
            </a:extLst>
          </p:cNvPr>
          <p:cNvPicPr>
            <a:picLocks noChangeAspect="1"/>
          </p:cNvPicPr>
          <p:nvPr/>
        </p:nvPicPr>
        <p:blipFill>
          <a:blip r:embed="rId4"/>
          <a:stretch>
            <a:fillRect/>
          </a:stretch>
        </p:blipFill>
        <p:spPr>
          <a:xfrm>
            <a:off x="185264" y="9222646"/>
            <a:ext cx="2163334" cy="5905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7"/>
          <p:cNvSpPr/>
          <p:nvPr/>
        </p:nvSpPr>
        <p:spPr>
          <a:xfrm>
            <a:off x="264950" y="7369650"/>
            <a:ext cx="7242600" cy="23406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7"/>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PS-1011:  Professionalism in Allied Health</a:t>
            </a:r>
            <a:endParaRPr b="1">
              <a:latin typeface="Montserrat"/>
              <a:ea typeface="Montserrat"/>
              <a:cs typeface="Montserrat"/>
              <a:sym typeface="Montserrat"/>
            </a:endParaRPr>
          </a:p>
          <a:p>
            <a:pPr marL="0" lvl="0" indent="0" algn="l" rtl="0">
              <a:spcBef>
                <a:spcPts val="0"/>
              </a:spcBef>
              <a:spcAft>
                <a:spcPts val="0"/>
              </a:spcAft>
              <a:buNone/>
            </a:pPr>
            <a:endParaRPr b="1">
              <a:latin typeface="Montserrat"/>
              <a:ea typeface="Montserrat"/>
              <a:cs typeface="Montserrat"/>
              <a:sym typeface="Montserrat"/>
            </a:endParaRPr>
          </a:p>
        </p:txBody>
      </p:sp>
      <p:sp>
        <p:nvSpPr>
          <p:cNvPr id="193" name="Google Shape;193;p27"/>
          <p:cNvSpPr txBox="1">
            <a:spLocks noGrp="1"/>
          </p:cNvSpPr>
          <p:nvPr>
            <p:ph type="body" idx="1"/>
          </p:nvPr>
        </p:nvSpPr>
        <p:spPr>
          <a:xfrm>
            <a:off x="236850" y="1139250"/>
            <a:ext cx="7298700" cy="81621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This course will benefit anyone considering a career in allied health, as well as those already working in the field. Allied Health Professionals must be committed to the key attributes of professionalism and strive to reflect this within the delivery of patient-centered, safe, and effective care. “Professionalism” is a broad term which reflects many different skills and abilities. For an individual to exhibit professionalism, he/she must be armed with specific skills and abilities that do not always show up within certification requirements, or even within career training curriculum. Soft skills are hard to measure and are typically less well-defined than hard skills. However, soft skills are what set many job candidates apart. Professionalism is not just what one knows. It is how one does their job, how one behaves, and how one comes across as they interact with others. </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The purpose of this course is to provide students with soft skills training that will provide the tools needed to demonstrated a higher level of professionalism on the job. Keyw components of the course focus on patient interaction, proper office behavior, medical ethics, diversity and cultural bias, emotional strength, professional appearance and communication. The course maintains a focus on the key attributes that are true markers of professionalism.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This course was created with input from healthcare professionals working in the field, healthcare employers that hire our graduates, professional educators  and even former MedCerts students. The end-result is a collection of modules that touch on the soft skills that are TRULY important in the real world of allied healthcare. In this course, students are engaged through scenario-based learning that allows for real interaction with virtual co-workers and patients. Additionally, game-based activities and animations keep students engaged and entertained throughout their learning journey.</a:t>
            </a:r>
            <a:endParaRPr sz="1100">
              <a:latin typeface="Montserrat"/>
              <a:ea typeface="Montserrat"/>
              <a:cs typeface="Montserrat"/>
              <a:sym typeface="Montserrat"/>
            </a:endParaRPr>
          </a:p>
          <a:p>
            <a:pPr marL="0" lvl="0" indent="0" algn="l" rtl="0">
              <a:lnSpc>
                <a:spcPct val="113000"/>
              </a:lnSpc>
              <a:spcBef>
                <a:spcPts val="1200"/>
              </a:spcBef>
              <a:spcAft>
                <a:spcPts val="0"/>
              </a:spcAft>
              <a:buClr>
                <a:schemeClr val="dk1"/>
              </a:buClr>
              <a:buSzPts val="1100"/>
              <a:buFont typeface="Arial"/>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Gain an understanding of the expectations of an allied healthcare professional in the workplace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Develop and exercise emotional intelligence, self-management and interpersonal skills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Build and improve internal and external communication skills with all exchanges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Enhance the patient care experience with successful interactions and patient satisfaction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Maintain solution-oriented conversations, manage conflict and build self confidence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cxnSp>
        <p:nvCxnSpPr>
          <p:cNvPr id="194" name="Google Shape;194;p27"/>
          <p:cNvCxnSpPr/>
          <p:nvPr/>
        </p:nvCxnSpPr>
        <p:spPr>
          <a:xfrm>
            <a:off x="320850" y="1285388"/>
            <a:ext cx="7130700" cy="0"/>
          </a:xfrm>
          <a:prstGeom prst="straightConnector1">
            <a:avLst/>
          </a:prstGeom>
          <a:noFill/>
          <a:ln w="28575" cap="flat" cmpd="sng">
            <a:solidFill>
              <a:srgbClr val="0069FF"/>
            </a:solidFill>
            <a:prstDash val="solid"/>
            <a:round/>
            <a:headEnd type="none" w="med" len="med"/>
            <a:tailEnd type="none" w="med" len="med"/>
          </a:ln>
        </p:spPr>
      </p:cxnSp>
      <p:sp>
        <p:nvSpPr>
          <p:cNvPr id="196" name="Google Shape;196;p2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2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15</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1E36456C-26A6-309D-F26A-277B66DFD89B}"/>
              </a:ext>
            </a:extLst>
          </p:cNvPr>
          <p:cNvPicPr>
            <a:picLocks noChangeAspect="1"/>
          </p:cNvPicPr>
          <p:nvPr/>
        </p:nvPicPr>
        <p:blipFill>
          <a:blip r:embed="rId3"/>
          <a:stretch>
            <a:fillRect/>
          </a:stretch>
        </p:blipFill>
        <p:spPr>
          <a:xfrm>
            <a:off x="81110" y="9498558"/>
            <a:ext cx="1436755" cy="39599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8"/>
          <p:cNvSpPr/>
          <p:nvPr/>
        </p:nvSpPr>
        <p:spPr>
          <a:xfrm>
            <a:off x="208950" y="6645025"/>
            <a:ext cx="7298700" cy="19218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8"/>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HI-1014: Introduction to Human Anatomy and Medical Terminology</a:t>
            </a:r>
            <a:endParaRPr b="1">
              <a:latin typeface="Montserrat"/>
              <a:ea typeface="Montserrat"/>
              <a:cs typeface="Montserrat"/>
              <a:sym typeface="Montserrat"/>
            </a:endParaRPr>
          </a:p>
        </p:txBody>
      </p:sp>
      <p:sp>
        <p:nvSpPr>
          <p:cNvPr id="204" name="Google Shape;204;p28"/>
          <p:cNvSpPr txBox="1">
            <a:spLocks noGrp="1"/>
          </p:cNvSpPr>
          <p:nvPr>
            <p:ph type="body" idx="1"/>
          </p:nvPr>
        </p:nvSpPr>
        <p:spPr>
          <a:xfrm>
            <a:off x="208950" y="1412725"/>
            <a:ext cx="7242600" cy="56913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In this introduction to Human Anatomy &amp; Medical Terminology course, you will uncover the wonderful diversity of the 11 body systems while learning about the medical language that is used to describe them and the translation of medical records used in the field of healthcare. Within the Anatomy and Physiology section of each lesson, students will gain comprehensive knowledge of the structure and function of the various organs and systems of the human body. Major diseases and conditions will be presented and explained in the section on Pathology. Throughout each lesson, the roots of terms are explained to help students understand how medical terminology works in all areas of healthcare and to increase their knowledge and understanding of the material discussed.</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This module will provide you with a better understanding and working knowledge of medicine that is required in dictation and translation of medical records used with multiple purposes and job duties in the medical field. Modules include: Introduction to Medical Terminology; Introduction to Anatomy, Physiology, and Pathology; Cells - The Foundation of Live; The Human Body; Integumentary System; Skeletal System; Muscular System; Nervous System; Special Senses; Endocrine System; Cardiovascular System; Blood and Immune Systems; Respiratory System; Digestive System; Urinary System; and Reproductive System.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Recognize the structure and function of the 11 body systems and their organs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medical language that is used to describe those systems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Analyze and understand medical terms by breaking down their word components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the major diseases and conditions related to the human body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Apply your knowledge within the healthcare setting</a:t>
            </a:r>
            <a:endParaRPr sz="1100">
              <a:latin typeface="Montserrat"/>
              <a:ea typeface="Montserrat"/>
              <a:cs typeface="Montserrat"/>
              <a:sym typeface="Montserrat"/>
            </a:endParaRPr>
          </a:p>
        </p:txBody>
      </p:sp>
      <p:cxnSp>
        <p:nvCxnSpPr>
          <p:cNvPr id="205" name="Google Shape;205;p28"/>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07" name="Google Shape;207;p2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2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16</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AF3B47CA-5708-6392-5358-A84B627CC84D}"/>
              </a:ext>
            </a:extLst>
          </p:cNvPr>
          <p:cNvPicPr>
            <a:picLocks noChangeAspect="1"/>
          </p:cNvPicPr>
          <p:nvPr/>
        </p:nvPicPr>
        <p:blipFill>
          <a:blip r:embed="rId3"/>
          <a:stretch>
            <a:fillRect/>
          </a:stretch>
        </p:blipFill>
        <p:spPr>
          <a:xfrm>
            <a:off x="81110" y="9361149"/>
            <a:ext cx="1858371" cy="533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9"/>
          <p:cNvSpPr/>
          <p:nvPr/>
        </p:nvSpPr>
        <p:spPr>
          <a:xfrm>
            <a:off x="236850" y="7104025"/>
            <a:ext cx="7298700" cy="19218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9"/>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HI-1011: Medical Office Procedures and Administration</a:t>
            </a:r>
            <a:endParaRPr b="1">
              <a:latin typeface="Montserrat"/>
              <a:ea typeface="Montserrat"/>
              <a:cs typeface="Montserrat"/>
              <a:sym typeface="Montserrat"/>
            </a:endParaRPr>
          </a:p>
        </p:txBody>
      </p:sp>
      <p:sp>
        <p:nvSpPr>
          <p:cNvPr id="215" name="Google Shape;215;p29"/>
          <p:cNvSpPr txBox="1">
            <a:spLocks noGrp="1"/>
          </p:cNvSpPr>
          <p:nvPr>
            <p:ph type="body" idx="1"/>
          </p:nvPr>
        </p:nvSpPr>
        <p:spPr>
          <a:xfrm>
            <a:off x="208950" y="1412725"/>
            <a:ext cx="7242600" cy="56913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This course will introduce the students to the healthcare industry, its environment along with the day to day skill sets and knowledge required to fulfill a position as a Medical Administrative Assistant. Video-based lessons include Professional Behavior, Medicine, and the Law, HIPAA and HITECH Regulations, Ethics, Communication and Interpersonal Skills, Patient Education, Written Communication and Correspondence, Telephone Techniques and Etiquette, Appointment Scheduling, Daily Operations, Patient Intake and Processing, Technology in the Medical Office, Managing Medical Records, Health Information Management, Health Insurance Basics, Basics of Coding, Medical Reimbursement Basics, Patient Accounts and Collections, Accounting and Bookkeeping, and Banking Services and Procedures.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In this course, students are exposed to a variety of eLearning modules that allow for hands-on interaction with the screen for an engaging introduction to the Medical Front Office. With the use of a 3D virtual environment, students experience various interactions and conversations between patients and the Medical Administrative Assistant. Each scenario represents a real-life interaction that will teach valuable skills for engaging with patients. Additional scenarios provide a unique look at performing specific office functions in a healthcare environment. In addition to video-based instruction and simulation, a variety of other learning methods are utilized to keep the student engaged, entertained, and inspired throughout their training.</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Recognize the importance of HIPAA and HITECH compliance laws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different types of insurance and plans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your role in medical front office procedures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Gain knowledge of patient scheduling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Recognize the importance of providing patient education</a:t>
            </a:r>
            <a:endParaRPr sz="1100">
              <a:latin typeface="Montserrat"/>
              <a:ea typeface="Montserrat"/>
              <a:cs typeface="Montserrat"/>
              <a:sym typeface="Montserrat"/>
            </a:endParaRPr>
          </a:p>
        </p:txBody>
      </p:sp>
      <p:cxnSp>
        <p:nvCxnSpPr>
          <p:cNvPr id="216" name="Google Shape;216;p29"/>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18" name="Google Shape;218;p29"/>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29"/>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17</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61BE0DBB-935E-260A-EB22-AB44AE4D5C1B}"/>
              </a:ext>
            </a:extLst>
          </p:cNvPr>
          <p:cNvPicPr>
            <a:picLocks noChangeAspect="1"/>
          </p:cNvPicPr>
          <p:nvPr/>
        </p:nvPicPr>
        <p:blipFill>
          <a:blip r:embed="rId3"/>
          <a:stretch>
            <a:fillRect/>
          </a:stretch>
        </p:blipFill>
        <p:spPr>
          <a:xfrm>
            <a:off x="81110" y="9361149"/>
            <a:ext cx="1858371" cy="5334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0"/>
          <p:cNvSpPr/>
          <p:nvPr/>
        </p:nvSpPr>
        <p:spPr>
          <a:xfrm>
            <a:off x="236850" y="7104025"/>
            <a:ext cx="7298700" cy="21384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0"/>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HI-6011: Clinical Medical Assisting</a:t>
            </a:r>
            <a:endParaRPr b="1">
              <a:latin typeface="Montserrat"/>
              <a:ea typeface="Montserrat"/>
              <a:cs typeface="Montserrat"/>
              <a:sym typeface="Montserrat"/>
            </a:endParaRPr>
          </a:p>
        </p:txBody>
      </p:sp>
      <p:sp>
        <p:nvSpPr>
          <p:cNvPr id="226" name="Google Shape;226;p30"/>
          <p:cNvSpPr txBox="1">
            <a:spLocks noGrp="1"/>
          </p:cNvSpPr>
          <p:nvPr>
            <p:ph type="body" idx="1"/>
          </p:nvPr>
        </p:nvSpPr>
        <p:spPr>
          <a:xfrm>
            <a:off x="208950" y="1412725"/>
            <a:ext cx="7242600" cy="56913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Clinical Medical Assisting is a comprehensive course with insight and focus on patient care in healthcare facility, providing foundational knowledge required of an allied healthcare professional. Video-based lessons include fundamentals of clinical medical assisting with emphasis on infection control, vital signs, the clinical laboratory, general and specialty physical examinations, urinalysis, microbiology, immunology, nutrition, cardiopulmonary diagnostic testing, pharmacology, medication administration, phlebotomy, hematology, surgical procedure assisting and emergency preparedness. Topics related to diversity, patient interaction, documentation and communication will be addressed. Throughout each lesson, the role of the clinical medical assistant will be presented and explained as applicable to patient education and legal &amp; ethical issues.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In this course, students are exposed to a variety of eLearning elements that allow for hands-on interaction with the screen for an engaging education. Clinical simulations will provide the student opportunities to practice key clinical skills performed in a medical facility. In addition to video-based instruction and simulation, a variety of other learning methods are utilized for engagement, entertainment and inspiration through training.</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Recognize the importance of infection control and environmental safety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responsibilities of communication in the clinical healthcare setting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the role of the Clinical Medical Assistant in general, specialty and surgical practices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Gain an understanding of the laboratory, specimen collection techniques, and cardiopulmonary testing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Recognize the importance of pharmacology and medication administration</a:t>
            </a:r>
            <a:endParaRPr sz="1100">
              <a:latin typeface="Montserrat"/>
              <a:ea typeface="Montserrat"/>
              <a:cs typeface="Montserrat"/>
              <a:sym typeface="Montserrat"/>
            </a:endParaRPr>
          </a:p>
        </p:txBody>
      </p:sp>
      <p:cxnSp>
        <p:nvCxnSpPr>
          <p:cNvPr id="227" name="Google Shape;227;p30"/>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29" name="Google Shape;229;p30"/>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30"/>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18</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A6AEE8C0-EE65-9EA7-3051-CDA3C8B17190}"/>
              </a:ext>
            </a:extLst>
          </p:cNvPr>
          <p:cNvPicPr>
            <a:picLocks noChangeAspect="1"/>
          </p:cNvPicPr>
          <p:nvPr/>
        </p:nvPicPr>
        <p:blipFill>
          <a:blip r:embed="rId3"/>
          <a:stretch>
            <a:fillRect/>
          </a:stretch>
        </p:blipFill>
        <p:spPr>
          <a:xfrm>
            <a:off x="81110" y="9361149"/>
            <a:ext cx="1858371" cy="5334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1"/>
          <p:cNvSpPr/>
          <p:nvPr/>
        </p:nvSpPr>
        <p:spPr>
          <a:xfrm>
            <a:off x="208950" y="6645025"/>
            <a:ext cx="7298700" cy="21639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1"/>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HI-6015: Medical Scribe Essentials</a:t>
            </a:r>
            <a:endParaRPr b="1">
              <a:latin typeface="Montserrat"/>
              <a:ea typeface="Montserrat"/>
              <a:cs typeface="Montserrat"/>
              <a:sym typeface="Montserrat"/>
            </a:endParaRPr>
          </a:p>
        </p:txBody>
      </p:sp>
      <p:sp>
        <p:nvSpPr>
          <p:cNvPr id="237" name="Google Shape;237;p31"/>
          <p:cNvSpPr txBox="1">
            <a:spLocks noGrp="1"/>
          </p:cNvSpPr>
          <p:nvPr>
            <p:ph type="body" idx="1"/>
          </p:nvPr>
        </p:nvSpPr>
        <p:spPr>
          <a:xfrm>
            <a:off x="208950" y="1412725"/>
            <a:ext cx="7242600" cy="56913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Medical Scribe Essentials is a comprehensive course with insight and focus on the role of the Medical Scribe. The course provides foundational knowledge required of an administrative allied healthcare professional. Emphasis is placed on the medical clinic workflow and electronic health record entries. This course included topics related to HIPAA, HITCH, Meaningful Use, and Release of Information laws and regulations as applicable to technology used with electronic health records, capture of data, and methodology. It also addresses utilization and function of the software and fundamentals of the patient’s visit to included patient registration, patient intake, clinical notes, and working with the physician and other healthcare providers.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In this course, students are exposed to a variety of eLearning elements that allow hands-on interaction with the screen for an engaging education. In addition to video-based instruction that provides foundational knowledge, a variety of other learning methods are utilized for engagement, entertainment, and inspiration throughout training. These include interactive skill activities, game-based learning, an immersive environment for critical thinking skills, and hands-on interaction providing the student opportunities to enter data into the electronic health record, a key skill required of the successful Medical Scribe.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Discuss the role, responsibilities, and certification of a Medical Scribe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Comply the relevant law and ethics, the Omnibus Rule, HIPAA, and HITECH</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Gain an understanding of the clinic workflow and components of documentation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Demonstrate knowledge of laboratory testing and pharmacology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Explain how medical coding plays a role and impact the clinic workflow</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Display strong attention to detail with use of the electronic health record</a:t>
            </a:r>
            <a:endParaRPr sz="1100">
              <a:latin typeface="Montserrat"/>
              <a:ea typeface="Montserrat"/>
              <a:cs typeface="Montserrat"/>
              <a:sym typeface="Montserrat"/>
            </a:endParaRPr>
          </a:p>
        </p:txBody>
      </p:sp>
      <p:cxnSp>
        <p:nvCxnSpPr>
          <p:cNvPr id="238" name="Google Shape;238;p31"/>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40" name="Google Shape;240;p3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3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19</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E738EE35-8B0E-FFAC-8DDA-E04D846615E1}"/>
              </a:ext>
            </a:extLst>
          </p:cNvPr>
          <p:cNvPicPr>
            <a:picLocks noChangeAspect="1"/>
          </p:cNvPicPr>
          <p:nvPr/>
        </p:nvPicPr>
        <p:blipFill>
          <a:blip r:embed="rId3"/>
          <a:stretch>
            <a:fillRect/>
          </a:stretch>
        </p:blipFill>
        <p:spPr>
          <a:xfrm>
            <a:off x="81110" y="9361149"/>
            <a:ext cx="1858371" cy="533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65" name="Google Shape;65;p14"/>
          <p:cNvSpPr/>
          <p:nvPr/>
        </p:nvSpPr>
        <p:spPr>
          <a:xfrm>
            <a:off x="-40275" y="-35925"/>
            <a:ext cx="78126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Montserrat"/>
                <a:ea typeface="Montserrat"/>
                <a:cs typeface="Montserrat"/>
                <a:sym typeface="Montserrat"/>
              </a:rPr>
              <a:t>Clinical Medical Assistant and Scribe Professional </a:t>
            </a:r>
            <a:r>
              <a:rPr lang="en" sz="4800" b="1">
                <a:solidFill>
                  <a:srgbClr val="FFFFFF"/>
                </a:solidFill>
                <a:latin typeface="Montserrat"/>
                <a:ea typeface="Montserrat"/>
                <a:cs typeface="Montserrat"/>
                <a:sym typeface="Montserrat"/>
              </a:rPr>
              <a:t>Details</a:t>
            </a:r>
            <a:endParaRPr sz="4800" b="1">
              <a:solidFill>
                <a:srgbClr val="FFFFFF"/>
              </a:solidFill>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103EAD51-C082-2AD9-7776-F482A8A736E7}"/>
              </a:ext>
            </a:extLst>
          </p:cNvPr>
          <p:cNvPicPr>
            <a:picLocks noChangeAspect="1"/>
          </p:cNvPicPr>
          <p:nvPr/>
        </p:nvPicPr>
        <p:blipFill>
          <a:blip r:embed="rId4"/>
          <a:stretch>
            <a:fillRect/>
          </a:stretch>
        </p:blipFill>
        <p:spPr>
          <a:xfrm>
            <a:off x="148602" y="9186004"/>
            <a:ext cx="2163334" cy="5905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32"/>
          <p:cNvPicPr preferRelativeResize="0"/>
          <p:nvPr/>
        </p:nvPicPr>
        <p:blipFill rotWithShape="1">
          <a:blip r:embed="rId3">
            <a:alphaModFix/>
          </a:blip>
          <a:srcRect t="4554" b="4545"/>
          <a:stretch/>
        </p:blipFill>
        <p:spPr>
          <a:xfrm>
            <a:off x="0" y="0"/>
            <a:ext cx="7772397" cy="10058403"/>
          </a:xfrm>
          <a:prstGeom prst="rect">
            <a:avLst/>
          </a:prstGeom>
          <a:noFill/>
          <a:ln>
            <a:noFill/>
          </a:ln>
        </p:spPr>
      </p:pic>
      <p:sp>
        <p:nvSpPr>
          <p:cNvPr id="247" name="Google Shape;247;p32"/>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2"/>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Eligible Program Certifications</a:t>
            </a:r>
            <a:endParaRPr sz="4800" b="1">
              <a:solidFill>
                <a:srgbClr val="FFFFFF"/>
              </a:solidFill>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207BD27C-E62D-15F0-2F4D-D10A518AAF2F}"/>
              </a:ext>
            </a:extLst>
          </p:cNvPr>
          <p:cNvPicPr>
            <a:picLocks noChangeAspect="1"/>
          </p:cNvPicPr>
          <p:nvPr/>
        </p:nvPicPr>
        <p:blipFill>
          <a:blip r:embed="rId4"/>
          <a:stretch>
            <a:fillRect/>
          </a:stretch>
        </p:blipFill>
        <p:spPr>
          <a:xfrm>
            <a:off x="166933" y="9332574"/>
            <a:ext cx="2163334" cy="5905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3"/>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Montserrat"/>
                <a:ea typeface="Montserrat"/>
                <a:cs typeface="Montserrat"/>
                <a:sym typeface="Montserrat"/>
              </a:rPr>
              <a:t>PRIMARY: Apprentice Medical Scribe Professional (AMSP)</a:t>
            </a:r>
            <a:endParaRPr sz="2500" b="1">
              <a:latin typeface="Montserrat"/>
              <a:ea typeface="Montserrat"/>
              <a:cs typeface="Montserrat"/>
              <a:sym typeface="Montserrat"/>
            </a:endParaRPr>
          </a:p>
        </p:txBody>
      </p:sp>
      <p:sp>
        <p:nvSpPr>
          <p:cNvPr id="255" name="Google Shape;255;p33"/>
          <p:cNvSpPr txBox="1">
            <a:spLocks noGrp="1"/>
          </p:cNvSpPr>
          <p:nvPr>
            <p:ph type="body" idx="1"/>
          </p:nvPr>
        </p:nvSpPr>
        <p:spPr>
          <a:xfrm>
            <a:off x="264900" y="1218937"/>
            <a:ext cx="7242600" cy="83715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The Apprentice Medical Scribe Professional (AMSP) credential is awarded to a candidate who successfully passes the Medical Scribe Certification and possesses less than 200 hours of documented front-line, on-the-job medical scribe experience.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The 1 hour 15 minute exam consists of 100 multiple choice and fill-in-the-blank questions and requires a minimum passing score of 80 or above. The practical exam questions are designed to test a candidate’s knowledge, skill, and ability to work as a medical scribe effectively in today’s healthcare environment. The emphasis in the practical portion of the exam is more on critical thinking skills rather than keyboarding, research, or other technical skills.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The AMSP credentialing exam is administered by the American Healthcare Documentation Professionals Group (AHDPG). The American Healthcare Documentation Professionals Group launched the industry’s first online medical scribe training program in 2011.</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400" b="1">
                <a:latin typeface="Montserrat"/>
                <a:ea typeface="Montserrat"/>
                <a:cs typeface="Montserrat"/>
                <a:sym typeface="Montserrat"/>
              </a:rPr>
              <a:t>AMSP Exam Details</a:t>
            </a:r>
            <a:endParaRPr sz="1400" b="1">
              <a:latin typeface="Montserrat"/>
              <a:ea typeface="Montserrat"/>
              <a:cs typeface="Montserrat"/>
              <a:sym typeface="Montserrat"/>
            </a:endParaRPr>
          </a:p>
          <a:p>
            <a:pPr marL="0" lvl="0" indent="0" algn="l" rtl="0">
              <a:lnSpc>
                <a:spcPct val="150000"/>
              </a:lnSpc>
              <a:spcBef>
                <a:spcPts val="0"/>
              </a:spcBef>
              <a:spcAft>
                <a:spcPts val="0"/>
              </a:spcAft>
              <a:buNone/>
            </a:pPr>
            <a:r>
              <a:rPr lang="en" sz="1400" b="1">
                <a:latin typeface="Montserrat"/>
                <a:ea typeface="Montserrat"/>
                <a:cs typeface="Montserrat"/>
                <a:sym typeface="Montserrat"/>
              </a:rPr>
              <a:t>	</a:t>
            </a:r>
            <a:r>
              <a:rPr lang="en" sz="1100" b="1">
                <a:latin typeface="Montserrat"/>
                <a:ea typeface="Montserrat"/>
                <a:cs typeface="Montserrat"/>
                <a:sym typeface="Montserrat"/>
              </a:rPr>
              <a:t>Issuing Authority: </a:t>
            </a:r>
            <a:r>
              <a:rPr lang="en" sz="1100">
                <a:latin typeface="Montserrat"/>
                <a:ea typeface="Montserrat"/>
                <a:cs typeface="Montserrat"/>
                <a:sym typeface="Montserrat"/>
              </a:rPr>
              <a:t>AHDPG</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	Number of Questions: </a:t>
            </a:r>
            <a:r>
              <a:rPr lang="en" sz="1100">
                <a:latin typeface="Montserrat"/>
                <a:ea typeface="Montserrat"/>
                <a:cs typeface="Montserrat"/>
                <a:sym typeface="Montserrat"/>
              </a:rPr>
              <a:t>100 Questions</a:t>
            </a:r>
            <a:endParaRPr sz="1100">
              <a:latin typeface="Montserrat"/>
              <a:ea typeface="Montserrat"/>
              <a:cs typeface="Montserrat"/>
              <a:sym typeface="Montserrat"/>
            </a:endParaRPr>
          </a:p>
          <a:p>
            <a:pPr marL="0" lvl="0" indent="457200" algn="l" rtl="0">
              <a:lnSpc>
                <a:spcPct val="150000"/>
              </a:lnSpc>
              <a:spcBef>
                <a:spcPts val="0"/>
              </a:spcBef>
              <a:spcAft>
                <a:spcPts val="0"/>
              </a:spcAft>
              <a:buNone/>
            </a:pPr>
            <a:r>
              <a:rPr lang="en" sz="1100" b="1">
                <a:latin typeface="Montserrat"/>
                <a:ea typeface="Montserrat"/>
                <a:cs typeface="Montserrat"/>
                <a:sym typeface="Montserrat"/>
              </a:rPr>
              <a:t>Minimum </a:t>
            </a:r>
            <a:r>
              <a:rPr lang="en" sz="1100">
                <a:latin typeface="Montserrat"/>
                <a:ea typeface="Montserrat"/>
                <a:cs typeface="Montserrat"/>
                <a:sym typeface="Montserrat"/>
              </a:rPr>
              <a:t>Passing Score: 80</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	Exam Time: </a:t>
            </a:r>
            <a:r>
              <a:rPr lang="en" sz="1100">
                <a:latin typeface="Montserrat"/>
                <a:ea typeface="Montserrat"/>
                <a:cs typeface="Montserrat"/>
                <a:sym typeface="Montserrat"/>
              </a:rPr>
              <a:t>1 Hour 15 minutes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	Exam Cost: </a:t>
            </a:r>
            <a:r>
              <a:rPr lang="en" sz="1100">
                <a:latin typeface="Montserrat"/>
                <a:ea typeface="Montserrat"/>
                <a:cs typeface="Montserrat"/>
                <a:sym typeface="Montserrat"/>
              </a:rPr>
              <a:t>$165</a:t>
            </a:r>
            <a:endParaRPr sz="1100">
              <a:latin typeface="Montserrat"/>
              <a:ea typeface="Montserrat"/>
              <a:cs typeface="Montserrat"/>
              <a:sym typeface="Montserrat"/>
            </a:endParaRPr>
          </a:p>
          <a:p>
            <a:pPr marL="0" lvl="0" indent="457200" algn="l" rtl="0">
              <a:lnSpc>
                <a:spcPct val="150000"/>
              </a:lnSpc>
              <a:spcBef>
                <a:spcPts val="0"/>
              </a:spcBef>
              <a:spcAft>
                <a:spcPts val="0"/>
              </a:spcAft>
              <a:buNone/>
            </a:pPr>
            <a:r>
              <a:rPr lang="en" sz="1100" b="1">
                <a:latin typeface="Montserrat"/>
                <a:ea typeface="Montserrat"/>
                <a:cs typeface="Montserrat"/>
                <a:sym typeface="Montserrat"/>
              </a:rPr>
              <a:t>Exam Type: </a:t>
            </a:r>
            <a:r>
              <a:rPr lang="en" sz="1100">
                <a:latin typeface="Montserrat"/>
                <a:ea typeface="Montserrat"/>
                <a:cs typeface="Montserrat"/>
                <a:sym typeface="Montserrat"/>
              </a:rPr>
              <a:t>Computer Based</a:t>
            </a:r>
            <a:endParaRPr sz="1100">
              <a:latin typeface="Montserrat"/>
              <a:ea typeface="Montserrat"/>
              <a:cs typeface="Montserrat"/>
              <a:sym typeface="Montserrat"/>
            </a:endParaRPr>
          </a:p>
          <a:p>
            <a:pPr marL="0" lvl="0" indent="457200" algn="l" rtl="0">
              <a:lnSpc>
                <a:spcPct val="150000"/>
              </a:lnSpc>
              <a:spcBef>
                <a:spcPts val="0"/>
              </a:spcBef>
              <a:spcAft>
                <a:spcPts val="0"/>
              </a:spcAft>
              <a:buNone/>
            </a:pPr>
            <a:r>
              <a:rPr lang="en" sz="1100" b="1">
                <a:latin typeface="Montserrat"/>
                <a:ea typeface="Montserrat"/>
                <a:cs typeface="Montserrat"/>
                <a:sym typeface="Montserrat"/>
              </a:rPr>
              <a:t>Testing Site: </a:t>
            </a:r>
            <a:r>
              <a:rPr lang="en" sz="1100">
                <a:latin typeface="Montserrat"/>
                <a:ea typeface="Montserrat"/>
                <a:cs typeface="Montserrat"/>
                <a:sym typeface="Montserrat"/>
              </a:rPr>
              <a:t>None (remote/home)</a:t>
            </a:r>
            <a:endParaRPr sz="1100">
              <a:latin typeface="Montserrat"/>
              <a:ea typeface="Montserrat"/>
              <a:cs typeface="Montserrat"/>
              <a:sym typeface="Montserrat"/>
            </a:endParaRPr>
          </a:p>
          <a:p>
            <a:pPr marL="0" lvl="0" indent="457200" algn="l" rtl="0">
              <a:lnSpc>
                <a:spcPct val="150000"/>
              </a:lnSpc>
              <a:spcBef>
                <a:spcPts val="0"/>
              </a:spcBef>
              <a:spcAft>
                <a:spcPts val="0"/>
              </a:spcAft>
              <a:buNone/>
            </a:pPr>
            <a:r>
              <a:rPr lang="en" sz="1100" b="1">
                <a:latin typeface="Montserrat"/>
                <a:ea typeface="Montserrat"/>
                <a:cs typeface="Montserrat"/>
                <a:sym typeface="Montserrat"/>
              </a:rPr>
              <a:t>Renewal Due: </a:t>
            </a:r>
            <a:r>
              <a:rPr lang="en" sz="1100">
                <a:latin typeface="Montserrat"/>
                <a:ea typeface="Montserrat"/>
                <a:cs typeface="Montserrat"/>
                <a:sym typeface="Montserrat"/>
              </a:rPr>
              <a:t>2 Years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The MSCE credentialing exam is designed to assess competency in medical scribing by verifying a medical scribe’s breadth of knowledge with respect to medical terminology, technical spedlling, the Patient Privacy Rule and HIPAA, the scribe’s role in medico-legal risk mitigation, understanding elements of documenting a physician-patient encounter, evaluation and management level, the Centers for Medicare and Medicaid Services Physician Quality Reporting System (PQRS), the Joint Commission’s Accountability Measures, and general knowledge of the roels and responsibilities of general medical personal.</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NOTES: Once the Medical Scribe possesses 200 hours of documenting front-line, on the job medical scribe experience he/she is eligible to be recognized as a Certified Medical Scribe Professional (CMSP).</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cxnSp>
        <p:nvCxnSpPr>
          <p:cNvPr id="256" name="Google Shape;256;p33"/>
          <p:cNvCxnSpPr/>
          <p:nvPr/>
        </p:nvCxnSpPr>
        <p:spPr>
          <a:xfrm>
            <a:off x="320850" y="1174200"/>
            <a:ext cx="7130700" cy="0"/>
          </a:xfrm>
          <a:prstGeom prst="straightConnector1">
            <a:avLst/>
          </a:prstGeom>
          <a:noFill/>
          <a:ln w="28575" cap="flat" cmpd="sng">
            <a:solidFill>
              <a:srgbClr val="0069FF"/>
            </a:solidFill>
            <a:prstDash val="solid"/>
            <a:round/>
            <a:headEnd type="none" w="med" len="med"/>
            <a:tailEnd type="none" w="med" len="med"/>
          </a:ln>
        </p:spPr>
      </p:cxnSp>
      <p:sp>
        <p:nvSpPr>
          <p:cNvPr id="258" name="Google Shape;258;p33"/>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33"/>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21</a:t>
            </a:fld>
            <a:endParaRPr b="1">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4"/>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Montserrat"/>
                <a:ea typeface="Montserrat"/>
                <a:cs typeface="Montserrat"/>
                <a:sym typeface="Montserrat"/>
              </a:rPr>
              <a:t>SECONDARY: Certified Clinical Medical Assistant (CCMA)</a:t>
            </a:r>
            <a:endParaRPr sz="2500" b="1">
              <a:latin typeface="Montserrat"/>
              <a:ea typeface="Montserrat"/>
              <a:cs typeface="Montserrat"/>
              <a:sym typeface="Montserrat"/>
            </a:endParaRPr>
          </a:p>
        </p:txBody>
      </p:sp>
      <p:sp>
        <p:nvSpPr>
          <p:cNvPr id="265" name="Google Shape;265;p34"/>
          <p:cNvSpPr txBox="1">
            <a:spLocks noGrp="1"/>
          </p:cNvSpPr>
          <p:nvPr>
            <p:ph type="body" idx="1"/>
          </p:nvPr>
        </p:nvSpPr>
        <p:spPr>
          <a:xfrm>
            <a:off x="264900" y="1218937"/>
            <a:ext cx="7242600" cy="83715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A Medical Assistant is a multi-skilled allied health care professional that specializes in procedures commonly performed in the ambulatory healthcare setting. Medical assistants perform both clinical and administrative duties and assist a variety of providers including physicians, nurse practitioners and physician assistants. They typically work in medical offices, clinics, urgent care centers and may work in general medicine or specialty practices.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Common duties of a medical assistant include administrative and clinical tasks like: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Checking patients in and out upon arrival and departure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Answering phone calls and questions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Assisting providers with exams and procedures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Administering injections or medications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Working in the electronic health record (EHR)</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Performing EKG, phlebotomy, and laboratory procedures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Taking Vital Signs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Having a nationally accredited certification, like the CCMA, can help you stand out. Certification may also be required or preferred for certain job opportunities in the profession.</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Many organizations are now offering career laddering opportunities for medical assistants with elevated responsibilities and pay. Elevated roles may include those of a scribe, health coach, patient navigator, population health management, and patient care coordinator.</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400" b="1">
                <a:latin typeface="Montserrat"/>
                <a:ea typeface="Montserrat"/>
                <a:cs typeface="Montserrat"/>
                <a:sym typeface="Montserrat"/>
              </a:rPr>
              <a:t>CCMA Certification Exam Details</a:t>
            </a:r>
            <a:endParaRPr sz="1400" b="1">
              <a:latin typeface="Montserrat"/>
              <a:ea typeface="Montserrat"/>
              <a:cs typeface="Montserrat"/>
              <a:sym typeface="Montserrat"/>
            </a:endParaRPr>
          </a:p>
          <a:p>
            <a:pPr marL="0" lvl="0" indent="0" algn="l" rtl="0">
              <a:lnSpc>
                <a:spcPct val="150000"/>
              </a:lnSpc>
              <a:spcBef>
                <a:spcPts val="0"/>
              </a:spcBef>
              <a:spcAft>
                <a:spcPts val="0"/>
              </a:spcAft>
              <a:buNone/>
            </a:pPr>
            <a:r>
              <a:rPr lang="en" sz="1400" b="1">
                <a:latin typeface="Montserrat"/>
                <a:ea typeface="Montserrat"/>
                <a:cs typeface="Montserrat"/>
                <a:sym typeface="Montserrat"/>
              </a:rPr>
              <a:t>	</a:t>
            </a:r>
            <a:r>
              <a:rPr lang="en" sz="1100" b="1">
                <a:latin typeface="Montserrat"/>
                <a:ea typeface="Montserrat"/>
                <a:cs typeface="Montserrat"/>
                <a:sym typeface="Montserrat"/>
              </a:rPr>
              <a:t>Issuing Authority: </a:t>
            </a:r>
            <a:r>
              <a:rPr lang="en" sz="1100">
                <a:latin typeface="Montserrat"/>
                <a:ea typeface="Montserrat"/>
                <a:cs typeface="Montserrat"/>
                <a:sym typeface="Montserrat"/>
              </a:rPr>
              <a:t>NHA</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	Number of Questions: </a:t>
            </a:r>
            <a:r>
              <a:rPr lang="en" sz="1100">
                <a:latin typeface="Montserrat"/>
                <a:ea typeface="Montserrat"/>
                <a:cs typeface="Montserrat"/>
                <a:sym typeface="Montserrat"/>
              </a:rPr>
              <a:t>150 questions, 30 pretest questions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	</a:t>
            </a:r>
            <a:r>
              <a:rPr lang="en" sz="1100" b="1">
                <a:latin typeface="Montserrat"/>
                <a:ea typeface="Montserrat"/>
                <a:cs typeface="Montserrat"/>
                <a:sym typeface="Montserrat"/>
              </a:rPr>
              <a:t>Exam Time: </a:t>
            </a:r>
            <a:r>
              <a:rPr lang="en" sz="1100">
                <a:latin typeface="Montserrat"/>
                <a:ea typeface="Montserrat"/>
                <a:cs typeface="Montserrat"/>
                <a:sym typeface="Montserrat"/>
              </a:rPr>
              <a:t> 3 Hours</a:t>
            </a:r>
            <a:endParaRPr sz="1100">
              <a:latin typeface="Montserrat"/>
              <a:ea typeface="Montserrat"/>
              <a:cs typeface="Montserrat"/>
              <a:sym typeface="Montserrat"/>
            </a:endParaRPr>
          </a:p>
          <a:p>
            <a:pPr marL="0" lvl="0" indent="457200" algn="l" rtl="0">
              <a:lnSpc>
                <a:spcPct val="150000"/>
              </a:lnSpc>
              <a:spcBef>
                <a:spcPts val="0"/>
              </a:spcBef>
              <a:spcAft>
                <a:spcPts val="0"/>
              </a:spcAft>
              <a:buNone/>
            </a:pPr>
            <a:r>
              <a:rPr lang="en" sz="1100" b="1">
                <a:latin typeface="Montserrat"/>
                <a:ea typeface="Montserrat"/>
                <a:cs typeface="Montserrat"/>
                <a:sym typeface="Montserrat"/>
              </a:rPr>
              <a:t>Passing Score:</a:t>
            </a:r>
            <a:r>
              <a:rPr lang="en" sz="1100">
                <a:latin typeface="Montserrat"/>
                <a:ea typeface="Montserrat"/>
                <a:cs typeface="Montserrat"/>
                <a:sym typeface="Montserrat"/>
              </a:rPr>
              <a:t> 390/500</a:t>
            </a:r>
            <a:endParaRPr sz="1100">
              <a:latin typeface="Montserrat"/>
              <a:ea typeface="Montserrat"/>
              <a:cs typeface="Montserrat"/>
              <a:sym typeface="Montserrat"/>
            </a:endParaRPr>
          </a:p>
          <a:p>
            <a:pPr marL="0" lvl="0" indent="457200" algn="l" rtl="0">
              <a:lnSpc>
                <a:spcPct val="150000"/>
              </a:lnSpc>
              <a:spcBef>
                <a:spcPts val="0"/>
              </a:spcBef>
              <a:spcAft>
                <a:spcPts val="0"/>
              </a:spcAft>
              <a:buNone/>
            </a:pPr>
            <a:r>
              <a:rPr lang="en" sz="1100" b="1">
                <a:latin typeface="Montserrat"/>
                <a:ea typeface="Montserrat"/>
                <a:cs typeface="Montserrat"/>
                <a:sym typeface="Montserrat"/>
              </a:rPr>
              <a:t>NHA National Pass Rate: </a:t>
            </a:r>
            <a:r>
              <a:rPr lang="en" sz="1100">
                <a:latin typeface="Montserrat"/>
                <a:ea typeface="Montserrat"/>
                <a:cs typeface="Montserrat"/>
                <a:sym typeface="Montserrat"/>
              </a:rPr>
              <a:t>72.9%</a:t>
            </a:r>
            <a:endParaRPr sz="1100">
              <a:latin typeface="Montserrat"/>
              <a:ea typeface="Montserrat"/>
              <a:cs typeface="Montserrat"/>
              <a:sym typeface="Montserrat"/>
            </a:endParaRPr>
          </a:p>
          <a:p>
            <a:pPr marL="0" lvl="0" indent="457200" algn="l" rtl="0">
              <a:lnSpc>
                <a:spcPct val="150000"/>
              </a:lnSpc>
              <a:spcBef>
                <a:spcPts val="0"/>
              </a:spcBef>
              <a:spcAft>
                <a:spcPts val="0"/>
              </a:spcAft>
              <a:buNone/>
            </a:pPr>
            <a:r>
              <a:rPr lang="en" sz="1100" b="1">
                <a:latin typeface="Montserrat"/>
                <a:ea typeface="Montserrat"/>
                <a:cs typeface="Montserrat"/>
                <a:sym typeface="Montserrat"/>
              </a:rPr>
              <a:t>NHA Total Certified in 2018: </a:t>
            </a:r>
            <a:r>
              <a:rPr lang="en" sz="1100">
                <a:latin typeface="Montserrat"/>
                <a:ea typeface="Montserrat"/>
                <a:cs typeface="Montserrat"/>
                <a:sym typeface="Montserrat"/>
              </a:rPr>
              <a:t>38,548</a:t>
            </a:r>
            <a:endParaRPr sz="1100">
              <a:latin typeface="Montserrat"/>
              <a:ea typeface="Montserrat"/>
              <a:cs typeface="Montserrat"/>
              <a:sym typeface="Montserrat"/>
            </a:endParaRPr>
          </a:p>
          <a:p>
            <a:pPr marL="0" lvl="0" indent="457200" algn="l" rtl="0">
              <a:lnSpc>
                <a:spcPct val="150000"/>
              </a:lnSpc>
              <a:spcBef>
                <a:spcPts val="0"/>
              </a:spcBef>
              <a:spcAft>
                <a:spcPts val="0"/>
              </a:spcAft>
              <a:buNone/>
            </a:pPr>
            <a:r>
              <a:rPr lang="en" sz="1100" b="1">
                <a:latin typeface="Montserrat"/>
                <a:ea typeface="Montserrat"/>
                <a:cs typeface="Montserrat"/>
                <a:sym typeface="Montserrat"/>
              </a:rPr>
              <a:t>Total Currently Certified: </a:t>
            </a:r>
            <a:r>
              <a:rPr lang="en" sz="1100">
                <a:latin typeface="Montserrat"/>
                <a:ea typeface="Montserrat"/>
                <a:cs typeface="Montserrat"/>
                <a:sym typeface="Montserrat"/>
              </a:rPr>
              <a:t>92,753</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cxnSp>
        <p:nvCxnSpPr>
          <p:cNvPr id="266" name="Google Shape;266;p34"/>
          <p:cNvCxnSpPr/>
          <p:nvPr/>
        </p:nvCxnSpPr>
        <p:spPr>
          <a:xfrm>
            <a:off x="320850" y="1174200"/>
            <a:ext cx="7130700" cy="0"/>
          </a:xfrm>
          <a:prstGeom prst="straightConnector1">
            <a:avLst/>
          </a:prstGeom>
          <a:noFill/>
          <a:ln w="28575" cap="flat" cmpd="sng">
            <a:solidFill>
              <a:srgbClr val="0069FF"/>
            </a:solidFill>
            <a:prstDash val="solid"/>
            <a:round/>
            <a:headEnd type="none" w="med" len="med"/>
            <a:tailEnd type="none" w="med" len="med"/>
          </a:ln>
        </p:spPr>
      </p:cxnSp>
      <p:sp>
        <p:nvSpPr>
          <p:cNvPr id="268" name="Google Shape;268;p34"/>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34"/>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22</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252F68BA-75BD-626F-43A8-7CE4F521DD77}"/>
              </a:ext>
            </a:extLst>
          </p:cNvPr>
          <p:cNvPicPr>
            <a:picLocks noChangeAspect="1"/>
          </p:cNvPicPr>
          <p:nvPr/>
        </p:nvPicPr>
        <p:blipFill>
          <a:blip r:embed="rId3"/>
          <a:stretch>
            <a:fillRect/>
          </a:stretch>
        </p:blipFill>
        <p:spPr>
          <a:xfrm>
            <a:off x="81110" y="9361149"/>
            <a:ext cx="1858371" cy="5334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5"/>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Montserrat"/>
                <a:ea typeface="Montserrat"/>
                <a:cs typeface="Montserrat"/>
                <a:sym typeface="Montserrat"/>
              </a:rPr>
              <a:t>SECONDARY: Certified Medical Administrative Assistant (CMAA)</a:t>
            </a:r>
            <a:endParaRPr sz="2500" b="1">
              <a:latin typeface="Montserrat"/>
              <a:ea typeface="Montserrat"/>
              <a:cs typeface="Montserrat"/>
              <a:sym typeface="Montserrat"/>
            </a:endParaRPr>
          </a:p>
        </p:txBody>
      </p:sp>
      <p:sp>
        <p:nvSpPr>
          <p:cNvPr id="275" name="Google Shape;275;p35"/>
          <p:cNvSpPr txBox="1">
            <a:spLocks noGrp="1"/>
          </p:cNvSpPr>
          <p:nvPr>
            <p:ph type="body" idx="1"/>
          </p:nvPr>
        </p:nvSpPr>
        <p:spPr>
          <a:xfrm>
            <a:off x="264900" y="1218937"/>
            <a:ext cx="7242600" cy="83715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Also referred to as Medical Office Secretary or Medical Office Assistant, the Certified Medical Administrative Assistant (CMAA) will perform routine administrative tasks to help keep the physicians’ offices and clinics running efficiently. As a CMAA, you may perform some or all of the following tasks: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Review and answer practice correspondence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Operate computer systems or other types of technology to accomplish office tasks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Answer calls, schedule appointments, greet patients, and maintain files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Update and maintain patient and other practice-specific information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Coordinate collection and preparation of operating reports such as time and attendance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Benefits to obtaining a Certified Medical Administrative Assistant may include: more job opportunities, an increased pay scale, and increased subject matter expertise.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400" b="1">
                <a:latin typeface="Montserrat"/>
                <a:ea typeface="Montserrat"/>
                <a:cs typeface="Montserrat"/>
                <a:sym typeface="Montserrat"/>
              </a:rPr>
              <a:t>CMAA Certification Exam Details</a:t>
            </a:r>
            <a:endParaRPr sz="1400" b="1">
              <a:latin typeface="Montserrat"/>
              <a:ea typeface="Montserrat"/>
              <a:cs typeface="Montserrat"/>
              <a:sym typeface="Montserrat"/>
            </a:endParaRPr>
          </a:p>
          <a:p>
            <a:pPr marL="0" lvl="0" indent="0" algn="l" rtl="0">
              <a:lnSpc>
                <a:spcPct val="150000"/>
              </a:lnSpc>
              <a:spcBef>
                <a:spcPts val="0"/>
              </a:spcBef>
              <a:spcAft>
                <a:spcPts val="0"/>
              </a:spcAft>
              <a:buNone/>
            </a:pPr>
            <a:r>
              <a:rPr lang="en" sz="1400" b="1">
                <a:latin typeface="Montserrat"/>
                <a:ea typeface="Montserrat"/>
                <a:cs typeface="Montserrat"/>
                <a:sym typeface="Montserrat"/>
              </a:rPr>
              <a:t>	</a:t>
            </a:r>
            <a:r>
              <a:rPr lang="en" sz="1100" b="1">
                <a:latin typeface="Montserrat"/>
                <a:ea typeface="Montserrat"/>
                <a:cs typeface="Montserrat"/>
                <a:sym typeface="Montserrat"/>
              </a:rPr>
              <a:t>Issuing Authority: </a:t>
            </a:r>
            <a:r>
              <a:rPr lang="en" sz="1100">
                <a:latin typeface="Montserrat"/>
                <a:ea typeface="Montserrat"/>
                <a:cs typeface="Montserrat"/>
                <a:sym typeface="Montserrat"/>
              </a:rPr>
              <a:t>NHA</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	Number of Questions: </a:t>
            </a:r>
            <a:r>
              <a:rPr lang="en" sz="1100">
                <a:latin typeface="Montserrat"/>
                <a:ea typeface="Montserrat"/>
                <a:cs typeface="Montserrat"/>
                <a:sym typeface="Montserrat"/>
              </a:rPr>
              <a:t>110 questions, 20 pretest questions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	</a:t>
            </a:r>
            <a:r>
              <a:rPr lang="en" sz="1100" b="1">
                <a:latin typeface="Montserrat"/>
                <a:ea typeface="Montserrat"/>
                <a:cs typeface="Montserrat"/>
                <a:sym typeface="Montserrat"/>
              </a:rPr>
              <a:t>Exam Time: </a:t>
            </a:r>
            <a:r>
              <a:rPr lang="en" sz="1100">
                <a:latin typeface="Montserrat"/>
                <a:ea typeface="Montserrat"/>
                <a:cs typeface="Montserrat"/>
                <a:sym typeface="Montserrat"/>
              </a:rPr>
              <a:t> 2 hours, 10 minutes</a:t>
            </a:r>
            <a:endParaRPr sz="1100">
              <a:latin typeface="Montserrat"/>
              <a:ea typeface="Montserrat"/>
              <a:cs typeface="Montserrat"/>
              <a:sym typeface="Montserrat"/>
            </a:endParaRPr>
          </a:p>
          <a:p>
            <a:pPr marL="0" lvl="0" indent="457200" algn="l" rtl="0">
              <a:lnSpc>
                <a:spcPct val="150000"/>
              </a:lnSpc>
              <a:spcBef>
                <a:spcPts val="0"/>
              </a:spcBef>
              <a:spcAft>
                <a:spcPts val="0"/>
              </a:spcAft>
              <a:buNone/>
            </a:pPr>
            <a:r>
              <a:rPr lang="en" sz="1100" b="1">
                <a:latin typeface="Montserrat"/>
                <a:ea typeface="Montserrat"/>
                <a:cs typeface="Montserrat"/>
                <a:sym typeface="Montserrat"/>
              </a:rPr>
              <a:t>Passing Score:</a:t>
            </a:r>
            <a:r>
              <a:rPr lang="en" sz="1100">
                <a:latin typeface="Montserrat"/>
                <a:ea typeface="Montserrat"/>
                <a:cs typeface="Montserrat"/>
                <a:sym typeface="Montserrat"/>
              </a:rPr>
              <a:t> 390/500</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	Exam Cost: </a:t>
            </a:r>
            <a:r>
              <a:rPr lang="en" sz="1100">
                <a:latin typeface="Montserrat"/>
                <a:ea typeface="Montserrat"/>
                <a:cs typeface="Montserrat"/>
                <a:sym typeface="Montserrat"/>
              </a:rPr>
              <a:t>$115</a:t>
            </a:r>
            <a:endParaRPr sz="1100">
              <a:latin typeface="Montserrat"/>
              <a:ea typeface="Montserrat"/>
              <a:cs typeface="Montserrat"/>
              <a:sym typeface="Montserrat"/>
            </a:endParaRPr>
          </a:p>
          <a:p>
            <a:pPr marL="0" lvl="0" indent="457200" algn="l" rtl="0">
              <a:lnSpc>
                <a:spcPct val="150000"/>
              </a:lnSpc>
              <a:spcBef>
                <a:spcPts val="0"/>
              </a:spcBef>
              <a:spcAft>
                <a:spcPts val="0"/>
              </a:spcAft>
              <a:buNone/>
            </a:pPr>
            <a:r>
              <a:rPr lang="en" sz="1100" b="1">
                <a:latin typeface="Montserrat"/>
                <a:ea typeface="Montserrat"/>
                <a:cs typeface="Montserrat"/>
                <a:sym typeface="Montserrat"/>
              </a:rPr>
              <a:t>Exam Type: </a:t>
            </a:r>
            <a:r>
              <a:rPr lang="en" sz="1100">
                <a:latin typeface="Montserrat"/>
                <a:ea typeface="Montserrat"/>
                <a:cs typeface="Montserrat"/>
                <a:sym typeface="Montserrat"/>
              </a:rPr>
              <a:t>Computer Based</a:t>
            </a:r>
            <a:endParaRPr sz="1100">
              <a:latin typeface="Montserrat"/>
              <a:ea typeface="Montserrat"/>
              <a:cs typeface="Montserrat"/>
              <a:sym typeface="Montserrat"/>
            </a:endParaRPr>
          </a:p>
          <a:p>
            <a:pPr marL="0" lvl="0" indent="457200" algn="l" rtl="0">
              <a:lnSpc>
                <a:spcPct val="150000"/>
              </a:lnSpc>
              <a:spcBef>
                <a:spcPts val="0"/>
              </a:spcBef>
              <a:spcAft>
                <a:spcPts val="0"/>
              </a:spcAft>
              <a:buNone/>
            </a:pPr>
            <a:r>
              <a:rPr lang="en" sz="1100" b="1">
                <a:latin typeface="Montserrat"/>
                <a:ea typeface="Montserrat"/>
                <a:cs typeface="Montserrat"/>
                <a:sym typeface="Montserrat"/>
              </a:rPr>
              <a:t>Testing Site: </a:t>
            </a:r>
            <a:r>
              <a:rPr lang="en" sz="1100">
                <a:latin typeface="Montserrat"/>
                <a:ea typeface="Montserrat"/>
                <a:cs typeface="Montserrat"/>
                <a:sym typeface="Montserrat"/>
              </a:rPr>
              <a:t>PSI Testing Centers</a:t>
            </a:r>
            <a:endParaRPr sz="1100">
              <a:latin typeface="Montserrat"/>
              <a:ea typeface="Montserrat"/>
              <a:cs typeface="Montserrat"/>
              <a:sym typeface="Montserrat"/>
            </a:endParaRPr>
          </a:p>
          <a:p>
            <a:pPr marL="0" lvl="0" indent="457200" algn="l" rtl="0">
              <a:lnSpc>
                <a:spcPct val="150000"/>
              </a:lnSpc>
              <a:spcBef>
                <a:spcPts val="0"/>
              </a:spcBef>
              <a:spcAft>
                <a:spcPts val="0"/>
              </a:spcAft>
              <a:buNone/>
            </a:pPr>
            <a:r>
              <a:rPr lang="en" sz="1100" b="1">
                <a:latin typeface="Montserrat"/>
                <a:ea typeface="Montserrat"/>
                <a:cs typeface="Montserrat"/>
                <a:sym typeface="Montserrat"/>
              </a:rPr>
              <a:t>Renewal Due: </a:t>
            </a:r>
            <a:r>
              <a:rPr lang="en" sz="1100">
                <a:latin typeface="Montserrat"/>
                <a:ea typeface="Montserrat"/>
                <a:cs typeface="Montserrat"/>
                <a:sym typeface="Montserrat"/>
              </a:rPr>
              <a:t>2 years, with 10 CEs due every 2 years</a:t>
            </a:r>
            <a:endParaRPr sz="1100">
              <a:latin typeface="Montserrat"/>
              <a:ea typeface="Montserrat"/>
              <a:cs typeface="Montserrat"/>
              <a:sym typeface="Montserrat"/>
            </a:endParaRPr>
          </a:p>
          <a:p>
            <a:pPr marL="0" lvl="0" indent="457200" algn="l" rtl="0">
              <a:lnSpc>
                <a:spcPct val="150000"/>
              </a:lnSpc>
              <a:spcBef>
                <a:spcPts val="0"/>
              </a:spcBef>
              <a:spcAft>
                <a:spcPts val="0"/>
              </a:spcAft>
              <a:buNone/>
            </a:pPr>
            <a:r>
              <a:rPr lang="en" sz="1100" b="1">
                <a:latin typeface="Montserrat"/>
                <a:ea typeface="Montserrat"/>
                <a:cs typeface="Montserrat"/>
                <a:sym typeface="Montserrat"/>
              </a:rPr>
              <a:t>NHA National Pass Rate: </a:t>
            </a:r>
            <a:r>
              <a:rPr lang="en" sz="1100">
                <a:latin typeface="Montserrat"/>
                <a:ea typeface="Montserrat"/>
                <a:cs typeface="Montserrat"/>
                <a:sym typeface="Montserrat"/>
              </a:rPr>
              <a:t>76%</a:t>
            </a:r>
            <a:endParaRPr sz="1100">
              <a:latin typeface="Montserrat"/>
              <a:ea typeface="Montserrat"/>
              <a:cs typeface="Montserrat"/>
              <a:sym typeface="Montserrat"/>
            </a:endParaRPr>
          </a:p>
          <a:p>
            <a:pPr marL="0" lvl="0" indent="457200" algn="l" rtl="0">
              <a:lnSpc>
                <a:spcPct val="150000"/>
              </a:lnSpc>
              <a:spcBef>
                <a:spcPts val="0"/>
              </a:spcBef>
              <a:spcAft>
                <a:spcPts val="0"/>
              </a:spcAft>
              <a:buNone/>
            </a:pPr>
            <a:r>
              <a:rPr lang="en" sz="1100" b="1">
                <a:latin typeface="Montserrat"/>
                <a:ea typeface="Montserrat"/>
                <a:cs typeface="Montserrat"/>
                <a:sym typeface="Montserrat"/>
              </a:rPr>
              <a:t>NHA Total Certified in 2018: </a:t>
            </a:r>
            <a:r>
              <a:rPr lang="en" sz="1100">
                <a:latin typeface="Montserrat"/>
                <a:ea typeface="Montserrat"/>
                <a:cs typeface="Montserrat"/>
                <a:sym typeface="Montserrat"/>
              </a:rPr>
              <a:t>11,292</a:t>
            </a:r>
            <a:endParaRPr sz="1100">
              <a:latin typeface="Montserrat"/>
              <a:ea typeface="Montserrat"/>
              <a:cs typeface="Montserrat"/>
              <a:sym typeface="Montserrat"/>
            </a:endParaRPr>
          </a:p>
          <a:p>
            <a:pPr marL="0" lvl="0" indent="457200" algn="l" rtl="0">
              <a:lnSpc>
                <a:spcPct val="150000"/>
              </a:lnSpc>
              <a:spcBef>
                <a:spcPts val="0"/>
              </a:spcBef>
              <a:spcAft>
                <a:spcPts val="0"/>
              </a:spcAft>
              <a:buNone/>
            </a:pPr>
            <a:r>
              <a:rPr lang="en" sz="1100" b="1">
                <a:latin typeface="Montserrat"/>
                <a:ea typeface="Montserrat"/>
                <a:cs typeface="Montserrat"/>
                <a:sym typeface="Montserrat"/>
              </a:rPr>
              <a:t>Total Currently Certified: </a:t>
            </a:r>
            <a:r>
              <a:rPr lang="en" sz="1100">
                <a:latin typeface="Montserrat"/>
                <a:ea typeface="Montserrat"/>
                <a:cs typeface="Montserrat"/>
                <a:sym typeface="Montserrat"/>
              </a:rPr>
              <a:t>18,622</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cxnSp>
        <p:nvCxnSpPr>
          <p:cNvPr id="276" name="Google Shape;276;p35"/>
          <p:cNvCxnSpPr/>
          <p:nvPr/>
        </p:nvCxnSpPr>
        <p:spPr>
          <a:xfrm>
            <a:off x="320850" y="1174200"/>
            <a:ext cx="7130700" cy="0"/>
          </a:xfrm>
          <a:prstGeom prst="straightConnector1">
            <a:avLst/>
          </a:prstGeom>
          <a:noFill/>
          <a:ln w="28575" cap="flat" cmpd="sng">
            <a:solidFill>
              <a:srgbClr val="0069FF"/>
            </a:solidFill>
            <a:prstDash val="solid"/>
            <a:round/>
            <a:headEnd type="none" w="med" len="med"/>
            <a:tailEnd type="none" w="med" len="med"/>
          </a:ln>
        </p:spPr>
      </p:cxnSp>
      <p:sp>
        <p:nvSpPr>
          <p:cNvPr id="278" name="Google Shape;278;p3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3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23</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175708DC-822F-01AD-01B3-DE0BE59B1959}"/>
              </a:ext>
            </a:extLst>
          </p:cNvPr>
          <p:cNvPicPr>
            <a:picLocks noChangeAspect="1"/>
          </p:cNvPicPr>
          <p:nvPr/>
        </p:nvPicPr>
        <p:blipFill>
          <a:blip r:embed="rId3"/>
          <a:stretch>
            <a:fillRect/>
          </a:stretch>
        </p:blipFill>
        <p:spPr>
          <a:xfrm>
            <a:off x="81110" y="9361149"/>
            <a:ext cx="1858371" cy="5334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36"/>
          <p:cNvPicPr preferRelativeResize="0"/>
          <p:nvPr/>
        </p:nvPicPr>
        <p:blipFill rotWithShape="1">
          <a:blip r:embed="rId3">
            <a:alphaModFix/>
          </a:blip>
          <a:srcRect t="6858" b="6867"/>
          <a:stretch/>
        </p:blipFill>
        <p:spPr>
          <a:xfrm>
            <a:off x="0" y="0"/>
            <a:ext cx="7772404" cy="10058396"/>
          </a:xfrm>
          <a:prstGeom prst="rect">
            <a:avLst/>
          </a:prstGeom>
          <a:noFill/>
          <a:ln>
            <a:noFill/>
          </a:ln>
        </p:spPr>
      </p:pic>
      <p:sp>
        <p:nvSpPr>
          <p:cNvPr id="285" name="Google Shape;285;p36"/>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6"/>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Potential Careers &amp; Job Outlook</a:t>
            </a:r>
            <a:endParaRPr sz="4800" b="1">
              <a:solidFill>
                <a:srgbClr val="FFFFFF"/>
              </a:solidFill>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35175091-1C59-CAE3-12D5-265AF9844BCB}"/>
              </a:ext>
            </a:extLst>
          </p:cNvPr>
          <p:cNvPicPr>
            <a:picLocks noChangeAspect="1"/>
          </p:cNvPicPr>
          <p:nvPr/>
        </p:nvPicPr>
        <p:blipFill>
          <a:blip r:embed="rId4"/>
          <a:stretch>
            <a:fillRect/>
          </a:stretch>
        </p:blipFill>
        <p:spPr>
          <a:xfrm>
            <a:off x="130271" y="9259289"/>
            <a:ext cx="2163334" cy="59055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7"/>
          <p:cNvSpPr txBox="1">
            <a:spLocks noGrp="1"/>
          </p:cNvSpPr>
          <p:nvPr>
            <p:ph type="body" idx="1"/>
          </p:nvPr>
        </p:nvSpPr>
        <p:spPr>
          <a:xfrm>
            <a:off x="264900" y="1121525"/>
            <a:ext cx="7242600" cy="8843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The Clinical Medical Assistant and Scribe Professional program prepares students for a career as a Medical Assistant/Scribe and other closely related careers, which have projected job growth of 23%, and has been identified as a Bright Outlook Occupation based on Bureau of Labor Statistics (</a:t>
            </a:r>
            <a:r>
              <a:rPr lang="en" sz="1100" u="sng">
                <a:solidFill>
                  <a:schemeClr val="hlink"/>
                </a:solidFill>
                <a:latin typeface="Montserrat"/>
                <a:ea typeface="Montserrat"/>
                <a:cs typeface="Montserrat"/>
                <a:sym typeface="Montserrat"/>
                <a:hlinkClick r:id="rId3"/>
              </a:rPr>
              <a:t>www.bls.gov</a:t>
            </a:r>
            <a:r>
              <a:rPr lang="en" sz="1100">
                <a:latin typeface="Montserrat"/>
                <a:ea typeface="Montserrat"/>
                <a:cs typeface="Montserrat"/>
                <a:sym typeface="Montserrat"/>
              </a:rPr>
              <a:t>). Bright Outlook Occupations are expected to grow rapidly in the next several years or will have large numbers of job openings.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In the United States alone, there were about 20,000 scribes in 2016 - but now there are over 100,000. According to Salary.com, the average hourly wage for a Medical Scribe in the United States is $17 as of September 27, 2021, but the range typically falls between $14 and $19. Hourly rate can vary widely depending on many important factors, including education, certifications, additional skills, the number of years you have spent in your profession.</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b="1">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PRIMARY O*NET CODE: </a:t>
            </a:r>
            <a:r>
              <a:rPr lang="en" sz="1100">
                <a:latin typeface="Montserrat"/>
                <a:ea typeface="Montserrat"/>
                <a:cs typeface="Montserrat"/>
                <a:sym typeface="Montserrat"/>
              </a:rPr>
              <a:t>31-9092.00 - Medical Assistants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Perform administrative and certain clinical duties under the direction of a physician. Administrative duties may include scheduling appointments, maintaining medical records, billing, and coding information for insurance purposes. Clinical duties may include taking and recording vital signs and medical histories, preparing patients for examination, drawing blood, and administering medications as directed by a physician.</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b="1">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2020 Median Wages (from bls.gov):</a:t>
            </a:r>
            <a:endParaRPr sz="1100" b="1">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$35,850 annually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$17.23 per hour</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sp>
        <p:nvSpPr>
          <p:cNvPr id="293" name="Google Shape;293;p37"/>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Careers and Job Outlook</a:t>
            </a:r>
            <a:endParaRPr sz="1400" b="1">
              <a:latin typeface="Montserrat"/>
              <a:ea typeface="Montserrat"/>
              <a:cs typeface="Montserrat"/>
              <a:sym typeface="Montserrat"/>
            </a:endParaRPr>
          </a:p>
        </p:txBody>
      </p:sp>
      <p:cxnSp>
        <p:nvCxnSpPr>
          <p:cNvPr id="294" name="Google Shape;294;p37"/>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95" name="Google Shape;295;p3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3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25</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2DCCA092-5DB7-F3FA-6C9F-5290D59721F5}"/>
              </a:ext>
            </a:extLst>
          </p:cNvPr>
          <p:cNvPicPr>
            <a:picLocks noChangeAspect="1"/>
          </p:cNvPicPr>
          <p:nvPr/>
        </p:nvPicPr>
        <p:blipFill>
          <a:blip r:embed="rId4"/>
          <a:stretch>
            <a:fillRect/>
          </a:stretch>
        </p:blipFill>
        <p:spPr>
          <a:xfrm>
            <a:off x="81110" y="9361149"/>
            <a:ext cx="1858371" cy="5334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8"/>
          <p:cNvSpPr txBox="1">
            <a:spLocks noGrp="1"/>
          </p:cNvSpPr>
          <p:nvPr>
            <p:ph type="body" idx="1"/>
          </p:nvPr>
        </p:nvSpPr>
        <p:spPr>
          <a:xfrm>
            <a:off x="264900" y="1121525"/>
            <a:ext cx="7242600" cy="8843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Scribe jobs formally originated in emergency rooms, but since then they are have begun rapidly spreading far beyond the emergency room. In addition to being found throughout hospitals, scribes can be used in places such as rehabilitation centers and clinics of a variety of specialties. Scribes assist providers in urgent care facilities and various outpatient specialities such as Orthopedics, Dermatology, Oncology, and more.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sp>
        <p:nvSpPr>
          <p:cNvPr id="303" name="Google Shape;303;p38"/>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Where do Medical Scribes Work?</a:t>
            </a:r>
            <a:endParaRPr sz="1400" b="1">
              <a:latin typeface="Montserrat"/>
              <a:ea typeface="Montserrat"/>
              <a:cs typeface="Montserrat"/>
              <a:sym typeface="Montserrat"/>
            </a:endParaRPr>
          </a:p>
        </p:txBody>
      </p:sp>
      <p:cxnSp>
        <p:nvCxnSpPr>
          <p:cNvPr id="304" name="Google Shape;304;p38"/>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305" name="Google Shape;305;p3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3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26</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A9CDBD56-F523-3E5F-DBC9-0D1D702227D2}"/>
              </a:ext>
            </a:extLst>
          </p:cNvPr>
          <p:cNvPicPr>
            <a:picLocks noChangeAspect="1"/>
          </p:cNvPicPr>
          <p:nvPr/>
        </p:nvPicPr>
        <p:blipFill>
          <a:blip r:embed="rId3"/>
          <a:stretch>
            <a:fillRect/>
          </a:stretch>
        </p:blipFill>
        <p:spPr>
          <a:xfrm>
            <a:off x="81110" y="9361149"/>
            <a:ext cx="1858371" cy="5334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9"/>
          <p:cNvSpPr txBox="1">
            <a:spLocks noGrp="1"/>
          </p:cNvSpPr>
          <p:nvPr>
            <p:ph type="body" idx="1"/>
          </p:nvPr>
        </p:nvSpPr>
        <p:spPr>
          <a:xfrm>
            <a:off x="264900" y="1440225"/>
            <a:ext cx="7242600" cy="8843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Medical Assistants complete administrative and clinical tasks in hospitals, offices of physicians, and other healthcare facilities. Most medical assistants work in physicians’ offices, hospitals, outpatient clinics, and other healthcare facilities. Scribe jobs formally originated in emergency rooms, but since then they have begun rapidly spreading far beyond the emergency room. In addition to being found throughout hospitals, scribes can be used in places such as rehabilitation centers and clinics of a variety of specialities. Scribes assist providers in urgent care facilities and various outpatient specialities such as Orthopedics, Dermatology, Oncology, and more.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sp>
        <p:nvSpPr>
          <p:cNvPr id="313" name="Google Shape;313;p39"/>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Where do Medical Assistant and Scribe Professionals work?</a:t>
            </a:r>
            <a:endParaRPr sz="1400" b="1">
              <a:latin typeface="Montserrat"/>
              <a:ea typeface="Montserrat"/>
              <a:cs typeface="Montserrat"/>
              <a:sym typeface="Montserrat"/>
            </a:endParaRPr>
          </a:p>
        </p:txBody>
      </p:sp>
      <p:cxnSp>
        <p:nvCxnSpPr>
          <p:cNvPr id="314" name="Google Shape;314;p39"/>
          <p:cNvCxnSpPr/>
          <p:nvPr/>
        </p:nvCxnSpPr>
        <p:spPr>
          <a:xfrm>
            <a:off x="320850" y="1350563"/>
            <a:ext cx="7130700" cy="0"/>
          </a:xfrm>
          <a:prstGeom prst="straightConnector1">
            <a:avLst/>
          </a:prstGeom>
          <a:noFill/>
          <a:ln w="28575" cap="flat" cmpd="sng">
            <a:solidFill>
              <a:srgbClr val="0069FF"/>
            </a:solidFill>
            <a:prstDash val="solid"/>
            <a:round/>
            <a:headEnd type="none" w="med" len="med"/>
            <a:tailEnd type="none" w="med" len="med"/>
          </a:ln>
        </p:spPr>
      </p:cxnSp>
      <p:sp>
        <p:nvSpPr>
          <p:cNvPr id="315" name="Google Shape;315;p39"/>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p39"/>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27</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C6C7FBF4-04C2-0000-5FBE-17D2F9FD1404}"/>
              </a:ext>
            </a:extLst>
          </p:cNvPr>
          <p:cNvPicPr>
            <a:picLocks noChangeAspect="1"/>
          </p:cNvPicPr>
          <p:nvPr/>
        </p:nvPicPr>
        <p:blipFill>
          <a:blip r:embed="rId3"/>
          <a:stretch>
            <a:fillRect/>
          </a:stretch>
        </p:blipFill>
        <p:spPr>
          <a:xfrm>
            <a:off x="81110" y="9361149"/>
            <a:ext cx="1858371" cy="5334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0"/>
          <p:cNvSpPr txBox="1">
            <a:spLocks noGrp="1"/>
          </p:cNvSpPr>
          <p:nvPr>
            <p:ph type="body" idx="1"/>
          </p:nvPr>
        </p:nvSpPr>
        <p:spPr>
          <a:xfrm>
            <a:off x="264900" y="1440225"/>
            <a:ext cx="7242600" cy="8843700"/>
          </a:xfrm>
          <a:prstGeom prst="rect">
            <a:avLst/>
          </a:prstGeom>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Telephone communication (Medical Assistant function - MA)</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Document the history of the patient’s present illness (Medical Scribe function - MS)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Accompany the physician into the exam room (MA/MS)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Document the Review-of-Systems (ROS) and physical examination (MS)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Drawing blood, removing sutures, taking EKGs (MA)</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Taking vital signs (MA)</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Enter vital signs and keep track of lab values (MS)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Explaining Procedures and Instructions (MA)</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Look up pertinent past medical records (MA/MS)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Keep track of and enter the results of imaging studies (MS)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Prioritize the physician’s time by bringing critical lab results to his/her attention (MA/MS)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Entry of progress and update notes (MS)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Document the patient’s discharge plan and any prescriptions (MS)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sp>
        <p:nvSpPr>
          <p:cNvPr id="323" name="Google Shape;323;p40"/>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What is a typical patient interaction like for a Medical Assistant/Scribe?</a:t>
            </a:r>
            <a:endParaRPr sz="1400" b="1">
              <a:latin typeface="Montserrat"/>
              <a:ea typeface="Montserrat"/>
              <a:cs typeface="Montserrat"/>
              <a:sym typeface="Montserrat"/>
            </a:endParaRPr>
          </a:p>
        </p:txBody>
      </p:sp>
      <p:cxnSp>
        <p:nvCxnSpPr>
          <p:cNvPr id="324" name="Google Shape;324;p40"/>
          <p:cNvCxnSpPr/>
          <p:nvPr/>
        </p:nvCxnSpPr>
        <p:spPr>
          <a:xfrm>
            <a:off x="320850" y="1350563"/>
            <a:ext cx="7130700" cy="0"/>
          </a:xfrm>
          <a:prstGeom prst="straightConnector1">
            <a:avLst/>
          </a:prstGeom>
          <a:noFill/>
          <a:ln w="28575" cap="flat" cmpd="sng">
            <a:solidFill>
              <a:srgbClr val="0069FF"/>
            </a:solidFill>
            <a:prstDash val="solid"/>
            <a:round/>
            <a:headEnd type="none" w="med" len="med"/>
            <a:tailEnd type="none" w="med" len="med"/>
          </a:ln>
        </p:spPr>
      </p:cxnSp>
      <p:sp>
        <p:nvSpPr>
          <p:cNvPr id="325" name="Google Shape;325;p40"/>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p40"/>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28</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FAED829D-5A11-81A8-9F98-37BF8FBEB5CC}"/>
              </a:ext>
            </a:extLst>
          </p:cNvPr>
          <p:cNvPicPr>
            <a:picLocks noChangeAspect="1"/>
          </p:cNvPicPr>
          <p:nvPr/>
        </p:nvPicPr>
        <p:blipFill>
          <a:blip r:embed="rId3"/>
          <a:stretch>
            <a:fillRect/>
          </a:stretch>
        </p:blipFill>
        <p:spPr>
          <a:xfrm>
            <a:off x="81110" y="9361149"/>
            <a:ext cx="1858371" cy="5334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1"/>
          <p:cNvSpPr txBox="1">
            <a:spLocks noGrp="1"/>
          </p:cNvSpPr>
          <p:nvPr>
            <p:ph type="body" idx="1"/>
          </p:nvPr>
        </p:nvSpPr>
        <p:spPr>
          <a:xfrm>
            <a:off x="264900" y="1440225"/>
            <a:ext cx="7242600" cy="8843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Scribes and transcriptionists document patients’ medical records, but they both carry out different essential tasks. The most fundamental difference is that transcriptionists are told what to document via dictation, whereas scribes see and hear what happens in real time and document it accordingly.</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sp>
        <p:nvSpPr>
          <p:cNvPr id="333" name="Google Shape;333;p41"/>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What is the difference between a Transcriptionist and Scribe?</a:t>
            </a:r>
            <a:endParaRPr sz="1400" b="1">
              <a:latin typeface="Montserrat"/>
              <a:ea typeface="Montserrat"/>
              <a:cs typeface="Montserrat"/>
              <a:sym typeface="Montserrat"/>
            </a:endParaRPr>
          </a:p>
        </p:txBody>
      </p:sp>
      <p:cxnSp>
        <p:nvCxnSpPr>
          <p:cNvPr id="334" name="Google Shape;334;p41"/>
          <p:cNvCxnSpPr/>
          <p:nvPr/>
        </p:nvCxnSpPr>
        <p:spPr>
          <a:xfrm>
            <a:off x="320850" y="1350563"/>
            <a:ext cx="7130700" cy="0"/>
          </a:xfrm>
          <a:prstGeom prst="straightConnector1">
            <a:avLst/>
          </a:prstGeom>
          <a:noFill/>
          <a:ln w="28575" cap="flat" cmpd="sng">
            <a:solidFill>
              <a:srgbClr val="0069FF"/>
            </a:solidFill>
            <a:prstDash val="solid"/>
            <a:round/>
            <a:headEnd type="none" w="med" len="med"/>
            <a:tailEnd type="none" w="med" len="med"/>
          </a:ln>
        </p:spPr>
      </p:cxnSp>
      <p:sp>
        <p:nvSpPr>
          <p:cNvPr id="335" name="Google Shape;335;p4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p4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29</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5BCA1EF3-F5C5-30E7-04CF-792857F5B2E1}"/>
              </a:ext>
            </a:extLst>
          </p:cNvPr>
          <p:cNvPicPr>
            <a:picLocks noChangeAspect="1"/>
          </p:cNvPicPr>
          <p:nvPr/>
        </p:nvPicPr>
        <p:blipFill>
          <a:blip r:embed="rId3"/>
          <a:stretch>
            <a:fillRect/>
          </a:stretch>
        </p:blipFill>
        <p:spPr>
          <a:xfrm>
            <a:off x="81110" y="9361149"/>
            <a:ext cx="1858371" cy="533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What is a Medical Assistant?</a:t>
            </a:r>
            <a:endParaRPr b="1">
              <a:latin typeface="Montserrat"/>
              <a:ea typeface="Montserrat"/>
              <a:cs typeface="Montserrat"/>
              <a:sym typeface="Montserrat"/>
            </a:endParaRPr>
          </a:p>
        </p:txBody>
      </p:sp>
      <p:sp>
        <p:nvSpPr>
          <p:cNvPr id="73" name="Google Shape;73;p15"/>
          <p:cNvSpPr txBox="1">
            <a:spLocks noGrp="1"/>
          </p:cNvSpPr>
          <p:nvPr>
            <p:ph type="body" idx="1"/>
          </p:nvPr>
        </p:nvSpPr>
        <p:spPr>
          <a:xfrm>
            <a:off x="208950" y="879001"/>
            <a:ext cx="7242600" cy="8603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Medical Assistants are multi-skilled allied healthcare professionals who work to administer medications, assist with minor procedures, record vital signs, take medical history, prepare patients and rooms for examinations, obtain laboratory specimens, provide patient education, and much more. Because of the specialized skill set and knowledge that is held by these professional, they find themselves working in clinics, physicians’ offices, hospitals, outpatient facilities, and specialists’ offices across the country.</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Medical Assistants will largely or solely work alongside the physician in providing patient care but may also be called upon to take care of the nonmedical aspects of the practice by completing paperwork, maintaining records, handling insurance, performing billing and bookkeeping, answering phones, and more.</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Because physicians often have very large patient loads, they use Medical Assistants as valuable aids to complete many of the routine tasks involved in patient care. Because the duties performed by medical assistants are determined and governed by state law, they may vary from one place to the next. The Clinical Medical Assistant will dispose of contaminated supplies, sterilize instruments, collect and prepare laboratory specimens, and perform basic laboratory tests.</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In very small offices, the Medical Assistant is also responsible for many other duties including maintaining and ordering supplies, completing patient charts and insurance claims, answering phones, scheduling appointments, and more. The duties of these professionals are performed under the supervision of physicians and other licensed healthcare providers. In many practices, the Medical Assistant may be called upon to perform advanced functions such as medical scribing, drawing blood, collecting biological specimens, performing EKGs and other diagnostic tests, or setting up equipment for patients. While certification is not always required to perform these functions, a Medical Assistant that is trained to perform these roles is held in higher regard and is more marketable. </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According to the US Bureau of Labor Statistics (BLS), the field of Clinical Medical Assisting is expected to grow 23% by 2024, which is much faster than average for all occupations. In this field, certification is important to stand out in a competitive market. While certification may not be required in most states, employers prefer hiring individuals who have demonstrated mastery of Medical Assisting skills and concepts through certification. Many employers offer career laddering opportunities with elevated responsibilities and pay. These roles include health coach, patient navigator, patient care coordinator, population health manager, and of course… Medical Scribe!</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cxnSp>
        <p:nvCxnSpPr>
          <p:cNvPr id="74" name="Google Shape;74;p15"/>
          <p:cNvCxnSpPr/>
          <p:nvPr/>
        </p:nvCxnSpPr>
        <p:spPr>
          <a:xfrm>
            <a:off x="320850" y="879000"/>
            <a:ext cx="7130700" cy="0"/>
          </a:xfrm>
          <a:prstGeom prst="straightConnector1">
            <a:avLst/>
          </a:prstGeom>
          <a:noFill/>
          <a:ln w="28575" cap="flat" cmpd="sng">
            <a:solidFill>
              <a:srgbClr val="0069FF"/>
            </a:solidFill>
            <a:prstDash val="solid"/>
            <a:round/>
            <a:headEnd type="none" w="med" len="med"/>
            <a:tailEnd type="none" w="med" len="med"/>
          </a:ln>
        </p:spPr>
      </p:cxnSp>
      <p:sp>
        <p:nvSpPr>
          <p:cNvPr id="76" name="Google Shape;76;p1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1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3</a:t>
            </a:fld>
            <a:endParaRPr b="1">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What is a Medical Scribe?</a:t>
            </a:r>
            <a:endParaRPr b="1">
              <a:latin typeface="Montserrat"/>
              <a:ea typeface="Montserrat"/>
              <a:cs typeface="Montserrat"/>
              <a:sym typeface="Montserrat"/>
            </a:endParaRPr>
          </a:p>
        </p:txBody>
      </p:sp>
      <p:sp>
        <p:nvSpPr>
          <p:cNvPr id="83" name="Google Shape;83;p16"/>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A medical scribe is a physician collaborator who fulfills the primary clerical and non-medical functions of the busy physician or practitioner. The primary function of a Medical Scribe professional is the creation and maintenance of the patient’s medical record, which is created under the supervision of the attending physician. The scribe will document the patient’s story, the physician interaction with the patient, the procedures performed, the results of laboratory studies and other pertinent information. Additional functions of a scribe may include ordering laboratory/radiology studies, assisting with the patient’s disposition, documenting consultations and notifying the physician when important studies are completed. Medical scribes can also expect to assist providers with administrative tasks such as handling phone calls, retrieving lab reports and other duties as needed to improve efficiency and productivity.</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Scribes can be found in an extensive variety of health/medical environments including traditional physician practices and hospitals or inpatient settings. However they are also in demand in outpatient practices of neurosurgery, pediatric, internal medicine, ophthalmology, dermatology, cardiography, podiatry, behavioral care and many other practice types.</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cxnSp>
        <p:nvCxnSpPr>
          <p:cNvPr id="84" name="Google Shape;84;p16"/>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86" name="Google Shape;86;p1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1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4</a:t>
            </a:fld>
            <a:endParaRPr b="1">
              <a:latin typeface="Montserrat"/>
              <a:ea typeface="Montserrat"/>
              <a:cs typeface="Montserrat"/>
              <a:sym typeface="Montserrat"/>
            </a:endParaRPr>
          </a:p>
        </p:txBody>
      </p:sp>
      <p:pic>
        <p:nvPicPr>
          <p:cNvPr id="2" name="Picture 2" descr="A picture containing text&#10;&#10;Description automatically generated">
            <a:extLst>
              <a:ext uri="{FF2B5EF4-FFF2-40B4-BE49-F238E27FC236}">
                <a16:creationId xmlns:a16="http://schemas.microsoft.com/office/drawing/2014/main" id="{EA88FF66-F1F5-F33A-94A7-F58B1760F33A}"/>
              </a:ext>
            </a:extLst>
          </p:cNvPr>
          <p:cNvPicPr>
            <a:picLocks noChangeAspect="1"/>
          </p:cNvPicPr>
          <p:nvPr/>
        </p:nvPicPr>
        <p:blipFill>
          <a:blip r:embed="rId3"/>
          <a:stretch>
            <a:fillRect/>
          </a:stretch>
        </p:blipFill>
        <p:spPr>
          <a:xfrm>
            <a:off x="81110" y="9361149"/>
            <a:ext cx="1858371" cy="533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Why are Medical Scribes important?</a:t>
            </a:r>
            <a:endParaRPr b="1">
              <a:latin typeface="Montserrat"/>
              <a:ea typeface="Montserrat"/>
              <a:cs typeface="Montserrat"/>
              <a:sym typeface="Montserrat"/>
            </a:endParaRPr>
          </a:p>
        </p:txBody>
      </p:sp>
      <p:sp>
        <p:nvSpPr>
          <p:cNvPr id="93" name="Google Shape;93;p17"/>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With Medical Scribes focused on data collection and its documentation to establish a rapid and smooth workflow, the physician is relieved from having to make time-consuming electronic health record entries and can instead concentrate on patient care. During a typical day in the ambulatory setting, 49% of physician time is spend on EHR and administrative work, whereas only 27% is spent face-to-face with patients. The advent of Electronic Health Records (EHR) and their administrative demands on doctors has given rise to a critical need for qualified Medical Scribes. Physicians have recognized the value of scribes, and the efficiencies they provide - which allow for more time spent with patients. Currently, medical scribes are one of the fastest growing jobs in healthcare, with 1 out of 9 doctors employing a scribe in the US alone.</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cxnSp>
        <p:nvCxnSpPr>
          <p:cNvPr id="94" name="Google Shape;94;p17"/>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96" name="Google Shape;96;p1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1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5</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3022F8DE-0179-9E18-BE0B-DCB50405C1C6}"/>
              </a:ext>
            </a:extLst>
          </p:cNvPr>
          <p:cNvPicPr>
            <a:picLocks noChangeAspect="1"/>
          </p:cNvPicPr>
          <p:nvPr/>
        </p:nvPicPr>
        <p:blipFill>
          <a:blip r:embed="rId3"/>
          <a:stretch>
            <a:fillRect/>
          </a:stretch>
        </p:blipFill>
        <p:spPr>
          <a:xfrm>
            <a:off x="81110" y="9361149"/>
            <a:ext cx="1858371" cy="533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Who is this program recommended for?</a:t>
            </a:r>
            <a:endParaRPr b="1">
              <a:latin typeface="Montserrat"/>
              <a:ea typeface="Montserrat"/>
              <a:cs typeface="Montserrat"/>
              <a:sym typeface="Montserrat"/>
            </a:endParaRPr>
          </a:p>
        </p:txBody>
      </p:sp>
      <p:sp>
        <p:nvSpPr>
          <p:cNvPr id="103" name="Google Shape;103;p18"/>
          <p:cNvSpPr txBox="1">
            <a:spLocks noGrp="1"/>
          </p:cNvSpPr>
          <p:nvPr>
            <p:ph type="body" idx="1"/>
          </p:nvPr>
        </p:nvSpPr>
        <p:spPr>
          <a:xfrm>
            <a:off x="264950" y="1399276"/>
            <a:ext cx="7242600" cy="90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This program is recommended for those who want to work directly with patients in a clinical medical environment, while also performing advanced job roles and expanded responsibilities as a Medical Scribe. Medical Assistants will largely or solely work alongside the physician in providing patient care and may also be called upon to take care of the non medical aspects of the practice by completing paperwork, maintaining records, handling insurance, performing billing and bookkeeping, answering phones, and more.</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MedCerts recommends this program for those with little to no experience in healthcare searching for an entry-level career - as well as for those that may already be working in the field of allied health looking to upskill for advancement in their current environment.</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It is common for a Medical Scribe to perform scribing and other administrative duties while also performing clinical duties of a Medical Assistant. In fact, Medical Assistants that are also performing scriving duties are in great demand and have increased earning power. A Medical Assistant/Scribe learns a great deal about clinical medicine simply by witnessing and documenting the provider’s interaction with patients. For this reason, being a scribe is ideal for pre-med students, or those on undergraduate or graduate pathways towards health/medical-related majors.</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This program is recommended for an individual with strong English grammar skills and those who have an interest in working in a clinical and administrative healthcare setting and have strong computer and keyboarding skills. Successful scribes have keen listening skills, are analytical, and have a strong attention to detail.</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cxnSp>
        <p:nvCxnSpPr>
          <p:cNvPr id="104" name="Google Shape;104;p18"/>
          <p:cNvCxnSpPr/>
          <p:nvPr/>
        </p:nvCxnSpPr>
        <p:spPr>
          <a:xfrm>
            <a:off x="320900" y="1297563"/>
            <a:ext cx="7130700" cy="0"/>
          </a:xfrm>
          <a:prstGeom prst="straightConnector1">
            <a:avLst/>
          </a:prstGeom>
          <a:noFill/>
          <a:ln w="28575" cap="flat" cmpd="sng">
            <a:solidFill>
              <a:srgbClr val="0069FF"/>
            </a:solidFill>
            <a:prstDash val="solid"/>
            <a:round/>
            <a:headEnd type="none" w="med" len="med"/>
            <a:tailEnd type="none" w="med" len="med"/>
          </a:ln>
        </p:spPr>
      </p:cxnSp>
      <p:sp>
        <p:nvSpPr>
          <p:cNvPr id="106" name="Google Shape;106;p1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1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6</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2C6B3BB7-3DF0-448C-774E-FD1832C85885}"/>
              </a:ext>
            </a:extLst>
          </p:cNvPr>
          <p:cNvPicPr>
            <a:picLocks noChangeAspect="1"/>
          </p:cNvPicPr>
          <p:nvPr/>
        </p:nvPicPr>
        <p:blipFill>
          <a:blip r:embed="rId3"/>
          <a:stretch>
            <a:fillRect/>
          </a:stretch>
        </p:blipFill>
        <p:spPr>
          <a:xfrm>
            <a:off x="81110" y="9361149"/>
            <a:ext cx="1858371" cy="533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Description</a:t>
            </a:r>
            <a:endParaRPr b="1">
              <a:latin typeface="Montserrat"/>
              <a:ea typeface="Montserrat"/>
              <a:cs typeface="Montserrat"/>
              <a:sym typeface="Montserrat"/>
            </a:endParaRPr>
          </a:p>
        </p:txBody>
      </p:sp>
      <p:sp>
        <p:nvSpPr>
          <p:cNvPr id="113" name="Google Shape;113;p19"/>
          <p:cNvSpPr txBox="1">
            <a:spLocks noGrp="1"/>
          </p:cNvSpPr>
          <p:nvPr>
            <p:ph type="body" idx="1"/>
          </p:nvPr>
        </p:nvSpPr>
        <p:spPr>
          <a:xfrm>
            <a:off x="264900" y="863851"/>
            <a:ext cx="7242600" cy="90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The demand for Medical Assistants and Scribes in the United States continues to grow at a rate that outpaces nearly all other allied health occupations. Traditionally, for every hour that physicians provide direct face time to patients - 2 more hours are spent on Electronic Health Records and other clerical work. A growing strategy to decrease this clerical burden is to use Medical Scribes trained to document patient encounters in real-time.</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Since the EHR is at the core of a Medical Scribe’s daily job functions, students will gain knowledge of medical clinic workflow systems by engaging and interacting with a Simulated Software Application. The book and software activities included in this program use a building block approach to learning the medical clinic workflow processes. This approach ensures students are prepared to synthesize and organize medical data into a coherent entry so that it complies with office protocols, federal regulations, and insurance requirements.</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The Clinical Medical Assistant and Scribe program is designed to equip students with the requisite knowledge and skills needed to achieve certification as a Medical Assistant (CCMA) and Medical Scribe (AMSP). Additionally, students are qualified and eligible for a third certification as a Medical Administrative Assistant (CMAA). This combination of certifications provides graduates with a significant advantage in a competitive market!</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cxnSp>
        <p:nvCxnSpPr>
          <p:cNvPr id="114" name="Google Shape;114;p19"/>
          <p:cNvCxnSpPr/>
          <p:nvPr/>
        </p:nvCxnSpPr>
        <p:spPr>
          <a:xfrm>
            <a:off x="320850" y="863838"/>
            <a:ext cx="7130700" cy="0"/>
          </a:xfrm>
          <a:prstGeom prst="straightConnector1">
            <a:avLst/>
          </a:prstGeom>
          <a:noFill/>
          <a:ln w="28575" cap="flat" cmpd="sng">
            <a:solidFill>
              <a:srgbClr val="0069FF"/>
            </a:solidFill>
            <a:prstDash val="solid"/>
            <a:round/>
            <a:headEnd type="none" w="med" len="med"/>
            <a:tailEnd type="none" w="med" len="med"/>
          </a:ln>
        </p:spPr>
      </p:cxnSp>
      <p:sp>
        <p:nvSpPr>
          <p:cNvPr id="116" name="Google Shape;116;p19"/>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19"/>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7</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18E8FF48-6675-A697-3338-D5FF45899BC2}"/>
              </a:ext>
            </a:extLst>
          </p:cNvPr>
          <p:cNvPicPr>
            <a:picLocks noChangeAspect="1"/>
          </p:cNvPicPr>
          <p:nvPr/>
        </p:nvPicPr>
        <p:blipFill>
          <a:blip r:embed="rId3"/>
          <a:stretch>
            <a:fillRect/>
          </a:stretch>
        </p:blipFill>
        <p:spPr>
          <a:xfrm>
            <a:off x="81110" y="9361149"/>
            <a:ext cx="1858371" cy="533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Objectives</a:t>
            </a:r>
            <a:endParaRPr sz="1400" b="1">
              <a:latin typeface="Montserrat"/>
              <a:ea typeface="Montserrat"/>
              <a:cs typeface="Montserrat"/>
              <a:sym typeface="Montserrat"/>
            </a:endParaRPr>
          </a:p>
        </p:txBody>
      </p:sp>
      <p:sp>
        <p:nvSpPr>
          <p:cNvPr id="123" name="Google Shape;123;p20"/>
          <p:cNvSpPr txBox="1">
            <a:spLocks noGrp="1"/>
          </p:cNvSpPr>
          <p:nvPr>
            <p:ph type="body" idx="1"/>
          </p:nvPr>
        </p:nvSpPr>
        <p:spPr>
          <a:xfrm>
            <a:off x="208950" y="1045324"/>
            <a:ext cx="7242600" cy="73128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Objectives</a:t>
            </a:r>
            <a:endParaRPr sz="1200">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Gain knowledge and skills in preparation for the AMSP, CCMA, and CMAA credentialing exams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Demonstrate an understanding of the soft skill expectations of an allied healthcare professional</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Demonstrate clinical care skills related to patient preparation, measurement of vital signs, assisting the physician, and performance of specimen collection and testing as ordered by the physician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Recognize proper infection control procedures, handwashing, and use of personal protective equipment (PPE) per Standard and Universal precautions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Discuss patient scheduling and related tasks for provider appointments, diagnostic testing, and procedures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Explain patient education and intake procedures including demographics, insurance verification, and preparation of records and forms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Ensure HIPAA, OSHA, and CMS compliance as applicable to protected health information, safety, claim submission, and prevention fraud</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Discuss the role and responsibilities of provider scribing as part of the healthcare team</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Comply with relevant law and ethics, the Omnibus Rule, HIPAA, and HITECH</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Display strong attention to detail and accuracy with use of the electronic health record</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Demonstrate electronic health record documentation as applicable to the clinic workflow</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Explain how medical coding plays a role and impacts the clinic workflow and revenue cylce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Gain an understanding of laboratory testing and pharmacology as applicable to the EHR</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Apply anatomy/physiology and medical terminology knowledge where applicable to patient and provider interactions and administrative tasks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200000"/>
              </a:lnSpc>
              <a:spcBef>
                <a:spcPts val="0"/>
              </a:spcBef>
              <a:spcAft>
                <a:spcPts val="0"/>
              </a:spcAft>
              <a:buNone/>
            </a:pPr>
            <a:endParaRPr sz="1100">
              <a:latin typeface="Montserrat"/>
              <a:ea typeface="Montserrat"/>
              <a:cs typeface="Montserrat"/>
              <a:sym typeface="Montserrat"/>
            </a:endParaRPr>
          </a:p>
        </p:txBody>
      </p:sp>
      <p:cxnSp>
        <p:nvCxnSpPr>
          <p:cNvPr id="124" name="Google Shape;124;p20"/>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26" name="Google Shape;126;p20"/>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20"/>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8</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895E0799-A484-6A1A-0F91-DF139649FF4F}"/>
              </a:ext>
            </a:extLst>
          </p:cNvPr>
          <p:cNvPicPr>
            <a:picLocks noChangeAspect="1"/>
          </p:cNvPicPr>
          <p:nvPr/>
        </p:nvPicPr>
        <p:blipFill>
          <a:blip r:embed="rId3"/>
          <a:stretch>
            <a:fillRect/>
          </a:stretch>
        </p:blipFill>
        <p:spPr>
          <a:xfrm>
            <a:off x="81110" y="9361149"/>
            <a:ext cx="1858371" cy="533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p:nvPr/>
        </p:nvSpPr>
        <p:spPr>
          <a:xfrm>
            <a:off x="180900" y="1207275"/>
            <a:ext cx="7298700" cy="31926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1"/>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Features</a:t>
            </a:r>
            <a:endParaRPr sz="1400" b="1">
              <a:latin typeface="Montserrat"/>
              <a:ea typeface="Montserrat"/>
              <a:cs typeface="Montserrat"/>
              <a:sym typeface="Montserrat"/>
            </a:endParaRPr>
          </a:p>
        </p:txBody>
      </p:sp>
      <p:sp>
        <p:nvSpPr>
          <p:cNvPr id="134" name="Google Shape;134;p21"/>
          <p:cNvSpPr txBox="1">
            <a:spLocks noGrp="1"/>
          </p:cNvSpPr>
          <p:nvPr>
            <p:ph type="body" idx="1"/>
          </p:nvPr>
        </p:nvSpPr>
        <p:spPr>
          <a:xfrm>
            <a:off x="208950" y="1045325"/>
            <a:ext cx="7242600" cy="59892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Features</a:t>
            </a:r>
            <a:endParaRPr b="1">
              <a:solidFill>
                <a:srgbClr val="0069FF"/>
              </a:solidFill>
              <a:latin typeface="Montserrat"/>
              <a:ea typeface="Montserrat"/>
              <a:cs typeface="Montserrat"/>
              <a:sym typeface="Montserrat"/>
            </a:endParaRPr>
          </a:p>
          <a:p>
            <a:pPr marL="457200" lvl="0" indent="-298450" algn="l" rtl="0">
              <a:lnSpc>
                <a:spcPct val="200000"/>
              </a:lnSpc>
              <a:spcBef>
                <a:spcPts val="1200"/>
              </a:spcBef>
              <a:spcAft>
                <a:spcPts val="0"/>
              </a:spcAft>
              <a:buSzPts val="1100"/>
              <a:buFont typeface="Montserrat"/>
              <a:buChar char="●"/>
            </a:pPr>
            <a:r>
              <a:rPr lang="en" sz="1100">
                <a:latin typeface="Montserrat"/>
                <a:ea typeface="Montserrat"/>
                <a:cs typeface="Montserrat"/>
                <a:sym typeface="Montserrat"/>
              </a:rPr>
              <a:t>Comprehensive New Student Orientation</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An  assigned Student Support Specialist who provides 1:1 support from start to finish.</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Professional support offered through on-demand subject matter experts</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12-Month Access to Online Training</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Flexible scheduling that allows you to learn at your own pace</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Certification Exam Payment and Registration</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Exam Preparation Support</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Career Services and Experiential Learning Support</a:t>
            </a:r>
            <a:endParaRPr sz="1100">
              <a:latin typeface="Montserrat"/>
              <a:ea typeface="Montserrat"/>
              <a:cs typeface="Montserrat"/>
              <a:sym typeface="Montserrat"/>
            </a:endParaRPr>
          </a:p>
        </p:txBody>
      </p:sp>
      <p:cxnSp>
        <p:nvCxnSpPr>
          <p:cNvPr id="135" name="Google Shape;135;p21"/>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37" name="Google Shape;137;p2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2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9</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EC8560D0-6B91-F7DA-5B9F-82FE0B48663C}"/>
              </a:ext>
            </a:extLst>
          </p:cNvPr>
          <p:cNvPicPr>
            <a:picLocks noChangeAspect="1"/>
          </p:cNvPicPr>
          <p:nvPr/>
        </p:nvPicPr>
        <p:blipFill>
          <a:blip r:embed="rId3"/>
          <a:stretch>
            <a:fillRect/>
          </a:stretch>
        </p:blipFill>
        <p:spPr>
          <a:xfrm>
            <a:off x="81110" y="9361149"/>
            <a:ext cx="1858371" cy="533400"/>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64e289c-fe93-42be-bb63-68a2e40d2849">
      <Terms xmlns="http://schemas.microsoft.com/office/infopath/2007/PartnerControls"/>
    </lcf76f155ced4ddcb4097134ff3c332f>
    <TaxCatchAll xmlns="59a841ba-70b8-4be4-ad36-34aec6050b8a" xsi:nil="true"/>
    <Preview xmlns="b64e289c-fe93-42be-bb63-68a2e40d284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3ECD43047111242AD7A2C72EFC37717" ma:contentTypeVersion="19" ma:contentTypeDescription="Create a new document." ma:contentTypeScope="" ma:versionID="29a36878eee7b32d561b5f7b59fc5153">
  <xsd:schema xmlns:xsd="http://www.w3.org/2001/XMLSchema" xmlns:xs="http://www.w3.org/2001/XMLSchema" xmlns:p="http://schemas.microsoft.com/office/2006/metadata/properties" xmlns:ns2="b64e289c-fe93-42be-bb63-68a2e40d2849" xmlns:ns3="59a841ba-70b8-4be4-ad36-34aec6050b8a" targetNamespace="http://schemas.microsoft.com/office/2006/metadata/properties" ma:root="true" ma:fieldsID="d71fe15c4f00582f94dbf33dee723716" ns2:_="" ns3:_="">
    <xsd:import namespace="b64e289c-fe93-42be-bb63-68a2e40d2849"/>
    <xsd:import namespace="59a841ba-70b8-4be4-ad36-34aec6050b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4e289c-fe93-42be-bb63-68a2e40d28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44479e4-84df-4f84-acd6-4585d1c4d5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Preview" ma:index="25" nillable="true" ma:displayName="Preview" ma:format="Thumbnail" ma:internalName="Preview">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a841ba-70b8-4be4-ad36-34aec6050b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e1e20b7-caa6-4e56-958f-2388c47c6ff6}" ma:internalName="TaxCatchAll" ma:showField="CatchAllData" ma:web="59a841ba-70b8-4be4-ad36-34aec6050b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374723-8035-46D3-ABFB-2E1468B81A2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32C263F-010E-48B5-B325-34AC814C830B}">
  <ds:schemaRefs>
    <ds:schemaRef ds:uri="http://schemas.microsoft.com/sharepoint/v3/contenttype/forms"/>
  </ds:schemaRefs>
</ds:datastoreItem>
</file>

<file path=customXml/itemProps3.xml><?xml version="1.0" encoding="utf-8"?>
<ds:datastoreItem xmlns:ds="http://schemas.openxmlformats.org/officeDocument/2006/customXml" ds:itemID="{BD7A2BF3-5928-4195-917A-56D6AC219275}"/>
</file>

<file path=docProps/app.xml><?xml version="1.0" encoding="utf-8"?>
<Properties xmlns="http://schemas.openxmlformats.org/officeDocument/2006/extended-properties" xmlns:vt="http://schemas.openxmlformats.org/officeDocument/2006/docPropsVTypes">
  <TotalTime>0</TotalTime>
  <Words>5348</Words>
  <Application>Microsoft Office PowerPoint</Application>
  <PresentationFormat>Custom</PresentationFormat>
  <Paragraphs>339</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Simple Light</vt:lpstr>
      <vt:lpstr>Clinical Medical Assistant and Scribe Professional</vt:lpstr>
      <vt:lpstr>Clinical Medical Assistant and Scribe Professional Details</vt:lpstr>
      <vt:lpstr>What is a Medical Assistant?</vt:lpstr>
      <vt:lpstr>What is a Medical Scribe?</vt:lpstr>
      <vt:lpstr>Why are Medical Scribes important?</vt:lpstr>
      <vt:lpstr>Who is this program recommended for?</vt:lpstr>
      <vt:lpstr>Program Description</vt:lpstr>
      <vt:lpstr>Program Objectives</vt:lpstr>
      <vt:lpstr>Program Features</vt:lpstr>
      <vt:lpstr>Equipment &amp; Courseware/eBooks</vt:lpstr>
      <vt:lpstr>Equipment &amp; Courseware/eBooks (cont.)</vt:lpstr>
      <vt:lpstr>Equipment &amp; Courseware/eBooks (cont.)</vt:lpstr>
      <vt:lpstr>Enrollment Eligibility Requirements</vt:lpstr>
      <vt:lpstr>Clinical Medical Assistant and Scribe Professional Courses</vt:lpstr>
      <vt:lpstr>PS-1011:  Professionalism in Allied Health </vt:lpstr>
      <vt:lpstr>HI-1014: Introduction to Human Anatomy and Medical Terminology</vt:lpstr>
      <vt:lpstr>HI-1011: Medical Office Procedures and Administration</vt:lpstr>
      <vt:lpstr>HI-6011: Clinical Medical Assisting</vt:lpstr>
      <vt:lpstr>HI-6015: Medical Scribe Essentials</vt:lpstr>
      <vt:lpstr>Eligible Program Certifications</vt:lpstr>
      <vt:lpstr>PRIMARY: Apprentice Medical Scribe Professional (AMSP)</vt:lpstr>
      <vt:lpstr>SECONDARY: Certified Clinical Medical Assistant (CCMA)</vt:lpstr>
      <vt:lpstr>SECONDARY: Certified Medical Administrative Assistant (CMAA)</vt:lpstr>
      <vt:lpstr>Potential Careers &amp; Job Outlook</vt:lpstr>
      <vt:lpstr>Careers and Job Outlook</vt:lpstr>
      <vt:lpstr>Where do Medical Scribes Work?</vt:lpstr>
      <vt:lpstr>Where do Medical Assistant and Scribe Professionals work?</vt:lpstr>
      <vt:lpstr>What is a typical patient interaction like for a Medical Assistant/Scribe?</vt:lpstr>
      <vt:lpstr>What is the difference between a Transcriptionist and Scribe?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Medical Assistant and Scribe Professional</dc:title>
  <dc:creator>Melissa Casey</dc:creator>
  <cp:lastModifiedBy>Melissa Casey</cp:lastModifiedBy>
  <cp:revision>36</cp:revision>
  <dcterms:modified xsi:type="dcterms:W3CDTF">2022-06-24T18:32:43Z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0x01010023ECD43047111242AD7A2C72EFC37717</vt:lpwstr>
  </property>
</Properties>
</file>